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45" autoAdjust="0"/>
    <p:restoredTop sz="94660"/>
  </p:normalViewPr>
  <p:slideViewPr>
    <p:cSldViewPr>
      <p:cViewPr varScale="1">
        <p:scale>
          <a:sx n="97" d="100"/>
          <a:sy n="97" d="100"/>
        </p:scale>
        <p:origin x="-1496" y="-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00E7-EC7A-40B0-9F03-A0BAA4868961}" type="datetimeFigureOut">
              <a:rPr lang="es-ES" smtClean="0"/>
              <a:pPr/>
              <a:t>16/11/2021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CE25-6E5F-4C5D-BAAA-B3A34A7910C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00E7-EC7A-40B0-9F03-A0BAA4868961}" type="datetimeFigureOut">
              <a:rPr lang="es-ES" smtClean="0"/>
              <a:pPr/>
              <a:t>16/11/2021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CE25-6E5F-4C5D-BAAA-B3A34A7910C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00E7-EC7A-40B0-9F03-A0BAA4868961}" type="datetimeFigureOut">
              <a:rPr lang="es-ES" smtClean="0"/>
              <a:pPr/>
              <a:t>16/11/2021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CE25-6E5F-4C5D-BAAA-B3A34A7910C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00E7-EC7A-40B0-9F03-A0BAA4868961}" type="datetimeFigureOut">
              <a:rPr lang="es-ES" smtClean="0"/>
              <a:pPr/>
              <a:t>16/11/2021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CE25-6E5F-4C5D-BAAA-B3A34A7910C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00E7-EC7A-40B0-9F03-A0BAA4868961}" type="datetimeFigureOut">
              <a:rPr lang="es-ES" smtClean="0"/>
              <a:pPr/>
              <a:t>16/11/2021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CE25-6E5F-4C5D-BAAA-B3A34A7910C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00E7-EC7A-40B0-9F03-A0BAA4868961}" type="datetimeFigureOut">
              <a:rPr lang="es-ES" smtClean="0"/>
              <a:pPr/>
              <a:t>16/11/2021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CE25-6E5F-4C5D-BAAA-B3A34A7910C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00E7-EC7A-40B0-9F03-A0BAA4868961}" type="datetimeFigureOut">
              <a:rPr lang="es-ES" smtClean="0"/>
              <a:pPr/>
              <a:t>16/11/2021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CE25-6E5F-4C5D-BAAA-B3A34A7910C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00E7-EC7A-40B0-9F03-A0BAA4868961}" type="datetimeFigureOut">
              <a:rPr lang="es-ES" smtClean="0"/>
              <a:pPr/>
              <a:t>16/11/2021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CE25-6E5F-4C5D-BAAA-B3A34A7910C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00E7-EC7A-40B0-9F03-A0BAA4868961}" type="datetimeFigureOut">
              <a:rPr lang="es-ES" smtClean="0"/>
              <a:pPr/>
              <a:t>16/11/2021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CE25-6E5F-4C5D-BAAA-B3A34A7910C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00E7-EC7A-40B0-9F03-A0BAA4868961}" type="datetimeFigureOut">
              <a:rPr lang="es-ES" smtClean="0"/>
              <a:pPr/>
              <a:t>16/11/2021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CE25-6E5F-4C5D-BAAA-B3A34A7910C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B00E7-EC7A-40B0-9F03-A0BAA4868961}" type="datetimeFigureOut">
              <a:rPr lang="es-ES" smtClean="0"/>
              <a:pPr/>
              <a:t>16/11/2021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CE25-6E5F-4C5D-BAAA-B3A34A7910C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B00E7-EC7A-40B0-9F03-A0BAA4868961}" type="datetimeFigureOut">
              <a:rPr lang="es-ES" smtClean="0"/>
              <a:pPr/>
              <a:t>16/11/2021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5CE25-6E5F-4C5D-BAAA-B3A34A7910C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2857488" y="1785926"/>
            <a:ext cx="3714776" cy="164307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RELACIONES SOCIALES y PROSOCIALIDAD</a:t>
            </a:r>
          </a:p>
          <a:p>
            <a:pPr algn="ctr"/>
            <a:endParaRPr lang="es-ES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es-ES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EDUCACIÓN PRIMARIA</a:t>
            </a:r>
            <a:endParaRPr lang="es-ES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6" name="Picture 2" descr="C:\Users\saulg\AppData\Local\Microsoft\Windows\INetCache\IE\T0ZCHU53\46910917_l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500042"/>
            <a:ext cx="2286016" cy="1517646"/>
          </a:xfrm>
          <a:prstGeom prst="rect">
            <a:avLst/>
          </a:prstGeom>
          <a:noFill/>
        </p:spPr>
      </p:pic>
      <p:pic>
        <p:nvPicPr>
          <p:cNvPr id="1027" name="Picture 3" descr="D:\RIEEB\eduCaixa\vi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5715016"/>
            <a:ext cx="761979" cy="571484"/>
          </a:xfrm>
          <a:prstGeom prst="rect">
            <a:avLst/>
          </a:prstGeom>
          <a:noFill/>
        </p:spPr>
      </p:pic>
      <p:pic>
        <p:nvPicPr>
          <p:cNvPr id="7" name="Picture 3" descr="D:\RIEEB\eduCaixa\vi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857496"/>
            <a:ext cx="761979" cy="571484"/>
          </a:xfrm>
          <a:prstGeom prst="rect">
            <a:avLst/>
          </a:prstGeom>
          <a:noFill/>
        </p:spPr>
      </p:pic>
      <p:pic>
        <p:nvPicPr>
          <p:cNvPr id="8" name="Picture 3" descr="D:\RIEEB\eduCaixa\vi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6000768"/>
            <a:ext cx="761979" cy="571484"/>
          </a:xfrm>
          <a:prstGeom prst="rect">
            <a:avLst/>
          </a:prstGeom>
          <a:noFill/>
        </p:spPr>
      </p:pic>
      <p:pic>
        <p:nvPicPr>
          <p:cNvPr id="9" name="Picture 3" descr="D:\RIEEB\eduCaixa\vi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5429264"/>
            <a:ext cx="761979" cy="571484"/>
          </a:xfrm>
          <a:prstGeom prst="rect">
            <a:avLst/>
          </a:prstGeom>
          <a:noFill/>
        </p:spPr>
      </p:pic>
      <p:pic>
        <p:nvPicPr>
          <p:cNvPr id="10" name="Picture 3" descr="D:\RIEEB\eduCaixa\vi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500042"/>
            <a:ext cx="761979" cy="571484"/>
          </a:xfrm>
          <a:prstGeom prst="rect">
            <a:avLst/>
          </a:prstGeom>
          <a:noFill/>
        </p:spPr>
      </p:pic>
      <p:pic>
        <p:nvPicPr>
          <p:cNvPr id="11" name="Picture 3" descr="D:\RIEEB\eduCaixa\vi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428604"/>
            <a:ext cx="761979" cy="571484"/>
          </a:xfrm>
          <a:prstGeom prst="rect">
            <a:avLst/>
          </a:prstGeom>
          <a:noFill/>
        </p:spPr>
      </p:pic>
      <p:pic>
        <p:nvPicPr>
          <p:cNvPr id="12" name="Picture 3" descr="D:\RIEEB\eduCaixa\vi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5338" y="1714488"/>
            <a:ext cx="761979" cy="571484"/>
          </a:xfrm>
          <a:prstGeom prst="rect">
            <a:avLst/>
          </a:prstGeom>
          <a:noFill/>
        </p:spPr>
      </p:pic>
      <p:pic>
        <p:nvPicPr>
          <p:cNvPr id="13" name="Picture 3" descr="D:\RIEEB\eduCaixa\vi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071546"/>
            <a:ext cx="761979" cy="571484"/>
          </a:xfrm>
          <a:prstGeom prst="rect">
            <a:avLst/>
          </a:prstGeom>
          <a:noFill/>
        </p:spPr>
      </p:pic>
      <p:pic>
        <p:nvPicPr>
          <p:cNvPr id="14" name="Picture 3" descr="D:\RIEEB\eduCaixa\vi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5867416"/>
            <a:ext cx="761979" cy="571484"/>
          </a:xfrm>
          <a:prstGeom prst="rect">
            <a:avLst/>
          </a:prstGeom>
          <a:noFill/>
        </p:spPr>
      </p:pic>
      <p:pic>
        <p:nvPicPr>
          <p:cNvPr id="15" name="Picture 3" descr="D:\RIEEB\eduCaixa\vi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8" y="4214818"/>
            <a:ext cx="761979" cy="571484"/>
          </a:xfrm>
          <a:prstGeom prst="rect">
            <a:avLst/>
          </a:prstGeom>
          <a:noFill/>
        </p:spPr>
      </p:pic>
      <p:sp>
        <p:nvSpPr>
          <p:cNvPr id="16" name="15 Rectángulo redondeado"/>
          <p:cNvSpPr/>
          <p:nvPr/>
        </p:nvSpPr>
        <p:spPr>
          <a:xfrm>
            <a:off x="2000232" y="3357562"/>
            <a:ext cx="1428760" cy="5000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100" b="1" dirty="0" smtClean="0">
                <a:solidFill>
                  <a:schemeClr val="tx1"/>
                </a:solidFill>
              </a:rPr>
              <a:t>Antes…</a:t>
            </a:r>
          </a:p>
          <a:p>
            <a:pPr algn="ctr"/>
            <a:r>
              <a:rPr lang="es-ES" sz="1100" b="1" dirty="0" smtClean="0">
                <a:solidFill>
                  <a:schemeClr val="tx1"/>
                </a:solidFill>
              </a:rPr>
              <a:t>Desarrollo propio</a:t>
            </a:r>
            <a:endParaRPr lang="es-ES" sz="1100" b="1" dirty="0">
              <a:solidFill>
                <a:schemeClr val="tx1"/>
              </a:solidFill>
            </a:endParaRPr>
          </a:p>
        </p:txBody>
      </p:sp>
      <p:sp>
        <p:nvSpPr>
          <p:cNvPr id="17" name="16 Rectángulo redondeado"/>
          <p:cNvSpPr/>
          <p:nvPr/>
        </p:nvSpPr>
        <p:spPr>
          <a:xfrm>
            <a:off x="5786446" y="3357562"/>
            <a:ext cx="1928826" cy="5000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100" b="1" dirty="0" smtClean="0">
                <a:solidFill>
                  <a:schemeClr val="tx1"/>
                </a:solidFill>
              </a:rPr>
              <a:t>Ahora…</a:t>
            </a:r>
          </a:p>
          <a:p>
            <a:pPr algn="ctr"/>
            <a:r>
              <a:rPr lang="es-ES" sz="1100" b="1" dirty="0" smtClean="0">
                <a:solidFill>
                  <a:schemeClr val="tx1"/>
                </a:solidFill>
              </a:rPr>
              <a:t>Desarrollo de herramientas</a:t>
            </a:r>
            <a:endParaRPr lang="es-ES" sz="1100" b="1" dirty="0">
              <a:solidFill>
                <a:schemeClr val="tx1"/>
              </a:solidFill>
            </a:endParaRPr>
          </a:p>
        </p:txBody>
      </p:sp>
      <p:cxnSp>
        <p:nvCxnSpPr>
          <p:cNvPr id="19" name="18 Conector recto de flecha"/>
          <p:cNvCxnSpPr>
            <a:stCxn id="16" idx="3"/>
            <a:endCxn id="17" idx="1"/>
          </p:cNvCxnSpPr>
          <p:nvPr/>
        </p:nvCxnSpPr>
        <p:spPr>
          <a:xfrm>
            <a:off x="3428992" y="3607595"/>
            <a:ext cx="2357454" cy="1588"/>
          </a:xfrm>
          <a:prstGeom prst="straightConnector1">
            <a:avLst/>
          </a:prstGeom>
          <a:ln w="158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Rectángulo redondeado"/>
          <p:cNvSpPr/>
          <p:nvPr/>
        </p:nvSpPr>
        <p:spPr>
          <a:xfrm>
            <a:off x="2000232" y="4572008"/>
            <a:ext cx="1785950" cy="5000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100" b="1" dirty="0" smtClean="0">
                <a:solidFill>
                  <a:schemeClr val="tx1"/>
                </a:solidFill>
              </a:rPr>
              <a:t>Relación de dependencia</a:t>
            </a:r>
            <a:endParaRPr lang="es-ES" sz="1100" b="1" dirty="0">
              <a:solidFill>
                <a:schemeClr val="tx1"/>
              </a:solidFill>
            </a:endParaRPr>
          </a:p>
        </p:txBody>
      </p:sp>
      <p:sp>
        <p:nvSpPr>
          <p:cNvPr id="26" name="25 Rectángulo redondeado"/>
          <p:cNvSpPr/>
          <p:nvPr/>
        </p:nvSpPr>
        <p:spPr>
          <a:xfrm>
            <a:off x="5786446" y="4572008"/>
            <a:ext cx="1571636" cy="5000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100" b="1" dirty="0" smtClean="0">
                <a:solidFill>
                  <a:schemeClr val="tx1"/>
                </a:solidFill>
              </a:rPr>
              <a:t>Atención al medio social y de iguales</a:t>
            </a:r>
            <a:endParaRPr lang="es-ES" sz="1100" b="1" dirty="0">
              <a:solidFill>
                <a:schemeClr val="tx1"/>
              </a:solidFill>
            </a:endParaRPr>
          </a:p>
        </p:txBody>
      </p:sp>
      <p:cxnSp>
        <p:nvCxnSpPr>
          <p:cNvPr id="27" name="26 Conector recto de flecha"/>
          <p:cNvCxnSpPr>
            <a:stCxn id="25" idx="3"/>
            <a:endCxn id="26" idx="1"/>
          </p:cNvCxnSpPr>
          <p:nvPr/>
        </p:nvCxnSpPr>
        <p:spPr>
          <a:xfrm>
            <a:off x="3786182" y="4822041"/>
            <a:ext cx="2000264" cy="1588"/>
          </a:xfrm>
          <a:prstGeom prst="straightConnector1">
            <a:avLst/>
          </a:prstGeom>
          <a:ln w="158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 de flecha"/>
          <p:cNvCxnSpPr>
            <a:stCxn id="16" idx="2"/>
            <a:endCxn id="25" idx="0"/>
          </p:cNvCxnSpPr>
          <p:nvPr/>
        </p:nvCxnSpPr>
        <p:spPr>
          <a:xfrm rot="16200000" flipH="1">
            <a:off x="2446719" y="4125520"/>
            <a:ext cx="714380" cy="178595"/>
          </a:xfrm>
          <a:prstGeom prst="straightConnector1">
            <a:avLst/>
          </a:prstGeom>
          <a:ln w="158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 de flecha"/>
          <p:cNvCxnSpPr>
            <a:stCxn id="17" idx="2"/>
            <a:endCxn id="26" idx="0"/>
          </p:cNvCxnSpPr>
          <p:nvPr/>
        </p:nvCxnSpPr>
        <p:spPr>
          <a:xfrm rot="5400000">
            <a:off x="6304372" y="4125521"/>
            <a:ext cx="714380" cy="178595"/>
          </a:xfrm>
          <a:prstGeom prst="straightConnector1">
            <a:avLst/>
          </a:prstGeom>
          <a:ln w="158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3071802" y="285728"/>
            <a:ext cx="3071834" cy="8572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RELACIONES SOCIALES Y PROSOCIALIDAD</a:t>
            </a:r>
            <a:endParaRPr lang="es-ES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es-ES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EDUCACIÓN PRIMARIA</a:t>
            </a:r>
            <a:endParaRPr lang="es-ES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7" name="Picture 3" descr="D:\RIEEB\eduCaixa\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5286388"/>
            <a:ext cx="1333483" cy="1000112"/>
          </a:xfrm>
          <a:prstGeom prst="rect">
            <a:avLst/>
          </a:prstGeom>
          <a:noFill/>
        </p:spPr>
      </p:pic>
      <p:pic>
        <p:nvPicPr>
          <p:cNvPr id="7" name="Picture 3" descr="D:\RIEEB\eduCaixa\vi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857496"/>
            <a:ext cx="1524011" cy="1143008"/>
          </a:xfrm>
          <a:prstGeom prst="rect">
            <a:avLst/>
          </a:prstGeom>
          <a:noFill/>
        </p:spPr>
      </p:pic>
      <p:pic>
        <p:nvPicPr>
          <p:cNvPr id="8" name="Picture 3" descr="D:\RIEEB\eduCaixa\viru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5822153"/>
            <a:ext cx="1000132" cy="750099"/>
          </a:xfrm>
          <a:prstGeom prst="rect">
            <a:avLst/>
          </a:prstGeom>
          <a:noFill/>
        </p:spPr>
      </p:pic>
      <p:pic>
        <p:nvPicPr>
          <p:cNvPr id="9" name="Picture 3" descr="D:\RIEEB\eduCaixa\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5000636"/>
            <a:ext cx="1333510" cy="1000132"/>
          </a:xfrm>
          <a:prstGeom prst="rect">
            <a:avLst/>
          </a:prstGeom>
          <a:noFill/>
        </p:spPr>
      </p:pic>
      <p:pic>
        <p:nvPicPr>
          <p:cNvPr id="10" name="Picture 3" descr="D:\RIEEB\eduCaixa\viru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3042" y="500042"/>
            <a:ext cx="1047758" cy="785818"/>
          </a:xfrm>
          <a:prstGeom prst="rect">
            <a:avLst/>
          </a:prstGeom>
          <a:noFill/>
        </p:spPr>
      </p:pic>
      <p:pic>
        <p:nvPicPr>
          <p:cNvPr id="11" name="Picture 3" descr="D:\RIEEB\eduCaixa\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642918"/>
            <a:ext cx="1333510" cy="1000132"/>
          </a:xfrm>
          <a:prstGeom prst="rect">
            <a:avLst/>
          </a:prstGeom>
          <a:noFill/>
        </p:spPr>
      </p:pic>
      <p:pic>
        <p:nvPicPr>
          <p:cNvPr id="12" name="Picture 3" descr="D:\RIEEB\eduCaixa\viru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39058" y="1714488"/>
            <a:ext cx="1238259" cy="928694"/>
          </a:xfrm>
          <a:prstGeom prst="rect">
            <a:avLst/>
          </a:prstGeom>
          <a:noFill/>
        </p:spPr>
      </p:pic>
      <p:pic>
        <p:nvPicPr>
          <p:cNvPr id="13" name="Picture 3" descr="D:\RIEEB\eduCaixa\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71546"/>
            <a:ext cx="1333510" cy="1000132"/>
          </a:xfrm>
          <a:prstGeom prst="rect">
            <a:avLst/>
          </a:prstGeom>
          <a:noFill/>
        </p:spPr>
      </p:pic>
      <p:pic>
        <p:nvPicPr>
          <p:cNvPr id="14" name="Picture 3" descr="D:\RIEEB\eduCaixa\viru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4400" y="5867416"/>
            <a:ext cx="1085832" cy="814374"/>
          </a:xfrm>
          <a:prstGeom prst="rect">
            <a:avLst/>
          </a:prstGeom>
          <a:noFill/>
        </p:spPr>
      </p:pic>
      <p:pic>
        <p:nvPicPr>
          <p:cNvPr id="15" name="Picture 3" descr="D:\RIEEB\eduCaixa\viru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43834" y="3929066"/>
            <a:ext cx="1047731" cy="785798"/>
          </a:xfrm>
          <a:prstGeom prst="rect">
            <a:avLst/>
          </a:prstGeom>
          <a:noFill/>
        </p:spPr>
      </p:pic>
      <p:sp>
        <p:nvSpPr>
          <p:cNvPr id="17" name="16 Rectángulo"/>
          <p:cNvSpPr/>
          <p:nvPr/>
        </p:nvSpPr>
        <p:spPr>
          <a:xfrm>
            <a:off x="4857752" y="3143248"/>
            <a:ext cx="1428760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 err="1" smtClean="0">
                <a:solidFill>
                  <a:schemeClr val="accent4"/>
                </a:solidFill>
              </a:rPr>
              <a:t>Selman</a:t>
            </a:r>
            <a:r>
              <a:rPr lang="es-ES" sz="1000" dirty="0" smtClean="0">
                <a:solidFill>
                  <a:schemeClr val="accent4"/>
                </a:solidFill>
              </a:rPr>
              <a:t> (1981)</a:t>
            </a:r>
            <a:endParaRPr lang="es-ES" sz="1000" dirty="0">
              <a:solidFill>
                <a:schemeClr val="accent4"/>
              </a:solidFill>
            </a:endParaRPr>
          </a:p>
        </p:txBody>
      </p:sp>
      <p:graphicFrame>
        <p:nvGraphicFramePr>
          <p:cNvPr id="18" name="17 Tabla"/>
          <p:cNvGraphicFramePr>
            <a:graphicFrameLocks noGrp="1"/>
          </p:cNvGraphicFramePr>
          <p:nvPr/>
        </p:nvGraphicFramePr>
        <p:xfrm>
          <a:off x="2285984" y="1571612"/>
          <a:ext cx="4000528" cy="1606005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928826"/>
                <a:gridCol w="2071702"/>
              </a:tblGrid>
              <a:tr h="1608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 smtClean="0"/>
                        <a:t>EDAD Y PERSPECTIVA SOCIAL</a:t>
                      </a:r>
                      <a:endParaRPr lang="es-ES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4755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100" dirty="0" smtClean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/>
                        <a:t>De </a:t>
                      </a:r>
                      <a:r>
                        <a:rPr lang="es-ES" sz="1100" dirty="0"/>
                        <a:t>6 a 8 años: Subjetiva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/>
                        <a:t>NO perspectiva del otro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4755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100" dirty="0" smtClean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/>
                        <a:t>De </a:t>
                      </a:r>
                      <a:r>
                        <a:rPr lang="es-ES" sz="1100" dirty="0"/>
                        <a:t>8 a 10 años: </a:t>
                      </a:r>
                      <a:r>
                        <a:rPr lang="es-ES" sz="1100" dirty="0" err="1" smtClean="0"/>
                        <a:t>Autorreflexiva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/>
                        <a:t>Pensamiento interno y emisión</a:t>
                      </a:r>
                      <a:r>
                        <a:rPr lang="es-ES" sz="1100" baseline="0" dirty="0" smtClean="0"/>
                        <a:t> de juicios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  <a:tr h="4755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ES" sz="1100" dirty="0" smtClean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/>
                        <a:t>De </a:t>
                      </a:r>
                      <a:r>
                        <a:rPr lang="es-ES" sz="1100" dirty="0"/>
                        <a:t>10 a 12 años: </a:t>
                      </a:r>
                      <a:r>
                        <a:rPr lang="es-ES" sz="1100" dirty="0" smtClean="0"/>
                        <a:t>Mutua 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/>
                        <a:t>Empatía plena</a:t>
                      </a:r>
                      <a:endParaRPr lang="es-E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19" name="18 Elipse"/>
          <p:cNvSpPr/>
          <p:nvPr/>
        </p:nvSpPr>
        <p:spPr>
          <a:xfrm>
            <a:off x="1928794" y="3286124"/>
            <a:ext cx="1785950" cy="8572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Juego</a:t>
            </a:r>
            <a:endParaRPr lang="es-ES" dirty="0"/>
          </a:p>
        </p:txBody>
      </p:sp>
      <p:sp>
        <p:nvSpPr>
          <p:cNvPr id="20" name="19 Elipse"/>
          <p:cNvSpPr/>
          <p:nvPr/>
        </p:nvSpPr>
        <p:spPr>
          <a:xfrm>
            <a:off x="2714612" y="3929066"/>
            <a:ext cx="1785950" cy="8572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Valores y reglas</a:t>
            </a:r>
            <a:endParaRPr lang="es-ES" dirty="0"/>
          </a:p>
        </p:txBody>
      </p:sp>
      <p:sp>
        <p:nvSpPr>
          <p:cNvPr id="21" name="20 Elipse"/>
          <p:cNvSpPr/>
          <p:nvPr/>
        </p:nvSpPr>
        <p:spPr>
          <a:xfrm>
            <a:off x="4143372" y="3500438"/>
            <a:ext cx="2143140" cy="100013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Canalización de la agresión</a:t>
            </a:r>
            <a:endParaRPr lang="es-ES" dirty="0"/>
          </a:p>
        </p:txBody>
      </p:sp>
      <p:sp>
        <p:nvSpPr>
          <p:cNvPr id="22" name="21 Elipse"/>
          <p:cNvSpPr/>
          <p:nvPr/>
        </p:nvSpPr>
        <p:spPr>
          <a:xfrm>
            <a:off x="5429256" y="4214818"/>
            <a:ext cx="2143140" cy="100013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Comunicación verbal</a:t>
            </a:r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3214678" y="285728"/>
            <a:ext cx="2786082" cy="71438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RELACIONES SOCIALES Y PROSOCIALIDAD</a:t>
            </a:r>
            <a:endParaRPr lang="es-ES" sz="140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es-ES" sz="1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EDUCACIÓN PRIMARIA</a:t>
            </a:r>
            <a:endParaRPr lang="es-ES" sz="140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7" name="Picture 3" descr="D:\RIEEB\eduCaixa\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4804182"/>
            <a:ext cx="1976425" cy="1482318"/>
          </a:xfrm>
          <a:prstGeom prst="rect">
            <a:avLst/>
          </a:prstGeom>
          <a:noFill/>
        </p:spPr>
      </p:pic>
      <p:pic>
        <p:nvPicPr>
          <p:cNvPr id="7" name="Picture 3" descr="D:\RIEEB\eduCaixa\vir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857495"/>
            <a:ext cx="2143140" cy="1607355"/>
          </a:xfrm>
          <a:prstGeom prst="rect">
            <a:avLst/>
          </a:prstGeom>
          <a:noFill/>
        </p:spPr>
      </p:pic>
      <p:pic>
        <p:nvPicPr>
          <p:cNvPr id="8" name="Picture 3" descr="D:\RIEEB\eduCaixa\viru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5822153"/>
            <a:ext cx="1000132" cy="750099"/>
          </a:xfrm>
          <a:prstGeom prst="rect">
            <a:avLst/>
          </a:prstGeom>
          <a:noFill/>
        </p:spPr>
      </p:pic>
      <p:pic>
        <p:nvPicPr>
          <p:cNvPr id="9" name="Picture 3" descr="D:\RIEEB\eduCaixa\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69" y="4500570"/>
            <a:ext cx="2000265" cy="1500198"/>
          </a:xfrm>
          <a:prstGeom prst="rect">
            <a:avLst/>
          </a:prstGeom>
          <a:noFill/>
        </p:spPr>
      </p:pic>
      <p:pic>
        <p:nvPicPr>
          <p:cNvPr id="10" name="Picture 3" descr="D:\RIEEB\eduCaixa\viru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3042" y="500042"/>
            <a:ext cx="1047758" cy="785818"/>
          </a:xfrm>
          <a:prstGeom prst="rect">
            <a:avLst/>
          </a:prstGeom>
          <a:noFill/>
        </p:spPr>
      </p:pic>
      <p:pic>
        <p:nvPicPr>
          <p:cNvPr id="11" name="Picture 3" descr="D:\RIEEB\eduCaixa\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10258" y="642918"/>
            <a:ext cx="1809764" cy="1357322"/>
          </a:xfrm>
          <a:prstGeom prst="rect">
            <a:avLst/>
          </a:prstGeom>
          <a:noFill/>
        </p:spPr>
      </p:pic>
      <p:pic>
        <p:nvPicPr>
          <p:cNvPr id="12" name="Picture 3" descr="D:\RIEEB\eduCaixa\viru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39058" y="1714488"/>
            <a:ext cx="1238259" cy="928694"/>
          </a:xfrm>
          <a:prstGeom prst="rect">
            <a:avLst/>
          </a:prstGeom>
          <a:noFill/>
        </p:spPr>
      </p:pic>
      <p:pic>
        <p:nvPicPr>
          <p:cNvPr id="13" name="Picture 3" descr="D:\RIEEB\eduCaixa\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71546"/>
            <a:ext cx="1785950" cy="1339462"/>
          </a:xfrm>
          <a:prstGeom prst="rect">
            <a:avLst/>
          </a:prstGeom>
          <a:noFill/>
        </p:spPr>
      </p:pic>
      <p:pic>
        <p:nvPicPr>
          <p:cNvPr id="14" name="Picture 3" descr="D:\RIEEB\eduCaixa\viru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4400" y="5867416"/>
            <a:ext cx="1085832" cy="814374"/>
          </a:xfrm>
          <a:prstGeom prst="rect">
            <a:avLst/>
          </a:prstGeom>
          <a:noFill/>
        </p:spPr>
      </p:pic>
      <p:pic>
        <p:nvPicPr>
          <p:cNvPr id="15" name="Picture 3" descr="D:\RIEEB\eduCaixa\viru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43834" y="3929066"/>
            <a:ext cx="1047731" cy="785798"/>
          </a:xfrm>
          <a:prstGeom prst="rect">
            <a:avLst/>
          </a:prstGeom>
          <a:noFill/>
        </p:spPr>
      </p:pic>
      <p:sp>
        <p:nvSpPr>
          <p:cNvPr id="18" name="17 Rectángulo redondeado"/>
          <p:cNvSpPr/>
          <p:nvPr/>
        </p:nvSpPr>
        <p:spPr>
          <a:xfrm>
            <a:off x="6429388" y="214290"/>
            <a:ext cx="2357454" cy="42862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CONFINAMIENTO</a:t>
            </a:r>
            <a:endParaRPr lang="es-ES" sz="140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50" name="Picture 2" descr="D:\RIEEB\eduCaixa\piramide maslow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71670" y="1357298"/>
            <a:ext cx="3401789" cy="1785939"/>
          </a:xfrm>
          <a:prstGeom prst="rect">
            <a:avLst/>
          </a:prstGeom>
        </p:spPr>
      </p:pic>
      <p:sp>
        <p:nvSpPr>
          <p:cNvPr id="19" name="18 Rectángulo redondeado"/>
          <p:cNvSpPr/>
          <p:nvPr/>
        </p:nvSpPr>
        <p:spPr>
          <a:xfrm>
            <a:off x="2500298" y="3143248"/>
            <a:ext cx="1928826" cy="5000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400" b="1" dirty="0" smtClean="0">
                <a:solidFill>
                  <a:schemeClr val="tx1"/>
                </a:solidFill>
              </a:rPr>
              <a:t>FAMILIAS</a:t>
            </a:r>
            <a:endParaRPr lang="es-ES" sz="1400" b="1" dirty="0">
              <a:solidFill>
                <a:schemeClr val="tx1"/>
              </a:solidFill>
            </a:endParaRPr>
          </a:p>
        </p:txBody>
      </p:sp>
      <p:sp>
        <p:nvSpPr>
          <p:cNvPr id="20" name="19 Elipse"/>
          <p:cNvSpPr/>
          <p:nvPr/>
        </p:nvSpPr>
        <p:spPr>
          <a:xfrm>
            <a:off x="5715008" y="2071678"/>
            <a:ext cx="1785950" cy="8572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TDAH</a:t>
            </a:r>
            <a:endParaRPr lang="es-ES" dirty="0"/>
          </a:p>
        </p:txBody>
      </p:sp>
      <p:sp>
        <p:nvSpPr>
          <p:cNvPr id="21" name="20 Elipse"/>
          <p:cNvSpPr/>
          <p:nvPr/>
        </p:nvSpPr>
        <p:spPr>
          <a:xfrm>
            <a:off x="5000628" y="2786058"/>
            <a:ext cx="2071702" cy="92869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dk1"/>
                </a:solidFill>
              </a:rPr>
              <a:t>Personalidad introvertida</a:t>
            </a:r>
          </a:p>
        </p:txBody>
      </p:sp>
      <p:sp>
        <p:nvSpPr>
          <p:cNvPr id="22" name="21 Elipse"/>
          <p:cNvSpPr/>
          <p:nvPr/>
        </p:nvSpPr>
        <p:spPr>
          <a:xfrm>
            <a:off x="5572132" y="3571876"/>
            <a:ext cx="2071702" cy="92869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dk1"/>
                </a:solidFill>
              </a:rPr>
              <a:t>Falta de habilidades sociales</a:t>
            </a:r>
          </a:p>
        </p:txBody>
      </p:sp>
      <p:sp>
        <p:nvSpPr>
          <p:cNvPr id="23" name="22 Elipse"/>
          <p:cNvSpPr/>
          <p:nvPr/>
        </p:nvSpPr>
        <p:spPr>
          <a:xfrm>
            <a:off x="3857620" y="4000504"/>
            <a:ext cx="2286016" cy="92869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dk1"/>
                </a:solidFill>
              </a:rPr>
              <a:t>Falta de contacto social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2643174" y="357166"/>
            <a:ext cx="3714776" cy="71438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RELACIONES SOCIALES y PROSOCIALIDAD</a:t>
            </a:r>
          </a:p>
          <a:p>
            <a:pPr algn="ctr"/>
            <a:endParaRPr lang="es-ES" sz="140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es-ES" sz="14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EDUCACIÓN PRIMARIA</a:t>
            </a:r>
            <a:endParaRPr lang="es-ES" sz="140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7" name="Picture 3" descr="D:\RIEEB\eduCaixa\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5715016"/>
            <a:ext cx="761979" cy="571484"/>
          </a:xfrm>
          <a:prstGeom prst="rect">
            <a:avLst/>
          </a:prstGeom>
          <a:noFill/>
        </p:spPr>
      </p:pic>
      <p:pic>
        <p:nvPicPr>
          <p:cNvPr id="7" name="Picture 3" descr="D:\RIEEB\eduCaixa\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496"/>
            <a:ext cx="761979" cy="571484"/>
          </a:xfrm>
          <a:prstGeom prst="rect">
            <a:avLst/>
          </a:prstGeom>
          <a:noFill/>
        </p:spPr>
      </p:pic>
      <p:pic>
        <p:nvPicPr>
          <p:cNvPr id="8" name="Picture 3" descr="D:\RIEEB\eduCaixa\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6000768"/>
            <a:ext cx="761979" cy="571484"/>
          </a:xfrm>
          <a:prstGeom prst="rect">
            <a:avLst/>
          </a:prstGeom>
          <a:noFill/>
        </p:spPr>
      </p:pic>
      <p:pic>
        <p:nvPicPr>
          <p:cNvPr id="9" name="Picture 3" descr="D:\RIEEB\eduCaixa\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5429264"/>
            <a:ext cx="761979" cy="571484"/>
          </a:xfrm>
          <a:prstGeom prst="rect">
            <a:avLst/>
          </a:prstGeom>
          <a:noFill/>
        </p:spPr>
      </p:pic>
      <p:pic>
        <p:nvPicPr>
          <p:cNvPr id="10" name="Picture 3" descr="D:\RIEEB\eduCaixa\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500042"/>
            <a:ext cx="761979" cy="571484"/>
          </a:xfrm>
          <a:prstGeom prst="rect">
            <a:avLst/>
          </a:prstGeom>
          <a:noFill/>
        </p:spPr>
      </p:pic>
      <p:pic>
        <p:nvPicPr>
          <p:cNvPr id="11" name="Picture 3" descr="D:\RIEEB\eduCaixa\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1071546"/>
            <a:ext cx="761979" cy="571484"/>
          </a:xfrm>
          <a:prstGeom prst="rect">
            <a:avLst/>
          </a:prstGeom>
          <a:noFill/>
        </p:spPr>
      </p:pic>
      <p:pic>
        <p:nvPicPr>
          <p:cNvPr id="12" name="Picture 3" descr="D:\RIEEB\eduCaixa\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1714488"/>
            <a:ext cx="761979" cy="571484"/>
          </a:xfrm>
          <a:prstGeom prst="rect">
            <a:avLst/>
          </a:prstGeom>
          <a:noFill/>
        </p:spPr>
      </p:pic>
      <p:pic>
        <p:nvPicPr>
          <p:cNvPr id="13" name="Picture 3" descr="D:\RIEEB\eduCaixa\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71546"/>
            <a:ext cx="761979" cy="571484"/>
          </a:xfrm>
          <a:prstGeom prst="rect">
            <a:avLst/>
          </a:prstGeom>
          <a:noFill/>
        </p:spPr>
      </p:pic>
      <p:pic>
        <p:nvPicPr>
          <p:cNvPr id="14" name="Picture 3" descr="D:\RIEEB\eduCaixa\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5867416"/>
            <a:ext cx="761979" cy="571484"/>
          </a:xfrm>
          <a:prstGeom prst="rect">
            <a:avLst/>
          </a:prstGeom>
          <a:noFill/>
        </p:spPr>
      </p:pic>
      <p:pic>
        <p:nvPicPr>
          <p:cNvPr id="15" name="Picture 3" descr="D:\RIEEB\eduCaixa\vir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48" y="4214818"/>
            <a:ext cx="761979" cy="571484"/>
          </a:xfrm>
          <a:prstGeom prst="rect">
            <a:avLst/>
          </a:prstGeom>
          <a:noFill/>
        </p:spPr>
      </p:pic>
      <p:sp>
        <p:nvSpPr>
          <p:cNvPr id="17" name="16 Rectángulo redondeado"/>
          <p:cNvSpPr/>
          <p:nvPr/>
        </p:nvSpPr>
        <p:spPr>
          <a:xfrm>
            <a:off x="5000628" y="2571744"/>
            <a:ext cx="1928826" cy="5000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100" b="1" dirty="0" smtClean="0">
                <a:solidFill>
                  <a:schemeClr val="tx1"/>
                </a:solidFill>
              </a:rPr>
              <a:t>PREOCUPACIÓN DE CENTROS EDUCATIVOS</a:t>
            </a:r>
            <a:endParaRPr lang="es-ES" sz="1100" b="1" dirty="0">
              <a:solidFill>
                <a:schemeClr val="tx1"/>
              </a:solidFill>
            </a:endParaRPr>
          </a:p>
        </p:txBody>
      </p:sp>
      <p:cxnSp>
        <p:nvCxnSpPr>
          <p:cNvPr id="19" name="18 Conector recto de flecha"/>
          <p:cNvCxnSpPr>
            <a:stCxn id="3" idx="3"/>
            <a:endCxn id="17" idx="1"/>
          </p:cNvCxnSpPr>
          <p:nvPr/>
        </p:nvCxnSpPr>
        <p:spPr>
          <a:xfrm>
            <a:off x="4405311" y="2428868"/>
            <a:ext cx="595317" cy="392909"/>
          </a:xfrm>
          <a:prstGeom prst="straightConnector1">
            <a:avLst/>
          </a:prstGeom>
          <a:ln w="158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Rectángulo redondeado"/>
          <p:cNvSpPr/>
          <p:nvPr/>
        </p:nvSpPr>
        <p:spPr>
          <a:xfrm>
            <a:off x="5000628" y="3286124"/>
            <a:ext cx="1928826" cy="100013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100" b="1" dirty="0" smtClean="0">
                <a:solidFill>
                  <a:schemeClr val="tx1"/>
                </a:solidFill>
              </a:rPr>
              <a:t>Actividades como…</a:t>
            </a:r>
          </a:p>
          <a:p>
            <a:pPr algn="ctr"/>
            <a:endParaRPr lang="es-ES" sz="1100" b="1" dirty="0" smtClean="0">
              <a:solidFill>
                <a:schemeClr val="tx1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es-ES" sz="1100" b="1" dirty="0" smtClean="0">
                <a:solidFill>
                  <a:schemeClr val="tx1"/>
                </a:solidFill>
              </a:rPr>
              <a:t> </a:t>
            </a:r>
            <a:r>
              <a:rPr lang="es-ES" sz="1100" b="1" dirty="0" smtClean="0">
                <a:solidFill>
                  <a:schemeClr val="tx1"/>
                </a:solidFill>
              </a:rPr>
              <a:t>La tela de araña</a:t>
            </a:r>
          </a:p>
          <a:p>
            <a:pPr algn="ctr">
              <a:buFont typeface="Arial" pitchFamily="34" charset="0"/>
              <a:buChar char="•"/>
            </a:pPr>
            <a:r>
              <a:rPr lang="es-ES" sz="1100" b="1" dirty="0" smtClean="0">
                <a:solidFill>
                  <a:schemeClr val="tx1"/>
                </a:solidFill>
              </a:rPr>
              <a:t>¿Qué he sentido?</a:t>
            </a:r>
          </a:p>
          <a:p>
            <a:pPr algn="ctr">
              <a:buFont typeface="Arial" pitchFamily="34" charset="0"/>
              <a:buChar char="•"/>
            </a:pPr>
            <a:r>
              <a:rPr lang="es-ES" sz="1100" b="1" dirty="0" smtClean="0">
                <a:solidFill>
                  <a:schemeClr val="tx1"/>
                </a:solidFill>
              </a:rPr>
              <a:t>Solidaridad</a:t>
            </a:r>
          </a:p>
          <a:p>
            <a:pPr algn="ctr">
              <a:buFont typeface="Arial" pitchFamily="34" charset="0"/>
              <a:buChar char="•"/>
            </a:pPr>
            <a:r>
              <a:rPr lang="es-ES" sz="1100" b="1" dirty="0" smtClean="0">
                <a:solidFill>
                  <a:schemeClr val="tx1"/>
                </a:solidFill>
              </a:rPr>
              <a:t>Etc.</a:t>
            </a:r>
            <a:endParaRPr lang="es-ES" sz="1100" b="1" dirty="0">
              <a:solidFill>
                <a:schemeClr val="tx1"/>
              </a:solidFill>
            </a:endParaRPr>
          </a:p>
        </p:txBody>
      </p:sp>
      <p:cxnSp>
        <p:nvCxnSpPr>
          <p:cNvPr id="33" name="32 Conector recto de flecha"/>
          <p:cNvCxnSpPr>
            <a:stCxn id="17" idx="2"/>
            <a:endCxn id="26" idx="0"/>
          </p:cNvCxnSpPr>
          <p:nvPr/>
        </p:nvCxnSpPr>
        <p:spPr>
          <a:xfrm rot="5400000">
            <a:off x="5857884" y="3178967"/>
            <a:ext cx="214314" cy="1588"/>
          </a:xfrm>
          <a:prstGeom prst="straightConnector1">
            <a:avLst/>
          </a:prstGeom>
          <a:ln w="158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Rectángulo redondeado"/>
          <p:cNvSpPr/>
          <p:nvPr/>
        </p:nvSpPr>
        <p:spPr>
          <a:xfrm>
            <a:off x="6858016" y="428604"/>
            <a:ext cx="1714512" cy="50006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POST COVID</a:t>
            </a:r>
            <a:endParaRPr lang="es-ES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6" name="35 Rectángulo redondeado"/>
          <p:cNvSpPr/>
          <p:nvPr/>
        </p:nvSpPr>
        <p:spPr>
          <a:xfrm>
            <a:off x="1285852" y="4500570"/>
            <a:ext cx="5643602" cy="64294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“Los niños lo han llevado mucho mejor que los adultos”</a:t>
            </a:r>
            <a:endParaRPr lang="es-ES" dirty="0"/>
          </a:p>
        </p:txBody>
      </p:sp>
      <p:sp>
        <p:nvSpPr>
          <p:cNvPr id="40" name="39 Rectángulo redondeado"/>
          <p:cNvSpPr/>
          <p:nvPr/>
        </p:nvSpPr>
        <p:spPr>
          <a:xfrm>
            <a:off x="5000628" y="1857364"/>
            <a:ext cx="1928826" cy="5000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100" b="1" dirty="0" smtClean="0">
                <a:solidFill>
                  <a:schemeClr val="tx1"/>
                </a:solidFill>
              </a:rPr>
              <a:t>RESPUESTA DE LOS ALUMNOS</a:t>
            </a:r>
            <a:endParaRPr lang="es-ES" sz="1100" b="1" dirty="0">
              <a:solidFill>
                <a:schemeClr val="tx1"/>
              </a:solidFill>
            </a:endParaRPr>
          </a:p>
        </p:txBody>
      </p:sp>
      <p:cxnSp>
        <p:nvCxnSpPr>
          <p:cNvPr id="41" name="40 Conector recto de flecha"/>
          <p:cNvCxnSpPr>
            <a:stCxn id="3" idx="3"/>
            <a:endCxn id="40" idx="1"/>
          </p:cNvCxnSpPr>
          <p:nvPr/>
        </p:nvCxnSpPr>
        <p:spPr>
          <a:xfrm flipV="1">
            <a:off x="4405311" y="2107397"/>
            <a:ext cx="595317" cy="321471"/>
          </a:xfrm>
          <a:prstGeom prst="straightConnector1">
            <a:avLst/>
          </a:prstGeom>
          <a:ln w="158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3" descr="D:\RIEEB\eduCaixa\dibujo Nil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285860"/>
            <a:ext cx="3048021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145</Words>
  <Application>Microsoft Office PowerPoint</Application>
  <PresentationFormat>Presentación en pantalla (4:3)</PresentationFormat>
  <Paragraphs>47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Tema de Office</vt:lpstr>
      <vt:lpstr>Diapositiva 1</vt:lpstr>
      <vt:lpstr>Diapositiva 2</vt:lpstr>
      <vt:lpstr>Diapositiva 3</vt:lpstr>
      <vt:lpstr>Diapositiva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saulg</dc:creator>
  <cp:lastModifiedBy>saulg</cp:lastModifiedBy>
  <cp:revision>17</cp:revision>
  <dcterms:created xsi:type="dcterms:W3CDTF">2021-11-15T14:26:12Z</dcterms:created>
  <dcterms:modified xsi:type="dcterms:W3CDTF">2021-11-16T19:54:11Z</dcterms:modified>
</cp:coreProperties>
</file>