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347" r:id="rId2"/>
    <p:sldId id="348" r:id="rId3"/>
    <p:sldId id="261" r:id="rId4"/>
    <p:sldId id="262" r:id="rId5"/>
    <p:sldId id="263" r:id="rId6"/>
    <p:sldId id="346" r:id="rId7"/>
    <p:sldId id="291" r:id="rId8"/>
    <p:sldId id="352" r:id="rId9"/>
    <p:sldId id="335" r:id="rId10"/>
    <p:sldId id="337" r:id="rId11"/>
    <p:sldId id="338" r:id="rId12"/>
    <p:sldId id="323" r:id="rId13"/>
    <p:sldId id="325" r:id="rId14"/>
    <p:sldId id="349" r:id="rId15"/>
    <p:sldId id="318" r:id="rId16"/>
    <p:sldId id="350" r:id="rId17"/>
  </p:sldIdLst>
  <p:sldSz cx="24384000" cy="13716000"/>
  <p:notesSz cx="6858000" cy="9144000"/>
  <p:embeddedFontLst>
    <p:embeddedFont>
      <p:font typeface="Britannic Bold" panose="020B0903060703020204" pitchFamily="34" charset="0"/>
      <p:regular r:id="rId19"/>
    </p:embeddedFon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Cambria Math" panose="02040503050406030204" pitchFamily="18" charset="0"/>
      <p:regular r:id="rId26"/>
    </p:embeddedFont>
    <p:embeddedFont>
      <p:font typeface="Helvetica Neue" panose="020B060402020202020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jSJkWNjK+L0TDTTv7OCuRzSpTlt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9C7819-ED37-4CED-BBC7-B50FE6B0D1AC}" v="1" dt="2021-11-29T16:53:18.3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901" autoAdjust="0"/>
  </p:normalViewPr>
  <p:slideViewPr>
    <p:cSldViewPr snapToGrid="0">
      <p:cViewPr varScale="1">
        <p:scale>
          <a:sx n="39" d="100"/>
          <a:sy n="39" d="100"/>
        </p:scale>
        <p:origin x="18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1.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2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2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2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2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2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2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2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2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ducaixa.org/es/repositorio-evidencias-educativa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8:notes"/>
          <p:cNvSpPr>
            <a:spLocks noGrp="1" noRot="1" noChangeAspect="1"/>
          </p:cNvSpPr>
          <p:nvPr>
            <p:ph type="sldImg" idx="2"/>
          </p:nvPr>
        </p:nvSpPr>
        <p:spPr>
          <a:xfrm>
            <a:off x="-192088" y="1482725"/>
            <a:ext cx="7112001" cy="4000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58: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dirty="0" err="1"/>
              <a:t>Mejorar</a:t>
            </a:r>
            <a:r>
              <a:rPr lang="en-GB" dirty="0"/>
              <a:t> la </a:t>
            </a:r>
            <a:r>
              <a:rPr lang="en-GB" dirty="0" err="1"/>
              <a:t>atenci</a:t>
            </a:r>
            <a:r>
              <a:rPr lang="es-ES" dirty="0" err="1"/>
              <a:t>ón</a:t>
            </a:r>
            <a:r>
              <a:rPr lang="es-ES" dirty="0"/>
              <a:t> de los alumnos </a:t>
            </a:r>
            <a:r>
              <a:rPr lang="en-GB" dirty="0"/>
              <a:t>-&gt; </a:t>
            </a:r>
            <a:r>
              <a:rPr lang="en-GB" dirty="0" err="1"/>
              <a:t>metacognici</a:t>
            </a:r>
            <a:r>
              <a:rPr lang="es-ES" dirty="0" err="1"/>
              <a:t>ón</a:t>
            </a:r>
            <a:endParaRPr dirty="0"/>
          </a:p>
        </p:txBody>
      </p:sp>
      <p:sp>
        <p:nvSpPr>
          <p:cNvPr id="325" name="Google Shape;325;p58: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73726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2: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62: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800" b="0" i="0" u="sng" dirty="0">
                <a:solidFill>
                  <a:srgbClr val="000000"/>
                </a:solidFill>
                <a:effectLst/>
                <a:latin typeface="inherit"/>
              </a:rPr>
              <a:t>Slide 11</a:t>
            </a:r>
            <a:r>
              <a:rPr lang="en-GB" sz="1800" b="0" i="0" dirty="0">
                <a:solidFill>
                  <a:srgbClr val="000000"/>
                </a:solidFill>
                <a:effectLst/>
                <a:latin typeface="Calibri" panose="020F0502020204030204" pitchFamily="34" charset="0"/>
              </a:rPr>
              <a:t> is the summary of </a:t>
            </a:r>
            <a:r>
              <a:rPr lang="en-GB" sz="1800" b="0" i="0" dirty="0" err="1">
                <a:solidFill>
                  <a:srgbClr val="000000"/>
                </a:solidFill>
                <a:effectLst/>
                <a:latin typeface="Calibri" panose="020F0502020204030204" pitchFamily="34" charset="0"/>
              </a:rPr>
              <a:t>metacogniion</a:t>
            </a:r>
            <a:r>
              <a:rPr lang="en-GB" sz="1800" b="0" i="0" dirty="0">
                <a:solidFill>
                  <a:srgbClr val="000000"/>
                </a:solidFill>
                <a:effectLst/>
                <a:latin typeface="Calibri" panose="020F0502020204030204" pitchFamily="34" charset="0"/>
              </a:rPr>
              <a:t>- can you do a one line about “knowledge of self”- it sounds odd to say we haven’t talked about is and then not say anymore.</a:t>
            </a:r>
            <a:endParaRPr dirty="0"/>
          </a:p>
        </p:txBody>
      </p:sp>
      <p:sp>
        <p:nvSpPr>
          <p:cNvPr id="695" name="Google Shape;695;p62: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1718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228600" algn="l"/>
            <a:r>
              <a:rPr lang="en-GB" sz="1800" b="0" i="0" u="sng" dirty="0">
                <a:solidFill>
                  <a:srgbClr val="000000"/>
                </a:solidFill>
                <a:effectLst/>
                <a:latin typeface="inherit"/>
              </a:rPr>
              <a:t>Slide 12</a:t>
            </a:r>
            <a:r>
              <a:rPr lang="en-GB" sz="1800" b="0" i="0" dirty="0">
                <a:solidFill>
                  <a:srgbClr val="000000"/>
                </a:solidFill>
                <a:effectLst/>
                <a:latin typeface="inherit"/>
              </a:rPr>
              <a:t>- you can be quicker through the intro as you’ve mentioned the guidance report before- e.g.</a:t>
            </a:r>
            <a:endParaRPr lang="en-GB" sz="1800" b="0" i="0" dirty="0">
              <a:solidFill>
                <a:srgbClr val="201F1E"/>
              </a:solidFill>
              <a:effectLst/>
              <a:latin typeface="Calibri" panose="020F0502020204030204" pitchFamily="34" charset="0"/>
            </a:endParaRPr>
          </a:p>
          <a:p>
            <a:pPr marL="228600" algn="l">
              <a:buFont typeface="Arial" panose="020B0604020202020204" pitchFamily="34" charset="0"/>
              <a:buChar char="•"/>
            </a:pPr>
            <a:r>
              <a:rPr lang="en-GB" sz="1800" b="0" i="0" dirty="0">
                <a:solidFill>
                  <a:srgbClr val="000000"/>
                </a:solidFill>
                <a:effectLst/>
                <a:latin typeface="inherit"/>
              </a:rPr>
              <a:t>I </a:t>
            </a:r>
            <a:r>
              <a:rPr lang="en-GB" sz="1800" b="0" i="0" dirty="0" err="1">
                <a:solidFill>
                  <a:srgbClr val="000000"/>
                </a:solidFill>
                <a:effectLst/>
                <a:latin typeface="inherit"/>
              </a:rPr>
              <a:t>mentioend</a:t>
            </a:r>
            <a:r>
              <a:rPr lang="en-GB" sz="1800" b="0" i="0" dirty="0">
                <a:solidFill>
                  <a:srgbClr val="000000"/>
                </a:solidFill>
                <a:effectLst/>
                <a:latin typeface="inherit"/>
              </a:rPr>
              <a:t> the EEF guidance report- produced by a panel </a:t>
            </a:r>
            <a:r>
              <a:rPr lang="en-GB" sz="1800" b="0" i="0" dirty="0" err="1">
                <a:solidFill>
                  <a:srgbClr val="000000"/>
                </a:solidFill>
                <a:effectLst/>
                <a:latin typeface="inherit"/>
              </a:rPr>
              <a:t>followign</a:t>
            </a:r>
            <a:r>
              <a:rPr lang="en-GB" sz="1800" b="0" i="0" dirty="0">
                <a:solidFill>
                  <a:srgbClr val="000000"/>
                </a:solidFill>
                <a:effectLst/>
                <a:latin typeface="inherit"/>
              </a:rPr>
              <a:t> a review of the evidence.</a:t>
            </a:r>
            <a:endParaRPr lang="en-GB" sz="1800" b="0" i="0" dirty="0">
              <a:solidFill>
                <a:srgbClr val="000000"/>
              </a:solidFill>
              <a:effectLst/>
              <a:latin typeface="Calibri" panose="020F0502020204030204" pitchFamily="34" charset="0"/>
            </a:endParaRPr>
          </a:p>
          <a:p>
            <a:pPr marL="228600" algn="l">
              <a:buFont typeface="Arial" panose="020B0604020202020204" pitchFamily="34" charset="0"/>
              <a:buChar char="•"/>
            </a:pPr>
            <a:r>
              <a:rPr lang="en-GB" sz="1800" b="0" i="0" dirty="0">
                <a:solidFill>
                  <a:srgbClr val="000000"/>
                </a:solidFill>
                <a:effectLst/>
                <a:latin typeface="inherit"/>
              </a:rPr>
              <a:t>This draws out a number of </a:t>
            </a:r>
            <a:r>
              <a:rPr lang="en-GB" sz="1800" b="0" i="0" dirty="0" err="1">
                <a:solidFill>
                  <a:srgbClr val="000000"/>
                </a:solidFill>
                <a:effectLst/>
                <a:latin typeface="inherit"/>
              </a:rPr>
              <a:t>recommednatison</a:t>
            </a:r>
            <a:r>
              <a:rPr lang="en-GB" sz="1800" b="0" i="0" dirty="0">
                <a:solidFill>
                  <a:srgbClr val="000000"/>
                </a:solidFill>
                <a:effectLst/>
                <a:latin typeface="inherit"/>
              </a:rPr>
              <a:t> about supporting the development of </a:t>
            </a:r>
            <a:r>
              <a:rPr lang="en-GB" sz="1800" b="0" i="0" dirty="0" err="1">
                <a:solidFill>
                  <a:srgbClr val="000000"/>
                </a:solidFill>
                <a:effectLst/>
                <a:latin typeface="inherit"/>
              </a:rPr>
              <a:t>metacognitve</a:t>
            </a:r>
            <a:r>
              <a:rPr lang="en-GB" sz="1800" b="0" i="0" dirty="0">
                <a:solidFill>
                  <a:srgbClr val="000000"/>
                </a:solidFill>
                <a:effectLst/>
                <a:latin typeface="inherit"/>
              </a:rPr>
              <a:t> skills and knowledge in pupils. One way of doing this – recommendation 5 is about promoting and developing </a:t>
            </a:r>
            <a:r>
              <a:rPr lang="en-GB" sz="1800" b="0" i="0" dirty="0" err="1">
                <a:solidFill>
                  <a:srgbClr val="000000"/>
                </a:solidFill>
                <a:effectLst/>
                <a:latin typeface="inherit"/>
              </a:rPr>
              <a:t>metacognisitve</a:t>
            </a:r>
            <a:r>
              <a:rPr lang="en-GB" sz="1800" b="0" i="0" dirty="0">
                <a:solidFill>
                  <a:srgbClr val="000000"/>
                </a:solidFill>
                <a:effectLst/>
                <a:latin typeface="inherit"/>
              </a:rPr>
              <a:t> talk in the classroom</a:t>
            </a:r>
            <a:endParaRPr lang="en-GB" sz="1800" b="0" i="0"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E23B882F-D0B3-49B2-BB20-AA75CFA593F7}" type="slidenum">
              <a:rPr lang="en-GB" smtClean="0"/>
              <a:t>12</a:t>
            </a:fld>
            <a:endParaRPr lang="en-GB"/>
          </a:p>
        </p:txBody>
      </p:sp>
    </p:spTree>
    <p:extLst>
      <p:ext uri="{BB962C8B-B14F-4D97-AF65-F5344CB8AC3E}">
        <p14:creationId xmlns:p14="http://schemas.microsoft.com/office/powerpoint/2010/main" val="2262062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s-ES" sz="2400" dirty="0">
                <a:latin typeface="Gotham-Bold"/>
              </a:rPr>
              <a:t>Además de la instrucción explicita y el uso de modelos y ejemplos, se pueden desarrollar habilidades metacognitivas utilizando el dialogo en el aula</a:t>
            </a:r>
          </a:p>
          <a:p>
            <a:pPr marL="285750" indent="-285750">
              <a:buFont typeface="Arial" panose="020B0604020202020204" pitchFamily="34" charset="0"/>
              <a:buChar char="•"/>
            </a:pPr>
            <a:endParaRPr lang="es-ES" sz="2400" dirty="0">
              <a:latin typeface="Gotham-Bold"/>
            </a:endParaRPr>
          </a:p>
          <a:p>
            <a:pPr marL="285750" indent="-285750">
              <a:buFont typeface="Arial" panose="020B0604020202020204" pitchFamily="34" charset="0"/>
              <a:buChar char="•"/>
            </a:pPr>
            <a:r>
              <a:rPr lang="es-ES" sz="2400" dirty="0">
                <a:latin typeface="Gotham-Bold"/>
              </a:rPr>
              <a:t>El diálogo entre alumnos y entre profesor y alumno puede ayudar a desarrollar conocimientos y comprensión de estrategias cognitivas y metacognitivas.</a:t>
            </a:r>
          </a:p>
          <a:p>
            <a:pPr marL="285750" indent="-285750">
              <a:buFont typeface="Arial" panose="020B0604020202020204" pitchFamily="34" charset="0"/>
              <a:buChar char="•"/>
            </a:pPr>
            <a:endParaRPr lang="es-ES" sz="2400" dirty="0">
              <a:latin typeface="Gotham-Bold"/>
            </a:endParaRPr>
          </a:p>
          <a:p>
            <a:pPr marL="285750" indent="-285750">
              <a:buFont typeface="Arial" panose="020B0604020202020204" pitchFamily="34" charset="0"/>
              <a:buChar char="•"/>
            </a:pPr>
            <a:r>
              <a:rPr lang="es-ES" sz="2400" dirty="0">
                <a:latin typeface="Gotham-Bold"/>
              </a:rPr>
              <a:t>Sin embargo, el diálogo debe tener un propósito claro, guiado por las profesoras y apoyando la conversación para asegurar que sea exigente y se base en conocimientos previos</a:t>
            </a:r>
          </a:p>
          <a:p>
            <a:endParaRPr lang="en-GB" dirty="0"/>
          </a:p>
        </p:txBody>
      </p:sp>
      <p:sp>
        <p:nvSpPr>
          <p:cNvPr id="4" name="Slide Number Placeholder 3"/>
          <p:cNvSpPr>
            <a:spLocks noGrp="1"/>
          </p:cNvSpPr>
          <p:nvPr>
            <p:ph type="sldNum" sz="quarter" idx="5"/>
          </p:nvPr>
        </p:nvSpPr>
        <p:spPr/>
        <p:txBody>
          <a:bodyPr/>
          <a:lstStyle/>
          <a:p>
            <a:fld id="{E23B882F-D0B3-49B2-BB20-AA75CFA593F7}" type="slidenum">
              <a:rPr lang="en-GB" smtClean="0"/>
              <a:t>13</a:t>
            </a:fld>
            <a:endParaRPr lang="en-GB"/>
          </a:p>
        </p:txBody>
      </p:sp>
    </p:spTree>
    <p:extLst>
      <p:ext uri="{BB962C8B-B14F-4D97-AF65-F5344CB8AC3E}">
        <p14:creationId xmlns:p14="http://schemas.microsoft.com/office/powerpoint/2010/main" val="2789037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23B882F-D0B3-49B2-BB20-AA75CFA593F7}" type="slidenum">
              <a:rPr lang="en-GB" smtClean="0"/>
              <a:t>14</a:t>
            </a:fld>
            <a:endParaRPr lang="en-GB"/>
          </a:p>
        </p:txBody>
      </p:sp>
    </p:spTree>
    <p:extLst>
      <p:ext uri="{BB962C8B-B14F-4D97-AF65-F5344CB8AC3E}">
        <p14:creationId xmlns:p14="http://schemas.microsoft.com/office/powerpoint/2010/main" val="3676082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c79fb2a091_0_446:notes"/>
          <p:cNvSpPr>
            <a:spLocks noGrp="1" noRot="1" noChangeAspect="1"/>
          </p:cNvSpPr>
          <p:nvPr>
            <p:ph type="sldImg" idx="2"/>
          </p:nvPr>
        </p:nvSpPr>
        <p:spPr>
          <a:xfrm>
            <a:off x="439738" y="1252538"/>
            <a:ext cx="6010275"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0" name="Google Shape;970;gc79fb2a091_0_446:notes"/>
          <p:cNvSpPr txBox="1">
            <a:spLocks noGrp="1"/>
          </p:cNvSpPr>
          <p:nvPr>
            <p:ph type="body" idx="1"/>
          </p:nvPr>
        </p:nvSpPr>
        <p:spPr>
          <a:xfrm>
            <a:off x="688975" y="4821499"/>
            <a:ext cx="5511900" cy="3945000"/>
          </a:xfrm>
          <a:prstGeom prst="rect">
            <a:avLst/>
          </a:prstGeom>
          <a:noFill/>
          <a:ln>
            <a:noFill/>
          </a:ln>
        </p:spPr>
        <p:txBody>
          <a:bodyPr spcFirstLastPara="1" wrap="square" lIns="94625" tIns="47300" rIns="94625" bIns="47300" anchor="t" anchorCtr="0">
            <a:noAutofit/>
          </a:bodyPr>
          <a:lstStyle/>
          <a:p>
            <a:pPr marL="0" indent="0">
              <a:spcBef>
                <a:spcPts val="0"/>
              </a:spcBef>
              <a:buClr>
                <a:schemeClr val="dk1"/>
              </a:buClr>
              <a:buSzPct val="133333"/>
              <a:buFont typeface="Arial" panose="020B0604020202020204" pitchFamily="34" charset="0"/>
              <a:buNone/>
            </a:pPr>
            <a:r>
              <a:rPr lang="en-GB" dirty="0"/>
              <a:t>Cooperation:</a:t>
            </a:r>
          </a:p>
          <a:p>
            <a:pPr indent="-241934">
              <a:buClr>
                <a:schemeClr val="dk1"/>
              </a:buClr>
              <a:buSzPct val="133333"/>
            </a:pPr>
            <a:r>
              <a:rPr lang="en-GB" dirty="0"/>
              <a:t>Explicit instruction about how to work in groups</a:t>
            </a:r>
          </a:p>
          <a:p>
            <a:pPr indent="-90804">
              <a:buClr>
                <a:schemeClr val="dk1"/>
              </a:buClr>
              <a:buSzPct val="133333"/>
              <a:buFont typeface="Arial" panose="020B0604020202020204" pitchFamily="34" charset="0"/>
              <a:buNone/>
            </a:pPr>
            <a:endParaRPr lang="en-GB" dirty="0"/>
          </a:p>
          <a:p>
            <a:pPr marL="0" indent="0">
              <a:buClr>
                <a:schemeClr val="dk1"/>
              </a:buClr>
              <a:buSzPct val="133333"/>
              <a:buFont typeface="Arial" panose="020B0604020202020204" pitchFamily="34" charset="0"/>
              <a:buNone/>
            </a:pPr>
            <a:r>
              <a:rPr lang="en-GB" dirty="0"/>
              <a:t>Classroom culture:</a:t>
            </a:r>
          </a:p>
          <a:p>
            <a:pPr indent="-241934">
              <a:buClr>
                <a:schemeClr val="dk1"/>
              </a:buClr>
              <a:buSzPct val="133333"/>
            </a:pPr>
            <a:r>
              <a:rPr lang="en-GB" dirty="0"/>
              <a:t>Low stakes environment </a:t>
            </a:r>
          </a:p>
          <a:p>
            <a:pPr indent="-241934">
              <a:buClr>
                <a:schemeClr val="dk1"/>
              </a:buClr>
              <a:buSzPct val="133333"/>
            </a:pPr>
            <a:r>
              <a:rPr lang="en-GB" dirty="0"/>
              <a:t>Opinions are valued</a:t>
            </a:r>
          </a:p>
          <a:p>
            <a:pPr indent="-90804">
              <a:buClr>
                <a:schemeClr val="dk1"/>
              </a:buClr>
              <a:buSzPct val="133333"/>
              <a:buFont typeface="Arial" panose="020B0604020202020204" pitchFamily="34" charset="0"/>
              <a:buNone/>
            </a:pPr>
            <a:endParaRPr lang="en-GB" dirty="0"/>
          </a:p>
          <a:p>
            <a:pPr marL="0" indent="0">
              <a:buClr>
                <a:schemeClr val="dk1"/>
              </a:buClr>
              <a:buSzPct val="133333"/>
              <a:buFont typeface="Arial" panose="020B0604020202020204" pitchFamily="34" charset="0"/>
              <a:buNone/>
            </a:pPr>
            <a:r>
              <a:rPr lang="en-GB" dirty="0"/>
              <a:t>Teaching tasks:</a:t>
            </a:r>
          </a:p>
          <a:p>
            <a:pPr indent="-241934">
              <a:buClr>
                <a:schemeClr val="dk1"/>
              </a:buClr>
              <a:buSzPct val="133333"/>
            </a:pPr>
            <a:r>
              <a:rPr lang="en-GB" dirty="0"/>
              <a:t>Right use of questions to guide and prompt talk</a:t>
            </a:r>
          </a:p>
          <a:p>
            <a:pPr indent="-241934">
              <a:buClr>
                <a:schemeClr val="dk1"/>
              </a:buClr>
              <a:buSzPct val="133333"/>
            </a:pPr>
            <a:r>
              <a:rPr lang="en-GB" dirty="0"/>
              <a:t>Appropriate for group work in terms of size, focus and challenge</a:t>
            </a:r>
          </a:p>
          <a:p>
            <a:pPr marL="0" lvl="0" indent="0" algn="l" rtl="0">
              <a:spcBef>
                <a:spcPts val="0"/>
              </a:spcBef>
              <a:spcAft>
                <a:spcPts val="0"/>
              </a:spcAft>
              <a:buNone/>
            </a:pPr>
            <a:endParaRPr lang="en-GB" b="1" dirty="0"/>
          </a:p>
          <a:p>
            <a:pPr marL="0" lvl="0" indent="0" algn="l" rtl="0">
              <a:spcBef>
                <a:spcPts val="0"/>
              </a:spcBef>
              <a:spcAft>
                <a:spcPts val="0"/>
              </a:spcAft>
              <a:buNone/>
            </a:pPr>
            <a:endParaRPr lang="en-GB" b="1" dirty="0"/>
          </a:p>
          <a:p>
            <a:pPr marL="0" lvl="0" indent="0" algn="l" rtl="0">
              <a:spcBef>
                <a:spcPts val="0"/>
              </a:spcBef>
              <a:spcAft>
                <a:spcPts val="0"/>
              </a:spcAft>
              <a:buNone/>
            </a:pPr>
            <a:endParaRPr lang="en-GB" b="1" dirty="0"/>
          </a:p>
          <a:p>
            <a:pPr marL="0" lvl="0" indent="0" algn="l" rtl="0">
              <a:spcBef>
                <a:spcPts val="0"/>
              </a:spcBef>
              <a:spcAft>
                <a:spcPts val="0"/>
              </a:spcAft>
              <a:buNone/>
            </a:pPr>
            <a:endParaRPr lang="en-GB" b="1" dirty="0"/>
          </a:p>
          <a:p>
            <a:pPr marL="0" lvl="0" indent="0" algn="l" rtl="0">
              <a:spcBef>
                <a:spcPts val="0"/>
              </a:spcBef>
              <a:spcAft>
                <a:spcPts val="0"/>
              </a:spcAft>
              <a:buNone/>
            </a:pPr>
            <a:endParaRPr lang="en-GB" b="1" dirty="0"/>
          </a:p>
          <a:p>
            <a:pPr marL="0" lvl="0" indent="0" algn="l" rtl="0">
              <a:spcBef>
                <a:spcPts val="0"/>
              </a:spcBef>
              <a:spcAft>
                <a:spcPts val="0"/>
              </a:spcAft>
              <a:buNone/>
            </a:pPr>
            <a:r>
              <a:rPr lang="en-GB" b="1" dirty="0"/>
              <a:t>DB - emphasise that these are some of the key conditions</a:t>
            </a:r>
            <a:endParaRPr dirty="0"/>
          </a:p>
          <a:p>
            <a:pPr algn="l"/>
            <a:r>
              <a:rPr lang="en-GB" sz="1200" b="0" i="0" dirty="0">
                <a:solidFill>
                  <a:srgbClr val="000000"/>
                </a:solidFill>
                <a:effectLst/>
                <a:latin typeface="inherit"/>
              </a:rPr>
              <a:t>I think there is useful content here, but I wonder if you could simplify slightly into key points - avoiding </a:t>
            </a:r>
            <a:r>
              <a:rPr lang="en-GB" sz="1200" b="0" i="0" dirty="0" err="1">
                <a:solidFill>
                  <a:srgbClr val="000000"/>
                </a:solidFill>
                <a:effectLst/>
                <a:latin typeface="inherit"/>
              </a:rPr>
              <a:t>mentionign</a:t>
            </a:r>
            <a:r>
              <a:rPr lang="en-GB" sz="1200" b="0" i="0" dirty="0">
                <a:solidFill>
                  <a:srgbClr val="000000"/>
                </a:solidFill>
                <a:effectLst/>
                <a:latin typeface="inherit"/>
              </a:rPr>
              <a:t> skills and </a:t>
            </a:r>
            <a:r>
              <a:rPr lang="en-GB" sz="1200" b="0" i="0" dirty="0" err="1">
                <a:solidFill>
                  <a:srgbClr val="000000"/>
                </a:solidFill>
                <a:effectLst/>
                <a:latin typeface="inherit"/>
              </a:rPr>
              <a:t>revisitng</a:t>
            </a:r>
            <a:r>
              <a:rPr lang="en-GB" sz="1200" b="0" i="0" dirty="0">
                <a:solidFill>
                  <a:srgbClr val="000000"/>
                </a:solidFill>
                <a:effectLst/>
                <a:latin typeface="inherit"/>
              </a:rPr>
              <a:t> need for cognitive and metacognitive skills which </a:t>
            </a:r>
            <a:r>
              <a:rPr lang="en-GB" sz="1200" b="0" i="0" dirty="0" err="1">
                <a:solidFill>
                  <a:srgbClr val="000000"/>
                </a:solidFill>
                <a:effectLst/>
                <a:latin typeface="inherit"/>
              </a:rPr>
              <a:t>migth</a:t>
            </a:r>
            <a:r>
              <a:rPr lang="en-GB" sz="1200" b="0" i="0" dirty="0">
                <a:solidFill>
                  <a:srgbClr val="000000"/>
                </a:solidFill>
                <a:effectLst/>
                <a:latin typeface="inherit"/>
              </a:rPr>
              <a:t> get confusing- my suggestion would be: supporting co-operative learning; classroom culture; </a:t>
            </a:r>
            <a:r>
              <a:rPr lang="en-GB" sz="1200" b="0" i="0" dirty="0" err="1">
                <a:solidFill>
                  <a:srgbClr val="000000"/>
                </a:solidFill>
                <a:effectLst/>
                <a:latin typeface="inherit"/>
              </a:rPr>
              <a:t>appropraiet</a:t>
            </a:r>
            <a:r>
              <a:rPr lang="en-GB" sz="1200" b="0" i="0" dirty="0">
                <a:solidFill>
                  <a:srgbClr val="000000"/>
                </a:solidFill>
                <a:effectLst/>
                <a:latin typeface="inherit"/>
              </a:rPr>
              <a:t> tasks</a:t>
            </a:r>
            <a:endParaRPr lang="en-GB" sz="1100" b="0" i="0" dirty="0">
              <a:solidFill>
                <a:srgbClr val="201F1E"/>
              </a:solidFill>
              <a:effectLst/>
              <a:latin typeface="Calibri" panose="020F0502020204030204" pitchFamily="34" charset="0"/>
            </a:endParaRPr>
          </a:p>
          <a:p>
            <a:pPr marL="228600" algn="l">
              <a:buFont typeface="Arial" panose="020B0604020202020204" pitchFamily="34" charset="0"/>
              <a:buChar char="•"/>
            </a:pPr>
            <a:r>
              <a:rPr lang="en-GB" sz="1200" b="0" i="0" dirty="0">
                <a:solidFill>
                  <a:srgbClr val="000000"/>
                </a:solidFill>
                <a:effectLst/>
                <a:latin typeface="inherit"/>
              </a:rPr>
              <a:t>Improving the quality of classroom talk can be challenging and involves a number of factors</a:t>
            </a:r>
            <a:endParaRPr lang="en-GB" sz="1100" b="0" i="0" dirty="0">
              <a:solidFill>
                <a:srgbClr val="000000"/>
              </a:solidFill>
              <a:effectLst/>
              <a:latin typeface="Calibri" panose="020F0502020204030204" pitchFamily="34" charset="0"/>
            </a:endParaRPr>
          </a:p>
          <a:p>
            <a:pPr marL="228600" algn="l">
              <a:buFont typeface="Arial" panose="020B0604020202020204" pitchFamily="34" charset="0"/>
              <a:buChar char="•"/>
            </a:pPr>
            <a:r>
              <a:rPr lang="en-GB" sz="1200" b="0" i="0" dirty="0">
                <a:solidFill>
                  <a:srgbClr val="000000"/>
                </a:solidFill>
                <a:effectLst/>
                <a:latin typeface="inherit"/>
              </a:rPr>
              <a:t>For example it’s going to include supporting pupils to work </a:t>
            </a:r>
            <a:r>
              <a:rPr lang="en-GB" sz="1200" b="0" i="0" dirty="0" err="1">
                <a:solidFill>
                  <a:srgbClr val="000000"/>
                </a:solidFill>
                <a:effectLst/>
                <a:latin typeface="inherit"/>
              </a:rPr>
              <a:t>togetehr</a:t>
            </a:r>
            <a:r>
              <a:rPr lang="en-GB" sz="1200" b="0" i="0" dirty="0">
                <a:solidFill>
                  <a:srgbClr val="000000"/>
                </a:solidFill>
                <a:effectLst/>
                <a:latin typeface="inherit"/>
              </a:rPr>
              <a:t> co-operatively, and again the evidence can be useful here around some of the things that are necessary to support this to work well:</a:t>
            </a:r>
            <a:endParaRPr lang="en-GB" sz="1100" b="0" i="0" dirty="0">
              <a:solidFill>
                <a:srgbClr val="000000"/>
              </a:solidFill>
              <a:effectLst/>
              <a:latin typeface="Calibri" panose="020F0502020204030204" pitchFamily="34" charset="0"/>
            </a:endParaRPr>
          </a:p>
          <a:p>
            <a:pPr marL="742950" lvl="1" indent="-285750" algn="l">
              <a:buFont typeface="Courier New" panose="02070309020205020404" pitchFamily="49" charset="0"/>
              <a:buChar char="o"/>
            </a:pPr>
            <a:r>
              <a:rPr lang="en-GB" sz="1200" b="0" i="0" dirty="0">
                <a:solidFill>
                  <a:srgbClr val="000000"/>
                </a:solidFill>
                <a:effectLst/>
                <a:latin typeface="inherit"/>
              </a:rPr>
              <a:t>Explicit instruction of how to work in groups</a:t>
            </a:r>
            <a:endParaRPr lang="en-GB" sz="1100" b="0" i="0" dirty="0">
              <a:solidFill>
                <a:srgbClr val="000000"/>
              </a:solidFill>
              <a:effectLst/>
              <a:latin typeface="Calibri" panose="020F0502020204030204" pitchFamily="34" charset="0"/>
            </a:endParaRPr>
          </a:p>
          <a:p>
            <a:pPr marL="742950" lvl="1" indent="-285750" algn="l">
              <a:buFont typeface="Courier New" panose="02070309020205020404" pitchFamily="49" charset="0"/>
              <a:buChar char="o"/>
            </a:pPr>
            <a:r>
              <a:rPr lang="en-GB" sz="1200" b="0" i="0" dirty="0">
                <a:solidFill>
                  <a:srgbClr val="000000"/>
                </a:solidFill>
                <a:effectLst/>
                <a:latin typeface="inherit"/>
              </a:rPr>
              <a:t>Appropriate setting of tasks for group work in terms of size, focus and challenge</a:t>
            </a:r>
            <a:endParaRPr lang="en-GB" sz="1100" b="0" i="0" dirty="0">
              <a:solidFill>
                <a:srgbClr val="000000"/>
              </a:solidFill>
              <a:effectLst/>
              <a:latin typeface="Calibri" panose="020F0502020204030204" pitchFamily="34" charset="0"/>
            </a:endParaRPr>
          </a:p>
          <a:p>
            <a:pPr marL="228600" algn="l">
              <a:buFont typeface="Arial" panose="020B0604020202020204" pitchFamily="34" charset="0"/>
              <a:buChar char="•"/>
            </a:pPr>
            <a:r>
              <a:rPr lang="en-GB" sz="1200" b="0" i="0" dirty="0">
                <a:solidFill>
                  <a:srgbClr val="000000"/>
                </a:solidFill>
                <a:effectLst/>
                <a:latin typeface="inherit"/>
              </a:rPr>
              <a:t>It relies on having a classroom culture where pupils feel they are able to share opinions- i.e. a sense of low stakes, and that opinions are valued</a:t>
            </a:r>
            <a:endParaRPr lang="en-GB" sz="1100" b="0" i="0" dirty="0">
              <a:solidFill>
                <a:srgbClr val="000000"/>
              </a:solidFill>
              <a:effectLst/>
              <a:latin typeface="Calibri" panose="020F0502020204030204" pitchFamily="34" charset="0"/>
            </a:endParaRPr>
          </a:p>
          <a:p>
            <a:pPr marL="228600" algn="l">
              <a:buFont typeface="Arial" panose="020B0604020202020204" pitchFamily="34" charset="0"/>
              <a:buChar char="•"/>
            </a:pPr>
            <a:r>
              <a:rPr lang="en-GB" sz="1200" b="0" i="0" dirty="0">
                <a:solidFill>
                  <a:srgbClr val="000000"/>
                </a:solidFill>
                <a:effectLst/>
                <a:latin typeface="inherit"/>
              </a:rPr>
              <a:t>And it requires the teacher to carefully think through </a:t>
            </a:r>
            <a:r>
              <a:rPr lang="en-GB" sz="1200" b="0" i="0" dirty="0" err="1">
                <a:solidFill>
                  <a:srgbClr val="000000"/>
                </a:solidFill>
                <a:effectLst/>
                <a:latin typeface="inherit"/>
              </a:rPr>
              <a:t>teachign</a:t>
            </a:r>
            <a:r>
              <a:rPr lang="en-GB" sz="1200" b="0" i="0" dirty="0">
                <a:solidFill>
                  <a:srgbClr val="000000"/>
                </a:solidFill>
                <a:effectLst/>
                <a:latin typeface="inherit"/>
              </a:rPr>
              <a:t> tasks and activities with the right level of challenge and the right use of questions to guide and prompt </a:t>
            </a:r>
            <a:r>
              <a:rPr lang="en-GB" sz="1200" b="0" i="0" dirty="0" err="1">
                <a:solidFill>
                  <a:srgbClr val="000000"/>
                </a:solidFill>
                <a:effectLst/>
                <a:latin typeface="inherit"/>
              </a:rPr>
              <a:t>efectvie</a:t>
            </a:r>
            <a:r>
              <a:rPr lang="en-GB" sz="1200" b="0" i="0" dirty="0">
                <a:solidFill>
                  <a:srgbClr val="000000"/>
                </a:solidFill>
                <a:effectLst/>
                <a:latin typeface="inherit"/>
              </a:rPr>
              <a:t> talk.</a:t>
            </a:r>
            <a:endParaRPr lang="en-GB" sz="1100" b="0" i="0" dirty="0">
              <a:solidFill>
                <a:srgbClr val="000000"/>
              </a:solidFill>
              <a:effectLst/>
              <a:latin typeface="Calibri" panose="020F0502020204030204" pitchFamily="34" charset="0"/>
            </a:endParaRPr>
          </a:p>
          <a:p>
            <a:pPr marL="0" lvl="0" indent="0" algn="l" rtl="0">
              <a:spcBef>
                <a:spcPts val="0"/>
              </a:spcBef>
              <a:spcAft>
                <a:spcPts val="0"/>
              </a:spcAft>
              <a:buNone/>
            </a:pPr>
            <a:endParaRPr dirty="0"/>
          </a:p>
        </p:txBody>
      </p:sp>
      <p:sp>
        <p:nvSpPr>
          <p:cNvPr id="971" name="Google Shape;971;gc79fb2a091_0_446:notes"/>
          <p:cNvSpPr txBox="1">
            <a:spLocks noGrp="1"/>
          </p:cNvSpPr>
          <p:nvPr>
            <p:ph type="sldNum" idx="12"/>
          </p:nvPr>
        </p:nvSpPr>
        <p:spPr>
          <a:xfrm>
            <a:off x="3902597" y="9516027"/>
            <a:ext cx="2985600" cy="502500"/>
          </a:xfrm>
          <a:prstGeom prst="rect">
            <a:avLst/>
          </a:prstGeom>
          <a:noFill/>
          <a:ln>
            <a:noFill/>
          </a:ln>
        </p:spPr>
        <p:txBody>
          <a:bodyPr spcFirstLastPara="1" wrap="square" lIns="94625" tIns="47300" rIns="94625" bIns="473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c79fb2a091_0_446:notes"/>
          <p:cNvSpPr>
            <a:spLocks noGrp="1" noRot="1" noChangeAspect="1"/>
          </p:cNvSpPr>
          <p:nvPr>
            <p:ph type="sldImg" idx="2"/>
          </p:nvPr>
        </p:nvSpPr>
        <p:spPr>
          <a:xfrm>
            <a:off x="439738" y="1252538"/>
            <a:ext cx="6010275"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0" name="Google Shape;970;gc79fb2a091_0_446:notes"/>
          <p:cNvSpPr txBox="1">
            <a:spLocks noGrp="1"/>
          </p:cNvSpPr>
          <p:nvPr>
            <p:ph type="body" idx="1"/>
          </p:nvPr>
        </p:nvSpPr>
        <p:spPr>
          <a:xfrm>
            <a:off x="688975" y="4821499"/>
            <a:ext cx="5511900" cy="3945000"/>
          </a:xfrm>
          <a:prstGeom prst="rect">
            <a:avLst/>
          </a:prstGeom>
          <a:noFill/>
          <a:ln>
            <a:noFill/>
          </a:ln>
        </p:spPr>
        <p:txBody>
          <a:bodyPr spcFirstLastPara="1" wrap="square" lIns="94625" tIns="47300" rIns="94625" bIns="47300" anchor="t" anchorCtr="0">
            <a:noAutofit/>
          </a:bodyPr>
          <a:lstStyle/>
          <a:p>
            <a:pPr marL="0" lvl="0" indent="0" algn="l" rtl="0">
              <a:spcBef>
                <a:spcPts val="0"/>
              </a:spcBef>
              <a:spcAft>
                <a:spcPts val="0"/>
              </a:spcAft>
              <a:buNone/>
            </a:pPr>
            <a:endParaRPr dirty="0"/>
          </a:p>
        </p:txBody>
      </p:sp>
      <p:sp>
        <p:nvSpPr>
          <p:cNvPr id="971" name="Google Shape;971;gc79fb2a091_0_446:notes"/>
          <p:cNvSpPr txBox="1">
            <a:spLocks noGrp="1"/>
          </p:cNvSpPr>
          <p:nvPr>
            <p:ph type="sldNum" idx="12"/>
          </p:nvPr>
        </p:nvSpPr>
        <p:spPr>
          <a:xfrm>
            <a:off x="3902597" y="9516027"/>
            <a:ext cx="2985600" cy="502500"/>
          </a:xfrm>
          <a:prstGeom prst="rect">
            <a:avLst/>
          </a:prstGeom>
          <a:noFill/>
          <a:ln>
            <a:noFill/>
          </a:ln>
        </p:spPr>
        <p:txBody>
          <a:bodyPr spcFirstLastPara="1" wrap="square" lIns="94625" tIns="47300" rIns="94625" bIns="473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3880443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8:notes"/>
          <p:cNvSpPr>
            <a:spLocks noGrp="1" noRot="1" noChangeAspect="1"/>
          </p:cNvSpPr>
          <p:nvPr>
            <p:ph type="sldImg" idx="2"/>
          </p:nvPr>
        </p:nvSpPr>
        <p:spPr>
          <a:xfrm>
            <a:off x="-192088" y="1482725"/>
            <a:ext cx="7112001" cy="4000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58: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FontTx/>
              <a:buChar char="-"/>
            </a:pPr>
            <a:r>
              <a:rPr lang="en-GB" sz="1200" b="1" dirty="0">
                <a:solidFill>
                  <a:srgbClr val="000000"/>
                </a:solidFill>
                <a:latin typeface="Arial"/>
                <a:ea typeface="Arial"/>
                <a:cs typeface="Arial"/>
                <a:sym typeface="Arial"/>
              </a:rPr>
              <a:t>Independiente = </a:t>
            </a:r>
            <a:r>
              <a:rPr lang="en-GB" sz="1200" b="1" dirty="0" err="1">
                <a:solidFill>
                  <a:srgbClr val="000000"/>
                </a:solidFill>
                <a:latin typeface="Arial"/>
                <a:ea typeface="Arial"/>
                <a:cs typeface="Arial"/>
                <a:sym typeface="Arial"/>
              </a:rPr>
              <a:t>trabajar</a:t>
            </a:r>
            <a:r>
              <a:rPr lang="en-GB" sz="1200" b="1" dirty="0">
                <a:solidFill>
                  <a:srgbClr val="000000"/>
                </a:solidFill>
                <a:latin typeface="Arial"/>
                <a:ea typeface="Arial"/>
                <a:cs typeface="Arial"/>
                <a:sym typeface="Arial"/>
              </a:rPr>
              <a:t> a largo </a:t>
            </a:r>
            <a:r>
              <a:rPr lang="en-GB" sz="1200" b="1" dirty="0" err="1">
                <a:solidFill>
                  <a:srgbClr val="000000"/>
                </a:solidFill>
                <a:latin typeface="Arial"/>
                <a:ea typeface="Arial"/>
                <a:cs typeface="Arial"/>
                <a:sym typeface="Arial"/>
              </a:rPr>
              <a:t>plazo</a:t>
            </a:r>
            <a:r>
              <a:rPr lang="en-GB" sz="1200" b="1" dirty="0">
                <a:solidFill>
                  <a:srgbClr val="000000"/>
                </a:solidFill>
                <a:latin typeface="Arial"/>
                <a:ea typeface="Arial"/>
                <a:cs typeface="Arial"/>
                <a:sym typeface="Arial"/>
              </a:rPr>
              <a:t>, </a:t>
            </a:r>
            <a:r>
              <a:rPr lang="en-GB" sz="1200" b="1" dirty="0" err="1">
                <a:solidFill>
                  <a:srgbClr val="000000"/>
                </a:solidFill>
                <a:latin typeface="Arial"/>
                <a:ea typeface="Arial"/>
                <a:cs typeface="Arial"/>
                <a:sym typeface="Arial"/>
              </a:rPr>
              <a:t>objectiva</a:t>
            </a:r>
            <a:endParaRPr lang="en-GB" sz="1200" b="1" dirty="0">
              <a:solidFill>
                <a:srgbClr val="000000"/>
              </a:solidFill>
              <a:latin typeface="Arial"/>
              <a:ea typeface="Arial"/>
              <a:cs typeface="Arial"/>
              <a:sym typeface="Arial"/>
            </a:endParaRPr>
          </a:p>
          <a:p>
            <a:pPr marL="457200" lvl="0" indent="-228600" algn="l" rtl="0">
              <a:lnSpc>
                <a:spcPct val="100000"/>
              </a:lnSpc>
              <a:spcBef>
                <a:spcPts val="0"/>
              </a:spcBef>
              <a:spcAft>
                <a:spcPts val="0"/>
              </a:spcAft>
              <a:buSzPts val="1400"/>
              <a:buFontTx/>
              <a:buChar char="-"/>
            </a:pPr>
            <a:r>
              <a:rPr lang="en-GB" sz="1200" b="1" dirty="0">
                <a:solidFill>
                  <a:srgbClr val="000000"/>
                </a:solidFill>
                <a:latin typeface="Arial"/>
                <a:ea typeface="Arial"/>
                <a:cs typeface="Arial"/>
                <a:sym typeface="Arial"/>
              </a:rPr>
              <a:t>No solo </a:t>
            </a:r>
            <a:r>
              <a:rPr lang="en-GB" sz="1200" b="1" dirty="0" err="1">
                <a:solidFill>
                  <a:srgbClr val="000000"/>
                </a:solidFill>
                <a:latin typeface="Arial"/>
                <a:ea typeface="Arial"/>
                <a:cs typeface="Arial"/>
                <a:sym typeface="Arial"/>
              </a:rPr>
              <a:t>dedicada</a:t>
            </a:r>
            <a:r>
              <a:rPr lang="en-GB" sz="1200" b="1" dirty="0">
                <a:solidFill>
                  <a:srgbClr val="000000"/>
                </a:solidFill>
                <a:latin typeface="Arial"/>
                <a:ea typeface="Arial"/>
                <a:cs typeface="Arial"/>
                <a:sym typeface="Arial"/>
              </a:rPr>
              <a:t> a </a:t>
            </a:r>
            <a:r>
              <a:rPr lang="en-GB" sz="1200" b="1" dirty="0" err="1">
                <a:solidFill>
                  <a:srgbClr val="000000"/>
                </a:solidFill>
                <a:latin typeface="Arial"/>
                <a:ea typeface="Arial"/>
                <a:cs typeface="Arial"/>
                <a:sym typeface="Arial"/>
              </a:rPr>
              <a:t>financiar</a:t>
            </a:r>
            <a:r>
              <a:rPr lang="en-GB" sz="1200" b="1" dirty="0">
                <a:solidFill>
                  <a:srgbClr val="000000"/>
                </a:solidFill>
                <a:latin typeface="Arial"/>
                <a:ea typeface="Arial"/>
                <a:cs typeface="Arial"/>
                <a:sym typeface="Arial"/>
              </a:rPr>
              <a:t> </a:t>
            </a:r>
            <a:r>
              <a:rPr lang="en-GB" sz="1200" b="1" dirty="0" err="1">
                <a:solidFill>
                  <a:srgbClr val="000000"/>
                </a:solidFill>
                <a:latin typeface="Arial"/>
                <a:ea typeface="Arial"/>
                <a:cs typeface="Arial"/>
                <a:sym typeface="Arial"/>
              </a:rPr>
              <a:t>proyectos</a:t>
            </a:r>
            <a:r>
              <a:rPr lang="en-GB" sz="1200" b="1" dirty="0">
                <a:solidFill>
                  <a:srgbClr val="000000"/>
                </a:solidFill>
                <a:latin typeface="Arial"/>
                <a:ea typeface="Arial"/>
                <a:cs typeface="Arial"/>
                <a:sym typeface="Arial"/>
              </a:rPr>
              <a:t>, o </a:t>
            </a:r>
            <a:r>
              <a:rPr lang="en-GB" sz="1200" b="1" dirty="0" err="1">
                <a:solidFill>
                  <a:srgbClr val="000000"/>
                </a:solidFill>
                <a:latin typeface="Arial"/>
                <a:ea typeface="Arial"/>
                <a:cs typeface="Arial"/>
                <a:sym typeface="Arial"/>
              </a:rPr>
              <a:t>hacer</a:t>
            </a:r>
            <a:r>
              <a:rPr lang="en-GB" sz="1200" b="1" dirty="0">
                <a:solidFill>
                  <a:srgbClr val="000000"/>
                </a:solidFill>
                <a:latin typeface="Arial"/>
                <a:ea typeface="Arial"/>
                <a:cs typeface="Arial"/>
                <a:sym typeface="Arial"/>
              </a:rPr>
              <a:t> </a:t>
            </a:r>
            <a:r>
              <a:rPr lang="en-GB" sz="1200" b="1" dirty="0" err="1">
                <a:solidFill>
                  <a:srgbClr val="000000"/>
                </a:solidFill>
                <a:latin typeface="Arial"/>
                <a:ea typeface="Arial"/>
                <a:cs typeface="Arial"/>
                <a:sym typeface="Arial"/>
              </a:rPr>
              <a:t>investigacion</a:t>
            </a:r>
            <a:r>
              <a:rPr lang="en-GB" sz="1200" b="1" dirty="0">
                <a:solidFill>
                  <a:srgbClr val="000000"/>
                </a:solidFill>
                <a:latin typeface="Arial"/>
                <a:ea typeface="Arial"/>
                <a:cs typeface="Arial"/>
                <a:sym typeface="Arial"/>
              </a:rPr>
              <a:t>, </a:t>
            </a:r>
            <a:r>
              <a:rPr lang="en-GB" sz="1200" b="1" dirty="0" err="1">
                <a:solidFill>
                  <a:srgbClr val="000000"/>
                </a:solidFill>
                <a:latin typeface="Arial"/>
                <a:ea typeface="Arial"/>
                <a:cs typeface="Arial"/>
                <a:sym typeface="Arial"/>
              </a:rPr>
              <a:t>pero</a:t>
            </a:r>
            <a:r>
              <a:rPr lang="en-GB" sz="1200" b="1" dirty="0">
                <a:solidFill>
                  <a:srgbClr val="000000"/>
                </a:solidFill>
                <a:latin typeface="Arial"/>
                <a:ea typeface="Arial"/>
                <a:cs typeface="Arial"/>
                <a:sym typeface="Arial"/>
              </a:rPr>
              <a:t> </a:t>
            </a:r>
            <a:r>
              <a:rPr lang="en-GB" sz="1200" b="1" dirty="0" err="1">
                <a:solidFill>
                  <a:srgbClr val="000000"/>
                </a:solidFill>
                <a:latin typeface="Arial"/>
                <a:ea typeface="Arial"/>
                <a:cs typeface="Arial"/>
                <a:sym typeface="Arial"/>
              </a:rPr>
              <a:t>tiene</a:t>
            </a:r>
            <a:r>
              <a:rPr lang="en-GB" sz="1200" b="1" dirty="0">
                <a:solidFill>
                  <a:srgbClr val="000000"/>
                </a:solidFill>
                <a:latin typeface="Arial"/>
                <a:ea typeface="Arial"/>
                <a:cs typeface="Arial"/>
                <a:sym typeface="Arial"/>
              </a:rPr>
              <a:t> un imperative moral</a:t>
            </a:r>
          </a:p>
          <a:p>
            <a:pPr marL="457200" lvl="0" indent="-228600" algn="l" rtl="0">
              <a:lnSpc>
                <a:spcPct val="100000"/>
              </a:lnSpc>
              <a:spcBef>
                <a:spcPts val="0"/>
              </a:spcBef>
              <a:spcAft>
                <a:spcPts val="0"/>
              </a:spcAft>
              <a:buSzPts val="1400"/>
              <a:buFontTx/>
              <a:buChar char="-"/>
            </a:pPr>
            <a:r>
              <a:rPr lang="en-GB" sz="1200" b="1" dirty="0">
                <a:solidFill>
                  <a:srgbClr val="000000"/>
                </a:solidFill>
                <a:latin typeface="Arial"/>
                <a:ea typeface="Arial"/>
                <a:cs typeface="Arial"/>
                <a:sym typeface="Arial"/>
              </a:rPr>
              <a:t>3-18 a</a:t>
            </a:r>
            <a:r>
              <a:rPr lang="es-ES" sz="1200" b="1" dirty="0" err="1">
                <a:solidFill>
                  <a:srgbClr val="000000"/>
                </a:solidFill>
                <a:latin typeface="Arial"/>
                <a:ea typeface="Arial"/>
                <a:cs typeface="Arial"/>
                <a:sym typeface="Arial"/>
              </a:rPr>
              <a:t>ños</a:t>
            </a:r>
            <a:endParaRPr lang="en-US" sz="1200" b="1"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endParaRPr dirty="0">
              <a:solidFill>
                <a:srgbClr val="2B3A42"/>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325" name="Google Shape;325;p58: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83:notes"/>
          <p:cNvSpPr>
            <a:spLocks noGrp="1" noRot="1" noChangeAspect="1"/>
          </p:cNvSpPr>
          <p:nvPr>
            <p:ph type="sldImg" idx="2"/>
          </p:nvPr>
        </p:nvSpPr>
        <p:spPr>
          <a:xfrm>
            <a:off x="42863" y="739775"/>
            <a:ext cx="6583362"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83:notes"/>
          <p:cNvSpPr txBox="1">
            <a:spLocks noGrp="1"/>
          </p:cNvSpPr>
          <p:nvPr>
            <p:ph type="body" idx="1"/>
          </p:nvPr>
        </p:nvSpPr>
        <p:spPr>
          <a:xfrm>
            <a:off x="666909" y="4689515"/>
            <a:ext cx="5335270" cy="4442698"/>
          </a:xfrm>
          <a:prstGeom prst="rect">
            <a:avLst/>
          </a:prstGeom>
          <a:noFill/>
          <a:ln>
            <a:noFill/>
          </a:ln>
        </p:spPr>
        <p:txBody>
          <a:bodyPr spcFirstLastPara="1" wrap="square" lIns="91425" tIns="45700" rIns="91425" bIns="45700" anchor="t" anchorCtr="0">
            <a:noAutofit/>
          </a:bodyPr>
          <a:lstStyle/>
          <a:p>
            <a:pPr marL="228600" algn="l">
              <a:buFont typeface="Arial" panose="020B0604020202020204" pitchFamily="34" charset="0"/>
              <a:buChar char="•"/>
            </a:pPr>
            <a:r>
              <a:rPr lang="en-GB" sz="1100" b="0" i="0" dirty="0" err="1">
                <a:solidFill>
                  <a:srgbClr val="201F1E"/>
                </a:solidFill>
                <a:effectLst/>
                <a:latin typeface="Calibri" panose="020F0502020204030204" pitchFamily="34" charset="0"/>
              </a:rPr>
              <a:t>Síntesis</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Traducido</a:t>
            </a:r>
            <a:r>
              <a:rPr lang="en-GB" sz="1100" b="0" i="0" dirty="0">
                <a:solidFill>
                  <a:srgbClr val="201F1E"/>
                </a:solidFill>
                <a:effectLst/>
                <a:latin typeface="Calibri" panose="020F0502020204030204" pitchFamily="34" charset="0"/>
              </a:rPr>
              <a:t> y </a:t>
            </a:r>
            <a:r>
              <a:rPr lang="en-GB" sz="1100" b="0" i="0" dirty="0" err="1">
                <a:solidFill>
                  <a:srgbClr val="201F1E"/>
                </a:solidFill>
                <a:effectLst/>
                <a:latin typeface="Calibri" panose="020F0502020204030204" pitchFamily="34" charset="0"/>
              </a:rPr>
              <a:t>contextalizado</a:t>
            </a:r>
            <a:r>
              <a:rPr lang="en-GB" sz="1100" b="0" i="0" dirty="0">
                <a:solidFill>
                  <a:srgbClr val="201F1E"/>
                </a:solidFill>
                <a:effectLst/>
                <a:latin typeface="Calibri" panose="020F0502020204030204" pitchFamily="34" charset="0"/>
              </a:rPr>
              <a:t> por </a:t>
            </a:r>
            <a:r>
              <a:rPr lang="en-GB" sz="1100" b="0" i="0" dirty="0" err="1">
                <a:solidFill>
                  <a:srgbClr val="201F1E"/>
                </a:solidFill>
                <a:effectLst/>
                <a:latin typeface="Calibri" panose="020F0502020204030204" pitchFamily="34" charset="0"/>
              </a:rPr>
              <a:t>educaixa</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repositorio</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evidencias</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educativas</a:t>
            </a:r>
            <a:r>
              <a:rPr lang="en-GB" sz="1100" b="0" i="0" dirty="0">
                <a:solidFill>
                  <a:srgbClr val="201F1E"/>
                </a:solidFill>
                <a:effectLst/>
                <a:latin typeface="Calibri" panose="020F0502020204030204" pitchFamily="34" charset="0"/>
              </a:rPr>
              <a:t>: </a:t>
            </a:r>
            <a:r>
              <a:rPr lang="en-GB" sz="1100" b="0" i="0" dirty="0">
                <a:solidFill>
                  <a:srgbClr val="201F1E"/>
                </a:solidFill>
                <a:effectLst/>
                <a:latin typeface="Calibri" panose="020F0502020204030204" pitchFamily="34" charset="0"/>
                <a:hlinkClick r:id="rId3"/>
              </a:rPr>
              <a:t>https://educaixa.org/es/repositorio-evidencias-educativas</a:t>
            </a:r>
            <a:r>
              <a:rPr lang="en-GB" sz="1100" b="0" i="0" dirty="0">
                <a:solidFill>
                  <a:srgbClr val="201F1E"/>
                </a:solidFill>
                <a:effectLst/>
                <a:latin typeface="Calibri" panose="020F0502020204030204" pitchFamily="34" charset="0"/>
              </a:rPr>
              <a:t>)</a:t>
            </a:r>
          </a:p>
          <a:p>
            <a:pPr marL="228600" algn="l">
              <a:buFont typeface="Arial" panose="020B0604020202020204" pitchFamily="34" charset="0"/>
              <a:buChar char="•"/>
            </a:pPr>
            <a:r>
              <a:rPr lang="en-GB" sz="1100" b="0" i="0" dirty="0">
                <a:solidFill>
                  <a:srgbClr val="201F1E"/>
                </a:solidFill>
                <a:effectLst/>
                <a:latin typeface="Calibri" panose="020F0502020204030204" pitchFamily="34" charset="0"/>
              </a:rPr>
              <a:t>Generation:</a:t>
            </a:r>
          </a:p>
          <a:p>
            <a:pPr marL="742950" lvl="1" indent="-285750" algn="l">
              <a:buFont typeface="Courier New" panose="02070309020205020404" pitchFamily="49" charset="0"/>
              <a:buChar char="o"/>
            </a:pPr>
            <a:r>
              <a:rPr lang="en-GB" sz="1100" b="0" i="0" dirty="0">
                <a:solidFill>
                  <a:srgbClr val="201F1E"/>
                </a:solidFill>
                <a:effectLst/>
                <a:latin typeface="Calibri" panose="020F0502020204030204" pitchFamily="34" charset="0"/>
              </a:rPr>
              <a:t>Mas de un </a:t>
            </a:r>
            <a:r>
              <a:rPr lang="en-GB" sz="1100" b="0" i="0" dirty="0" err="1">
                <a:solidFill>
                  <a:srgbClr val="201F1E"/>
                </a:solidFill>
                <a:effectLst/>
                <a:latin typeface="Calibri" panose="020F0502020204030204" pitchFamily="34" charset="0"/>
              </a:rPr>
              <a:t>millon</a:t>
            </a:r>
            <a:r>
              <a:rPr lang="en-GB" sz="1100" b="0" i="0" dirty="0">
                <a:solidFill>
                  <a:srgbClr val="201F1E"/>
                </a:solidFill>
                <a:effectLst/>
                <a:latin typeface="Calibri" panose="020F0502020204030204" pitchFamily="34" charset="0"/>
              </a:rPr>
              <a:t> de </a:t>
            </a:r>
            <a:r>
              <a:rPr lang="en-GB" sz="1100" b="0" i="0" dirty="0" err="1">
                <a:solidFill>
                  <a:srgbClr val="201F1E"/>
                </a:solidFill>
                <a:effectLst/>
                <a:latin typeface="Calibri" panose="020F0502020204030204" pitchFamily="34" charset="0"/>
              </a:rPr>
              <a:t>alumnos</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involucrados</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en</a:t>
            </a:r>
            <a:r>
              <a:rPr lang="en-GB" sz="1100" b="0" i="0" dirty="0">
                <a:solidFill>
                  <a:srgbClr val="201F1E"/>
                </a:solidFill>
                <a:effectLst/>
                <a:latin typeface="Calibri" panose="020F0502020204030204" pitchFamily="34" charset="0"/>
              </a:rPr>
              <a:t> trails y mas de un tercio de </a:t>
            </a:r>
            <a:r>
              <a:rPr lang="en-GB" sz="1100" b="0" i="0" dirty="0" err="1">
                <a:solidFill>
                  <a:srgbClr val="201F1E"/>
                </a:solidFill>
                <a:effectLst/>
                <a:latin typeface="Calibri" panose="020F0502020204030204" pitchFamily="34" charset="0"/>
              </a:rPr>
              <a:t>todos</a:t>
            </a:r>
            <a:r>
              <a:rPr lang="en-GB" sz="1100" b="0" i="0" dirty="0">
                <a:solidFill>
                  <a:srgbClr val="201F1E"/>
                </a:solidFill>
                <a:effectLst/>
                <a:latin typeface="Calibri" panose="020F0502020204030204" pitchFamily="34" charset="0"/>
              </a:rPr>
              <a:t> los colegios de</a:t>
            </a:r>
          </a:p>
          <a:p>
            <a:pPr marL="228600" algn="l">
              <a:buFont typeface="Arial" panose="020B0604020202020204" pitchFamily="34" charset="0"/>
              <a:buChar char="•"/>
            </a:pPr>
            <a:r>
              <a:rPr lang="en-GB" sz="1100" b="0" i="0" dirty="0" err="1">
                <a:solidFill>
                  <a:srgbClr val="201F1E"/>
                </a:solidFill>
                <a:effectLst/>
                <a:latin typeface="Calibri" panose="020F0502020204030204" pitchFamily="34" charset="0"/>
              </a:rPr>
              <a:t>Movilizacion</a:t>
            </a:r>
            <a:endParaRPr lang="en-GB" sz="1100" b="0" i="0" dirty="0">
              <a:solidFill>
                <a:srgbClr val="201F1E"/>
              </a:solidFill>
              <a:effectLst/>
              <a:latin typeface="Calibri" panose="020F0502020204030204" pitchFamily="34" charset="0"/>
            </a:endParaRPr>
          </a:p>
          <a:p>
            <a:pPr marL="742950" lvl="1" indent="-285750" algn="l">
              <a:buFont typeface="Courier New" panose="02070309020205020404" pitchFamily="49" charset="0"/>
              <a:buChar char="o"/>
            </a:pPr>
            <a:r>
              <a:rPr lang="en-GB" sz="1100" b="0" i="0" dirty="0" err="1">
                <a:solidFill>
                  <a:srgbClr val="201F1E"/>
                </a:solidFill>
                <a:effectLst/>
                <a:latin typeface="Calibri" panose="020F0502020204030204" pitchFamily="34" charset="0"/>
              </a:rPr>
              <a:t>Ayudar</a:t>
            </a:r>
            <a:r>
              <a:rPr lang="en-GB" sz="1100" b="0" i="0" dirty="0">
                <a:solidFill>
                  <a:srgbClr val="201F1E"/>
                </a:solidFill>
                <a:effectLst/>
                <a:latin typeface="Calibri" panose="020F0502020204030204" pitchFamily="34" charset="0"/>
              </a:rPr>
              <a:t> a colegios y </a:t>
            </a:r>
            <a:r>
              <a:rPr lang="en-GB" sz="1100" b="0" i="0" dirty="0" err="1">
                <a:solidFill>
                  <a:srgbClr val="201F1E"/>
                </a:solidFill>
                <a:effectLst/>
                <a:latin typeface="Calibri" panose="020F0502020204030204" pitchFamily="34" charset="0"/>
              </a:rPr>
              <a:t>profesores</a:t>
            </a:r>
            <a:r>
              <a:rPr lang="en-GB" sz="1100" b="0" i="0" dirty="0">
                <a:solidFill>
                  <a:srgbClr val="201F1E"/>
                </a:solidFill>
                <a:effectLst/>
                <a:latin typeface="Calibri" panose="020F0502020204030204" pitchFamily="34" charset="0"/>
              </a:rPr>
              <a:t> a </a:t>
            </a:r>
            <a:r>
              <a:rPr lang="en-GB" sz="1100" b="0" i="0" dirty="0" err="1">
                <a:solidFill>
                  <a:srgbClr val="201F1E"/>
                </a:solidFill>
                <a:effectLst/>
                <a:latin typeface="Calibri" panose="020F0502020204030204" pitchFamily="34" charset="0"/>
              </a:rPr>
              <a:t>utilizar</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evidencias</a:t>
            </a:r>
            <a:r>
              <a:rPr lang="en-GB" sz="1100" b="0" i="0" dirty="0">
                <a:solidFill>
                  <a:srgbClr val="201F1E"/>
                </a:solidFill>
                <a:effectLst/>
                <a:latin typeface="Calibri" panose="020F0502020204030204" pitchFamily="34" charset="0"/>
              </a:rPr>
              <a:t> para </a:t>
            </a:r>
            <a:r>
              <a:rPr lang="en-GB" sz="1100" b="0" i="0" dirty="0" err="1">
                <a:solidFill>
                  <a:srgbClr val="201F1E"/>
                </a:solidFill>
                <a:effectLst/>
                <a:latin typeface="Calibri" panose="020F0502020204030204" pitchFamily="34" charset="0"/>
              </a:rPr>
              <a:t>apoyar</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su</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crecimiento</a:t>
            </a:r>
            <a:r>
              <a:rPr lang="en-GB" sz="1100" b="0" i="0" dirty="0">
                <a:solidFill>
                  <a:srgbClr val="201F1E"/>
                </a:solidFill>
                <a:effectLst/>
                <a:latin typeface="Calibri" panose="020F0502020204030204" pitchFamily="34" charset="0"/>
              </a:rPr>
              <a:t> professional, </a:t>
            </a:r>
            <a:r>
              <a:rPr lang="en-GB" sz="1100" b="0" i="0" dirty="0" err="1">
                <a:solidFill>
                  <a:srgbClr val="201F1E"/>
                </a:solidFill>
                <a:effectLst/>
                <a:latin typeface="Calibri" panose="020F0502020204030204" pitchFamily="34" charset="0"/>
              </a:rPr>
              <a:t>mejorar</a:t>
            </a:r>
            <a:r>
              <a:rPr lang="en-GB" sz="1100" b="0" i="0" dirty="0">
                <a:solidFill>
                  <a:srgbClr val="201F1E"/>
                </a:solidFill>
                <a:effectLst/>
                <a:latin typeface="Calibri" panose="020F0502020204030204" pitchFamily="34" charset="0"/>
              </a:rPr>
              <a:t> </a:t>
            </a:r>
            <a:r>
              <a:rPr lang="en-GB" sz="1100" b="0" i="0" dirty="0" err="1">
                <a:solidFill>
                  <a:srgbClr val="201F1E"/>
                </a:solidFill>
                <a:effectLst/>
                <a:latin typeface="Calibri" panose="020F0502020204030204" pitchFamily="34" charset="0"/>
              </a:rPr>
              <a:t>ense</a:t>
            </a:r>
            <a:r>
              <a:rPr lang="es-ES" sz="1100" b="0" i="0" dirty="0" err="1">
                <a:solidFill>
                  <a:srgbClr val="201F1E"/>
                </a:solidFill>
                <a:effectLst/>
                <a:latin typeface="Calibri" panose="020F0502020204030204" pitchFamily="34" charset="0"/>
              </a:rPr>
              <a:t>ñanza</a:t>
            </a:r>
            <a:r>
              <a:rPr lang="es-ES" sz="1100" b="0" i="0" dirty="0">
                <a:solidFill>
                  <a:srgbClr val="201F1E"/>
                </a:solidFill>
                <a:effectLst/>
                <a:latin typeface="Calibri" panose="020F0502020204030204" pitchFamily="34" charset="0"/>
              </a:rPr>
              <a:t>, y mejorar la toma de decisiones</a:t>
            </a:r>
            <a:endParaRPr sz="1400" b="0" i="0" u="none" strike="noStrike" cap="non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endParaRPr sz="1200" dirty="0">
              <a:solidFill>
                <a:schemeClr val="dk1"/>
              </a:solidFill>
              <a:latin typeface="Calibri"/>
              <a:ea typeface="Calibri"/>
              <a:cs typeface="Calibri"/>
              <a:sym typeface="Calibri"/>
            </a:endParaRPr>
          </a:p>
        </p:txBody>
      </p:sp>
      <p:sp>
        <p:nvSpPr>
          <p:cNvPr id="354" name="Google Shape;354;p83:notes"/>
          <p:cNvSpPr txBox="1">
            <a:spLocks noGrp="1"/>
          </p:cNvSpPr>
          <p:nvPr>
            <p:ph type="sldNum" idx="12"/>
          </p:nvPr>
        </p:nvSpPr>
        <p:spPr>
          <a:xfrm>
            <a:off x="3777607" y="9377316"/>
            <a:ext cx="2889938" cy="49363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3</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84:notes"/>
          <p:cNvSpPr>
            <a:spLocks noGrp="1" noRot="1" noChangeAspect="1"/>
          </p:cNvSpPr>
          <p:nvPr>
            <p:ph type="sldImg" idx="2"/>
          </p:nvPr>
        </p:nvSpPr>
        <p:spPr>
          <a:xfrm>
            <a:off x="-192088" y="1482725"/>
            <a:ext cx="7112001" cy="4000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84: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dirty="0">
                <a:solidFill>
                  <a:schemeClr val="dk1"/>
                </a:solidFill>
                <a:latin typeface="Arial"/>
                <a:ea typeface="Arial"/>
                <a:cs typeface="Arial"/>
                <a:sym typeface="Arial"/>
              </a:rPr>
              <a:t>ELE ROLE: </a:t>
            </a:r>
            <a:r>
              <a:rPr lang="en-US" sz="1200" dirty="0" err="1">
                <a:solidFill>
                  <a:schemeClr val="dk1"/>
                </a:solidFill>
                <a:latin typeface="Arial"/>
                <a:ea typeface="Arial"/>
                <a:cs typeface="Arial"/>
                <a:sym typeface="Arial"/>
              </a:rPr>
              <a:t>Facilitar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talleres</a:t>
            </a:r>
            <a:r>
              <a:rPr lang="en-US" sz="1200" dirty="0">
                <a:solidFill>
                  <a:schemeClr val="dk1"/>
                </a:solidFill>
                <a:latin typeface="Arial"/>
                <a:ea typeface="Arial"/>
                <a:cs typeface="Arial"/>
                <a:sym typeface="Arial"/>
              </a:rPr>
              <a:t> y </a:t>
            </a:r>
            <a:r>
              <a:rPr lang="en-US" sz="1200" dirty="0" err="1">
                <a:solidFill>
                  <a:schemeClr val="dk1"/>
                </a:solidFill>
                <a:latin typeface="Arial"/>
                <a:ea typeface="Arial"/>
                <a:cs typeface="Arial"/>
                <a:sym typeface="Arial"/>
              </a:rPr>
              <a:t>hablar</a:t>
            </a:r>
            <a:r>
              <a:rPr lang="en-US" sz="1200" dirty="0">
                <a:solidFill>
                  <a:schemeClr val="dk1"/>
                </a:solidFill>
                <a:latin typeface="Arial"/>
                <a:ea typeface="Arial"/>
                <a:cs typeface="Arial"/>
                <a:sym typeface="Arial"/>
              </a:rPr>
              <a:t> con </a:t>
            </a:r>
            <a:r>
              <a:rPr lang="en-US" sz="1200" dirty="0" err="1">
                <a:solidFill>
                  <a:schemeClr val="dk1"/>
                </a:solidFill>
                <a:latin typeface="Arial"/>
                <a:ea typeface="Arial"/>
                <a:cs typeface="Arial"/>
                <a:sym typeface="Arial"/>
              </a:rPr>
              <a:t>profesores</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otros</a:t>
            </a:r>
            <a:r>
              <a:rPr lang="en-US" sz="1200" dirty="0">
                <a:solidFill>
                  <a:schemeClr val="dk1"/>
                </a:solidFill>
                <a:latin typeface="Arial"/>
                <a:ea typeface="Arial"/>
                <a:cs typeface="Arial"/>
                <a:sym typeface="Arial"/>
              </a:rPr>
              <a:t> colegios </a:t>
            </a:r>
            <a:r>
              <a:rPr lang="en-US" sz="1200" dirty="0" err="1">
                <a:solidFill>
                  <a:schemeClr val="dk1"/>
                </a:solidFill>
                <a:latin typeface="Arial"/>
                <a:ea typeface="Arial"/>
                <a:cs typeface="Arial"/>
                <a:sym typeface="Arial"/>
              </a:rPr>
              <a:t>sobre</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como</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utilizar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evidencias</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Esto</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incluye</a:t>
            </a:r>
            <a:r>
              <a:rPr lang="en-US" sz="1200" dirty="0">
                <a:solidFill>
                  <a:schemeClr val="dk1"/>
                </a:solidFill>
                <a:latin typeface="Arial"/>
                <a:ea typeface="Arial"/>
                <a:cs typeface="Arial"/>
                <a:sym typeface="Arial"/>
              </a:rPr>
              <a:t> lo que la </a:t>
            </a:r>
            <a:r>
              <a:rPr lang="en-US" sz="1200" dirty="0" err="1">
                <a:solidFill>
                  <a:schemeClr val="dk1"/>
                </a:solidFill>
                <a:latin typeface="Arial"/>
                <a:ea typeface="Arial"/>
                <a:cs typeface="Arial"/>
                <a:sym typeface="Arial"/>
              </a:rPr>
              <a:t>evidencia</a:t>
            </a:r>
            <a:r>
              <a:rPr lang="en-US" sz="1200" dirty="0">
                <a:solidFill>
                  <a:schemeClr val="dk1"/>
                </a:solidFill>
                <a:latin typeface="Arial"/>
                <a:ea typeface="Arial"/>
                <a:cs typeface="Arial"/>
                <a:sym typeface="Arial"/>
              </a:rPr>
              <a:t> es </a:t>
            </a:r>
            <a:r>
              <a:rPr lang="en-US" sz="1200" dirty="0" err="1">
                <a:solidFill>
                  <a:schemeClr val="dk1"/>
                </a:solidFill>
                <a:latin typeface="Arial"/>
                <a:ea typeface="Arial"/>
                <a:cs typeface="Arial"/>
                <a:sym typeface="Arial"/>
              </a:rPr>
              <a:t>en</a:t>
            </a:r>
            <a:r>
              <a:rPr lang="en-US" sz="1200" dirty="0">
                <a:solidFill>
                  <a:schemeClr val="dk1"/>
                </a:solidFill>
                <a:latin typeface="Arial"/>
                <a:ea typeface="Arial"/>
                <a:cs typeface="Arial"/>
                <a:sym typeface="Arial"/>
              </a:rPr>
              <a:t> areas </a:t>
            </a:r>
            <a:r>
              <a:rPr lang="en-US" sz="1200" dirty="0" err="1">
                <a:solidFill>
                  <a:schemeClr val="dk1"/>
                </a:solidFill>
                <a:latin typeface="Arial"/>
                <a:ea typeface="Arial"/>
                <a:cs typeface="Arial"/>
                <a:sym typeface="Arial"/>
              </a:rPr>
              <a:t>particulares</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matem</a:t>
            </a:r>
            <a:r>
              <a:rPr lang="en-GB" sz="1200" dirty="0" err="1">
                <a:solidFill>
                  <a:schemeClr val="dk1"/>
                </a:solidFill>
                <a:latin typeface="Arial"/>
                <a:ea typeface="Arial"/>
                <a:cs typeface="Arial"/>
                <a:sym typeface="Arial"/>
              </a:rPr>
              <a:t>aticas</a:t>
            </a:r>
            <a:r>
              <a:rPr lang="en-GB" sz="1200" dirty="0">
                <a:solidFill>
                  <a:schemeClr val="dk1"/>
                </a:solidFill>
                <a:latin typeface="Arial"/>
                <a:ea typeface="Arial"/>
                <a:cs typeface="Arial"/>
                <a:sym typeface="Arial"/>
              </a:rPr>
              <a:t>) y lo que la </a:t>
            </a:r>
            <a:r>
              <a:rPr lang="en-GB" sz="1200" dirty="0" err="1">
                <a:solidFill>
                  <a:schemeClr val="dk1"/>
                </a:solidFill>
                <a:latin typeface="Arial"/>
                <a:ea typeface="Arial"/>
                <a:cs typeface="Arial"/>
                <a:sym typeface="Arial"/>
              </a:rPr>
              <a:t>evidencia</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puede</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parecer</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en</a:t>
            </a:r>
            <a:r>
              <a:rPr lang="en-GB" sz="1200" dirty="0">
                <a:solidFill>
                  <a:schemeClr val="dk1"/>
                </a:solidFill>
                <a:latin typeface="Arial"/>
                <a:ea typeface="Arial"/>
                <a:cs typeface="Arial"/>
                <a:sym typeface="Arial"/>
              </a:rPr>
              <a:t> la </a:t>
            </a:r>
            <a:r>
              <a:rPr lang="en-GB" sz="1200" dirty="0" err="1">
                <a:solidFill>
                  <a:schemeClr val="dk1"/>
                </a:solidFill>
                <a:latin typeface="Arial"/>
                <a:ea typeface="Arial"/>
                <a:cs typeface="Arial"/>
                <a:sym typeface="Arial"/>
              </a:rPr>
              <a:t>practica</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como</a:t>
            </a:r>
            <a:r>
              <a:rPr lang="en-GB" sz="1200" dirty="0">
                <a:solidFill>
                  <a:schemeClr val="dk1"/>
                </a:solidFill>
                <a:latin typeface="Arial"/>
                <a:ea typeface="Arial"/>
                <a:cs typeface="Arial"/>
                <a:sym typeface="Arial"/>
              </a:rPr>
              <a:t> la </a:t>
            </a:r>
            <a:r>
              <a:rPr lang="en-GB" sz="1200" dirty="0" err="1">
                <a:solidFill>
                  <a:schemeClr val="dk1"/>
                </a:solidFill>
                <a:latin typeface="Arial"/>
                <a:ea typeface="Arial"/>
                <a:cs typeface="Arial"/>
                <a:sym typeface="Arial"/>
              </a:rPr>
              <a:t>evidencia</a:t>
            </a:r>
            <a:r>
              <a:rPr lang="en-GB" sz="1200" dirty="0">
                <a:solidFill>
                  <a:schemeClr val="dk1"/>
                </a:solidFill>
                <a:latin typeface="Arial"/>
                <a:ea typeface="Arial"/>
                <a:cs typeface="Arial"/>
                <a:sym typeface="Arial"/>
              </a:rPr>
              <a:t> me </a:t>
            </a:r>
            <a:r>
              <a:rPr lang="en-GB" sz="1200" dirty="0" err="1">
                <a:solidFill>
                  <a:schemeClr val="dk1"/>
                </a:solidFill>
                <a:latin typeface="Arial"/>
                <a:ea typeface="Arial"/>
                <a:cs typeface="Arial"/>
                <a:sym typeface="Arial"/>
              </a:rPr>
              <a:t>puede</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ayudar</a:t>
            </a:r>
            <a:r>
              <a:rPr lang="en-GB" sz="1200" dirty="0">
                <a:solidFill>
                  <a:schemeClr val="dk1"/>
                </a:solidFill>
                <a:latin typeface="Arial"/>
                <a:ea typeface="Arial"/>
                <a:cs typeface="Arial"/>
                <a:sym typeface="Arial"/>
              </a:rPr>
              <a:t> a </a:t>
            </a:r>
            <a:r>
              <a:rPr lang="en-GB" sz="1200" dirty="0" err="1">
                <a:solidFill>
                  <a:schemeClr val="dk1"/>
                </a:solidFill>
                <a:latin typeface="Arial"/>
                <a:ea typeface="Arial"/>
                <a:cs typeface="Arial"/>
                <a:sym typeface="Arial"/>
              </a:rPr>
              <a:t>dar</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clase</a:t>
            </a:r>
            <a:r>
              <a:rPr lang="en-GB" sz="1200" dirty="0">
                <a:solidFill>
                  <a:schemeClr val="dk1"/>
                </a:solidFill>
                <a:latin typeface="Arial"/>
                <a:ea typeface="Arial"/>
                <a:cs typeface="Arial"/>
                <a:sym typeface="Arial"/>
              </a:rPr>
              <a:t>). Es </a:t>
            </a:r>
            <a:r>
              <a:rPr lang="en-GB" sz="1200" dirty="0" err="1">
                <a:solidFill>
                  <a:schemeClr val="dk1"/>
                </a:solidFill>
                <a:latin typeface="Arial"/>
                <a:ea typeface="Arial"/>
                <a:cs typeface="Arial"/>
                <a:sym typeface="Arial"/>
              </a:rPr>
              <a:t>decir</a:t>
            </a:r>
            <a:r>
              <a:rPr lang="en-GB" sz="1200" dirty="0">
                <a:solidFill>
                  <a:schemeClr val="dk1"/>
                </a:solidFill>
                <a:latin typeface="Arial"/>
                <a:ea typeface="Arial"/>
                <a:cs typeface="Arial"/>
                <a:sym typeface="Arial"/>
              </a:rPr>
              <a:t>, </a:t>
            </a:r>
            <a:r>
              <a:rPr lang="en-GB" sz="1200" dirty="0" err="1">
                <a:solidFill>
                  <a:schemeClr val="dk1"/>
                </a:solidFill>
                <a:latin typeface="Arial"/>
                <a:ea typeface="Arial"/>
                <a:cs typeface="Arial"/>
                <a:sym typeface="Arial"/>
              </a:rPr>
              <a:t>traer</a:t>
            </a:r>
            <a:r>
              <a:rPr lang="en-GB" sz="1200" dirty="0">
                <a:solidFill>
                  <a:schemeClr val="dk1"/>
                </a:solidFill>
                <a:latin typeface="Arial"/>
                <a:ea typeface="Arial"/>
                <a:cs typeface="Arial"/>
                <a:sym typeface="Arial"/>
              </a:rPr>
              <a:t> la </a:t>
            </a:r>
            <a:r>
              <a:rPr lang="en-GB" sz="1200" dirty="0" err="1">
                <a:solidFill>
                  <a:schemeClr val="dk1"/>
                </a:solidFill>
                <a:latin typeface="Arial"/>
                <a:ea typeface="Arial"/>
                <a:cs typeface="Arial"/>
                <a:sym typeface="Arial"/>
              </a:rPr>
              <a:t>evidencia</a:t>
            </a:r>
            <a:r>
              <a:rPr lang="en-GB" sz="1200" dirty="0">
                <a:solidFill>
                  <a:schemeClr val="dk1"/>
                </a:solidFill>
                <a:latin typeface="Arial"/>
                <a:ea typeface="Arial"/>
                <a:cs typeface="Arial"/>
                <a:sym typeface="Arial"/>
              </a:rPr>
              <a:t> a el aula.</a:t>
            </a:r>
            <a:endParaRPr lang="en-US" sz="1200" dirty="0">
              <a:solidFill>
                <a:schemeClr val="dk1"/>
              </a:solidFill>
              <a:latin typeface="Arial"/>
              <a:ea typeface="Arial"/>
              <a:cs typeface="Arial"/>
              <a:sym typeface="Arial"/>
            </a:endParaRPr>
          </a:p>
        </p:txBody>
      </p:sp>
      <p:sp>
        <p:nvSpPr>
          <p:cNvPr id="383" name="Google Shape;383;p84: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8:notes"/>
          <p:cNvSpPr>
            <a:spLocks noGrp="1" noRot="1" noChangeAspect="1"/>
          </p:cNvSpPr>
          <p:nvPr>
            <p:ph type="sldImg" idx="2"/>
          </p:nvPr>
        </p:nvSpPr>
        <p:spPr>
          <a:xfrm>
            <a:off x="166688" y="1373188"/>
            <a:ext cx="6584950" cy="3705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8:notes"/>
          <p:cNvSpPr txBox="1">
            <a:spLocks noGrp="1"/>
          </p:cNvSpPr>
          <p:nvPr>
            <p:ph type="body" idx="1"/>
          </p:nvPr>
        </p:nvSpPr>
        <p:spPr>
          <a:xfrm>
            <a:off x="918633" y="2715142"/>
            <a:ext cx="7349067" cy="2222902"/>
          </a:xfrm>
          <a:prstGeom prst="rect">
            <a:avLst/>
          </a:prstGeom>
          <a:noFill/>
          <a:ln>
            <a:noFill/>
          </a:ln>
        </p:spPr>
        <p:txBody>
          <a:bodyPr spcFirstLastPara="1" wrap="square" lIns="96600" tIns="48275" rIns="96600" bIns="48275" anchor="t" anchorCtr="0">
            <a:noAutofit/>
          </a:bodyPr>
          <a:lstStyle/>
          <a:p>
            <a:pPr marL="0" marR="0" lvl="0" indent="0" algn="l" rtl="0">
              <a:lnSpc>
                <a:spcPct val="100000"/>
              </a:lnSpc>
              <a:spcBef>
                <a:spcPts val="0"/>
              </a:spcBef>
              <a:spcAft>
                <a:spcPts val="0"/>
              </a:spcAft>
              <a:buClr>
                <a:srgbClr val="595959"/>
              </a:buClr>
              <a:buSzPts val="2000"/>
              <a:buFont typeface="Arial"/>
              <a:buNone/>
            </a:pPr>
            <a:r>
              <a:rPr lang="en-GB" sz="1200" b="0" i="0" u="none" strike="noStrike" cap="none" dirty="0">
                <a:solidFill>
                  <a:srgbClr val="595959"/>
                </a:solidFill>
                <a:latin typeface="Arial"/>
                <a:ea typeface="Arial"/>
                <a:cs typeface="Arial"/>
                <a:sym typeface="Arial"/>
              </a:rPr>
              <a:t>Evidence provides 'best bets' to help teachers and leaders to make more informed decisions about what to do (and what to stop doing).</a:t>
            </a:r>
          </a:p>
          <a:p>
            <a:pPr marL="0" marR="0" lvl="0" indent="0" algn="l" rtl="0">
              <a:lnSpc>
                <a:spcPct val="100000"/>
              </a:lnSpc>
              <a:spcBef>
                <a:spcPts val="1200"/>
              </a:spcBef>
              <a:spcAft>
                <a:spcPts val="0"/>
              </a:spcAft>
              <a:buClr>
                <a:srgbClr val="000000"/>
              </a:buClr>
              <a:buSzPts val="2000"/>
              <a:buFont typeface="Arial"/>
              <a:buNone/>
            </a:pPr>
            <a:endParaRPr lang="en-GB" sz="1200" b="0" i="0" u="none" strike="noStrike" cap="none" dirty="0">
              <a:solidFill>
                <a:srgbClr val="595959"/>
              </a:solidFill>
              <a:latin typeface="Arial"/>
              <a:ea typeface="Arial"/>
              <a:cs typeface="Arial"/>
              <a:sym typeface="Arial"/>
            </a:endParaRPr>
          </a:p>
          <a:p>
            <a:pPr marL="0" marR="0" lvl="0" indent="0" algn="l" rtl="0">
              <a:lnSpc>
                <a:spcPct val="100000"/>
              </a:lnSpc>
              <a:spcBef>
                <a:spcPts val="1200"/>
              </a:spcBef>
              <a:spcAft>
                <a:spcPts val="0"/>
              </a:spcAft>
              <a:buClr>
                <a:srgbClr val="595959"/>
              </a:buClr>
              <a:buSzPts val="2000"/>
              <a:buFont typeface="Arial"/>
              <a:buNone/>
            </a:pPr>
            <a:r>
              <a:rPr lang="en-GB" sz="1200" b="0" i="0" u="none" strike="noStrike" cap="none" dirty="0">
                <a:solidFill>
                  <a:srgbClr val="595959"/>
                </a:solidFill>
                <a:latin typeface="Arial"/>
                <a:ea typeface="Arial"/>
                <a:cs typeface="Arial"/>
                <a:sym typeface="Arial"/>
              </a:rPr>
              <a:t>Research evidence </a:t>
            </a:r>
            <a:r>
              <a:rPr lang="en-GB" sz="1200" b="0" i="1" u="none" strike="noStrike" cap="none" dirty="0">
                <a:solidFill>
                  <a:srgbClr val="595959"/>
                </a:solidFill>
                <a:latin typeface="Arial"/>
                <a:ea typeface="Arial"/>
                <a:cs typeface="Arial"/>
                <a:sym typeface="Arial"/>
              </a:rPr>
              <a:t>supplements </a:t>
            </a:r>
            <a:r>
              <a:rPr lang="en-GB" sz="1200" b="0" i="0" u="none" strike="noStrike" cap="none" dirty="0">
                <a:solidFill>
                  <a:srgbClr val="595959"/>
                </a:solidFill>
                <a:latin typeface="Arial"/>
                <a:ea typeface="Arial"/>
                <a:cs typeface="Arial"/>
                <a:sym typeface="Arial"/>
              </a:rPr>
              <a:t>expertise, it does not supplant it.</a:t>
            </a:r>
          </a:p>
          <a:p>
            <a:pPr marL="0" marR="0" lvl="0" indent="0" algn="l" rtl="0">
              <a:lnSpc>
                <a:spcPct val="100000"/>
              </a:lnSpc>
              <a:spcBef>
                <a:spcPts val="1200"/>
              </a:spcBef>
              <a:spcAft>
                <a:spcPts val="0"/>
              </a:spcAft>
              <a:buClr>
                <a:srgbClr val="595959"/>
              </a:buClr>
              <a:buSzPts val="2000"/>
              <a:buFont typeface="Arial"/>
              <a:buNone/>
            </a:pPr>
            <a:endParaRPr lang="en-GB" sz="1200" b="0" i="0" u="none" strike="noStrike" cap="none" dirty="0">
              <a:solidFill>
                <a:srgbClr val="595959"/>
              </a:solidFill>
              <a:latin typeface="Arial"/>
              <a:ea typeface="Arial"/>
              <a:cs typeface="Arial"/>
              <a:sym typeface="Arial"/>
            </a:endParaRPr>
          </a:p>
          <a:p>
            <a:pPr marL="0" marR="0" lvl="0" indent="0" algn="l" rtl="0">
              <a:lnSpc>
                <a:spcPct val="100000"/>
              </a:lnSpc>
              <a:spcBef>
                <a:spcPts val="1200"/>
              </a:spcBef>
              <a:spcAft>
                <a:spcPts val="0"/>
              </a:spcAft>
              <a:buClr>
                <a:srgbClr val="595959"/>
              </a:buClr>
              <a:buSzPts val="2000"/>
              <a:buFont typeface="Arial"/>
              <a:buNone/>
            </a:pPr>
            <a:r>
              <a:rPr lang="en-GB" sz="1200" b="0" i="0" u="none" strike="noStrike" cap="none" dirty="0">
                <a:solidFill>
                  <a:srgbClr val="595959"/>
                </a:solidFill>
                <a:latin typeface="Arial"/>
                <a:ea typeface="Arial"/>
                <a:cs typeface="Arial"/>
                <a:sym typeface="Arial"/>
              </a:rPr>
              <a:t>Example about feedback report</a:t>
            </a:r>
          </a:p>
          <a:p>
            <a:pPr marL="457200" marR="0" lvl="0" indent="-228600" algn="l" rtl="0">
              <a:lnSpc>
                <a:spcPct val="100000"/>
              </a:lnSpc>
              <a:spcBef>
                <a:spcPts val="0"/>
              </a:spcBef>
              <a:spcAft>
                <a:spcPts val="0"/>
              </a:spcAft>
              <a:buClr>
                <a:srgbClr val="000000"/>
              </a:buClr>
              <a:buSzPts val="1400"/>
              <a:buFont typeface="Arial"/>
              <a:buNone/>
            </a:pPr>
            <a:endParaRPr lang="en-GB" dirty="0"/>
          </a:p>
          <a:p>
            <a:pPr marL="457200" marR="0" lvl="0" indent="-228600" algn="l" rtl="0">
              <a:lnSpc>
                <a:spcPct val="100000"/>
              </a:lnSpc>
              <a:spcBef>
                <a:spcPts val="0"/>
              </a:spcBef>
              <a:spcAft>
                <a:spcPts val="0"/>
              </a:spcAft>
              <a:buClr>
                <a:srgbClr val="000000"/>
              </a:buClr>
              <a:buSzPts val="1400"/>
              <a:buFont typeface="Arial"/>
              <a:buNone/>
            </a:pPr>
            <a:endParaRPr lang="en-GB" dirty="0"/>
          </a:p>
          <a:p>
            <a:pPr marL="457200" marR="0" lvl="0" indent="-228600" algn="l" rtl="0">
              <a:lnSpc>
                <a:spcPct val="100000"/>
              </a:lnSpc>
              <a:spcBef>
                <a:spcPts val="0"/>
              </a:spcBef>
              <a:spcAft>
                <a:spcPts val="0"/>
              </a:spcAft>
              <a:buClr>
                <a:srgbClr val="000000"/>
              </a:buClr>
              <a:buSzPts val="1400"/>
              <a:buFont typeface="Arial"/>
              <a:buNone/>
            </a:pPr>
            <a:r>
              <a:rPr lang="en-GB" dirty="0"/>
              <a:t>KM Evidence should be used alongside and combined with professional expertise. </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GB" dirty="0"/>
              <a:t>The evidence gives best bets, it doesn’t till you exactly what to do in every context, for every decision, with every child, rather it can help professional make more informed decisions. </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GB" dirty="0"/>
              <a:t>Research evidence tells you what worked in the past on average – so you have to be aware of how it can be applied and implemented in your particular context.</a:t>
            </a:r>
            <a:endParaRPr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359" name="Google Shape;359;p8:notes"/>
          <p:cNvSpPr txBox="1">
            <a:spLocks noGrp="1"/>
          </p:cNvSpPr>
          <p:nvPr>
            <p:ph type="sldNum" idx="12"/>
          </p:nvPr>
        </p:nvSpPr>
        <p:spPr>
          <a:xfrm>
            <a:off x="5203995" y="5358968"/>
            <a:ext cx="3980744" cy="283515"/>
          </a:xfrm>
          <a:prstGeom prst="rect">
            <a:avLst/>
          </a:prstGeom>
          <a:noFill/>
          <a:ln>
            <a:noFill/>
          </a:ln>
        </p:spPr>
        <p:txBody>
          <a:bodyPr spcFirstLastPara="1" wrap="square" lIns="96600" tIns="48275" rIns="96600" bIns="482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5</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742950" lvl="1" indent="-285750" algn="l">
              <a:buFont typeface="Courier New" panose="02070309020205020404" pitchFamily="49" charset="0"/>
              <a:buChar char="o"/>
            </a:pPr>
            <a:r>
              <a:rPr lang="en-GB" sz="1200" b="0" i="0" dirty="0">
                <a:solidFill>
                  <a:srgbClr val="000000"/>
                </a:solidFill>
                <a:effectLst/>
                <a:latin typeface="inherit"/>
              </a:rPr>
              <a:t>How does what the EEF does and what I do disseminating their work fit with talk in the classroom and the contributions from other </a:t>
            </a:r>
            <a:r>
              <a:rPr lang="en-GB" sz="1200" b="0" i="0" dirty="0" err="1">
                <a:solidFill>
                  <a:srgbClr val="000000"/>
                </a:solidFill>
                <a:effectLst/>
                <a:latin typeface="inherit"/>
              </a:rPr>
              <a:t>pannelists</a:t>
            </a:r>
            <a:r>
              <a:rPr lang="en-GB" sz="1200" b="0" i="0" dirty="0">
                <a:solidFill>
                  <a:srgbClr val="000000"/>
                </a:solidFill>
                <a:effectLst/>
                <a:latin typeface="inherit"/>
              </a:rPr>
              <a:t>?</a:t>
            </a:r>
          </a:p>
          <a:p>
            <a:pPr marL="742950" lvl="1" indent="-285750" algn="l">
              <a:buFont typeface="Courier New" panose="02070309020205020404" pitchFamily="49" charset="0"/>
              <a:buChar char="o"/>
            </a:pPr>
            <a:r>
              <a:rPr lang="en-GB" sz="1200" b="0" i="0" dirty="0">
                <a:solidFill>
                  <a:srgbClr val="000000"/>
                </a:solidFill>
                <a:effectLst/>
                <a:latin typeface="inherit"/>
              </a:rPr>
              <a:t>Instead of being told by government or inspectorate that teachers should talk less and children should talk more (which has happened in England), a more helpful conversation may be around best bets around how what the evidence suggests are the most effective ways to develop the use of talk in the classroom.</a:t>
            </a:r>
          </a:p>
          <a:p>
            <a:pPr marL="742950" lvl="1" indent="-285750" algn="l">
              <a:buFont typeface="Courier New" panose="02070309020205020404" pitchFamily="49" charset="0"/>
              <a:buChar char="o"/>
            </a:pPr>
            <a:r>
              <a:rPr lang="en-GB" sz="1200" b="0" i="0" dirty="0">
                <a:solidFill>
                  <a:srgbClr val="000000"/>
                </a:solidFill>
                <a:effectLst/>
                <a:latin typeface="inherit"/>
              </a:rPr>
              <a:t>Evidence suggests improving pupils metacognition can support improved pupil outcomes, and that it might </a:t>
            </a:r>
            <a:r>
              <a:rPr lang="en-GB" sz="1200" b="0" i="0" dirty="0" err="1">
                <a:solidFill>
                  <a:srgbClr val="000000"/>
                </a:solidFill>
                <a:effectLst/>
                <a:latin typeface="inherit"/>
              </a:rPr>
              <a:t>disproprotionaly</a:t>
            </a:r>
            <a:r>
              <a:rPr lang="en-GB" sz="1200" b="0" i="0" dirty="0">
                <a:solidFill>
                  <a:srgbClr val="000000"/>
                </a:solidFill>
                <a:effectLst/>
                <a:latin typeface="inherit"/>
              </a:rPr>
              <a:t> benefit pupils from disadvantaged backgrounds. The evidence supports that teaching metacognition explicitly and supporting pupils to use metacognitive talk is an effective way of doing this. </a:t>
            </a:r>
          </a:p>
          <a:p>
            <a:pPr marL="742950" lvl="1" indent="-285750" algn="l">
              <a:buFont typeface="Courier New" panose="02070309020205020404" pitchFamily="49" charset="0"/>
              <a:buChar char="o"/>
            </a:pPr>
            <a:endParaRPr lang="en-GB" sz="1200" b="0" i="0" dirty="0">
              <a:solidFill>
                <a:srgbClr val="000000"/>
              </a:solidFill>
              <a:effectLst/>
              <a:latin typeface="inherit"/>
            </a:endParaRPr>
          </a:p>
          <a:p>
            <a:pPr marL="742950" lvl="1" indent="-285750" algn="l">
              <a:buFont typeface="Courier New" panose="02070309020205020404" pitchFamily="49" charset="0"/>
              <a:buChar char="o"/>
            </a:pPr>
            <a:endParaRPr lang="en-GB" sz="1200" b="0" i="0" dirty="0">
              <a:solidFill>
                <a:srgbClr val="000000"/>
              </a:solidFill>
              <a:effectLst/>
              <a:latin typeface="inherit"/>
            </a:endParaRPr>
          </a:p>
          <a:p>
            <a:pPr marL="742950" lvl="1" indent="-285750" algn="l">
              <a:buFont typeface="Courier New" panose="02070309020205020404" pitchFamily="49" charset="0"/>
              <a:buChar char="o"/>
            </a:pPr>
            <a:r>
              <a:rPr lang="en-GB" sz="1200" b="0" i="0" dirty="0">
                <a:solidFill>
                  <a:srgbClr val="000000"/>
                </a:solidFill>
                <a:effectLst/>
                <a:latin typeface="inherit"/>
              </a:rPr>
              <a:t>That what I and the EEF do- how can that help teachers in practice, and how does that that fit with the topic and contributions from other panellists around dialogic teaching and talk in the classroom?</a:t>
            </a:r>
            <a:endParaRPr lang="en-GB" sz="1100" b="0" i="0" dirty="0">
              <a:solidFill>
                <a:srgbClr val="000000"/>
              </a:solidFill>
              <a:effectLst/>
              <a:latin typeface="Calibri" panose="020F0502020204030204" pitchFamily="34" charset="0"/>
            </a:endParaRPr>
          </a:p>
          <a:p>
            <a:pPr marL="742950" lvl="1" indent="-285750" algn="l">
              <a:buFont typeface="Courier New" panose="02070309020205020404" pitchFamily="49" charset="0"/>
              <a:buChar char="o"/>
            </a:pPr>
            <a:r>
              <a:rPr lang="en-GB" sz="1200" b="0" i="0" dirty="0">
                <a:solidFill>
                  <a:srgbClr val="000000"/>
                </a:solidFill>
                <a:effectLst/>
                <a:latin typeface="inherit"/>
              </a:rPr>
              <a:t>This I think is the difference between being told by government or the inspectorate that they want teachers to talk less and children to talk more (which has happened before in </a:t>
            </a:r>
            <a:r>
              <a:rPr lang="en-GB" sz="1200" b="0" i="0" dirty="0" err="1">
                <a:solidFill>
                  <a:srgbClr val="000000"/>
                </a:solidFill>
                <a:effectLst/>
                <a:latin typeface="inherit"/>
              </a:rPr>
              <a:t>england</a:t>
            </a:r>
            <a:r>
              <a:rPr lang="en-GB" sz="1200" b="0" i="0" dirty="0">
                <a:solidFill>
                  <a:srgbClr val="000000"/>
                </a:solidFill>
                <a:effectLst/>
                <a:latin typeface="inherit"/>
              </a:rPr>
              <a:t>) and a more helpful/supportive conversation about best bets and areas of promise for schools…. how I as a teacher can use evidence to support me and my </a:t>
            </a:r>
            <a:r>
              <a:rPr lang="en-GB" sz="1200" b="0" i="0" dirty="0" err="1">
                <a:solidFill>
                  <a:srgbClr val="000000"/>
                </a:solidFill>
                <a:effectLst/>
                <a:latin typeface="inherit"/>
              </a:rPr>
              <a:t>coleagues</a:t>
            </a:r>
            <a:r>
              <a:rPr lang="en-GB" sz="1200" b="0" i="0" dirty="0">
                <a:solidFill>
                  <a:srgbClr val="000000"/>
                </a:solidFill>
                <a:effectLst/>
                <a:latin typeface="inherit"/>
              </a:rPr>
              <a:t> </a:t>
            </a:r>
            <a:r>
              <a:rPr lang="en-GB" sz="1200" b="0" i="0" dirty="0" err="1">
                <a:solidFill>
                  <a:srgbClr val="000000"/>
                </a:solidFill>
                <a:effectLst/>
                <a:latin typeface="inherit"/>
              </a:rPr>
              <a:t>imporve</a:t>
            </a:r>
            <a:r>
              <a:rPr lang="en-GB" sz="1200" b="0" i="0" dirty="0">
                <a:solidFill>
                  <a:srgbClr val="000000"/>
                </a:solidFill>
                <a:effectLst/>
                <a:latin typeface="inherit"/>
              </a:rPr>
              <a:t> our teaching.</a:t>
            </a:r>
            <a:endParaRPr lang="en-GB" sz="1100" b="0" i="0" dirty="0">
              <a:solidFill>
                <a:srgbClr val="000000"/>
              </a:solidFill>
              <a:effectLst/>
              <a:latin typeface="Calibri" panose="020F0502020204030204" pitchFamily="34" charset="0"/>
            </a:endParaRPr>
          </a:p>
          <a:p>
            <a:pPr marL="742950" lvl="1" indent="-285750" algn="l">
              <a:buFont typeface="Courier New" panose="02070309020205020404" pitchFamily="49" charset="0"/>
              <a:buChar char="o"/>
            </a:pPr>
            <a:r>
              <a:rPr lang="en-GB" sz="1200" b="0" i="0" dirty="0">
                <a:solidFill>
                  <a:srgbClr val="000000"/>
                </a:solidFill>
                <a:effectLst/>
                <a:latin typeface="inherit"/>
              </a:rPr>
              <a:t>Evidence suggest </a:t>
            </a:r>
            <a:r>
              <a:rPr lang="en-GB" sz="1200" b="0" i="0" dirty="0" err="1">
                <a:solidFill>
                  <a:srgbClr val="000000"/>
                </a:solidFill>
                <a:effectLst/>
                <a:latin typeface="inherit"/>
              </a:rPr>
              <a:t>imporoving</a:t>
            </a:r>
            <a:r>
              <a:rPr lang="en-GB" sz="1200" b="0" i="0" dirty="0">
                <a:solidFill>
                  <a:srgbClr val="000000"/>
                </a:solidFill>
                <a:effectLst/>
                <a:latin typeface="inherit"/>
              </a:rPr>
              <a:t> pupils metacognition can support improved pupil outcomes- and that it might disproportionately </a:t>
            </a:r>
            <a:r>
              <a:rPr lang="en-GB" sz="1200" b="0" i="0" dirty="0" err="1">
                <a:solidFill>
                  <a:srgbClr val="000000"/>
                </a:solidFill>
                <a:effectLst/>
                <a:latin typeface="inherit"/>
              </a:rPr>
              <a:t>beenfit</a:t>
            </a:r>
            <a:r>
              <a:rPr lang="en-GB" sz="1200" b="0" i="0" dirty="0">
                <a:solidFill>
                  <a:srgbClr val="000000"/>
                </a:solidFill>
                <a:effectLst/>
                <a:latin typeface="inherit"/>
              </a:rPr>
              <a:t> pupils from </a:t>
            </a:r>
            <a:r>
              <a:rPr lang="en-GB" sz="1200" b="0" i="0" dirty="0" err="1">
                <a:solidFill>
                  <a:srgbClr val="000000"/>
                </a:solidFill>
                <a:effectLst/>
                <a:latin typeface="inherit"/>
              </a:rPr>
              <a:t>disadavnatged</a:t>
            </a:r>
            <a:r>
              <a:rPr lang="en-GB" sz="1200" b="0" i="0" dirty="0">
                <a:solidFill>
                  <a:srgbClr val="000000"/>
                </a:solidFill>
                <a:effectLst/>
                <a:latin typeface="inherit"/>
              </a:rPr>
              <a:t> backgrounds.. The </a:t>
            </a:r>
            <a:r>
              <a:rPr lang="en-GB" sz="1200" b="0" i="0" dirty="0" err="1">
                <a:solidFill>
                  <a:srgbClr val="000000"/>
                </a:solidFill>
                <a:effectLst/>
                <a:latin typeface="inherit"/>
              </a:rPr>
              <a:t>evidenc</a:t>
            </a:r>
            <a:r>
              <a:rPr lang="en-GB" sz="1200" b="0" i="0" dirty="0">
                <a:solidFill>
                  <a:srgbClr val="000000"/>
                </a:solidFill>
                <a:effectLst/>
                <a:latin typeface="inherit"/>
              </a:rPr>
              <a:t> </a:t>
            </a:r>
            <a:r>
              <a:rPr lang="en-GB" sz="1200" b="0" i="0" dirty="0" err="1">
                <a:solidFill>
                  <a:srgbClr val="000000"/>
                </a:solidFill>
                <a:effectLst/>
                <a:latin typeface="inherit"/>
              </a:rPr>
              <a:t>esuggests</a:t>
            </a:r>
            <a:r>
              <a:rPr lang="en-GB" sz="1200" b="0" i="0" dirty="0">
                <a:solidFill>
                  <a:srgbClr val="000000"/>
                </a:solidFill>
                <a:effectLst/>
                <a:latin typeface="inherit"/>
              </a:rPr>
              <a:t> that teachers and schools can explicitly support and teach metacognitive approaches and that supporting purposeful classroom talk is an </a:t>
            </a:r>
            <a:r>
              <a:rPr lang="en-GB" sz="1200" b="0" i="0" dirty="0" err="1">
                <a:solidFill>
                  <a:srgbClr val="000000"/>
                </a:solidFill>
                <a:effectLst/>
                <a:latin typeface="inherit"/>
              </a:rPr>
              <a:t>effectvie</a:t>
            </a:r>
            <a:r>
              <a:rPr lang="en-GB" sz="1200" b="0" i="0" dirty="0">
                <a:solidFill>
                  <a:srgbClr val="000000"/>
                </a:solidFill>
                <a:effectLst/>
                <a:latin typeface="inherit"/>
              </a:rPr>
              <a:t> way of doing this.</a:t>
            </a:r>
            <a:endParaRPr lang="en-GB" sz="1100" b="0" i="0"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E23B882F-D0B3-49B2-BB20-AA75CFA593F7}" type="slidenum">
              <a:rPr lang="en-GB" smtClean="0"/>
              <a:t>6</a:t>
            </a:fld>
            <a:endParaRPr lang="en-GB"/>
          </a:p>
        </p:txBody>
      </p:sp>
    </p:spTree>
    <p:extLst>
      <p:ext uri="{BB962C8B-B14F-4D97-AF65-F5344CB8AC3E}">
        <p14:creationId xmlns:p14="http://schemas.microsoft.com/office/powerpoint/2010/main" val="268310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2: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62: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dirty="0"/>
              <a:t>JDK</a:t>
            </a:r>
          </a:p>
          <a:p>
            <a:pPr marL="457200" marR="0" lvl="0" indent="-228600" algn="l" rtl="0">
              <a:lnSpc>
                <a:spcPct val="100000"/>
              </a:lnSpc>
              <a:spcBef>
                <a:spcPts val="0"/>
              </a:spcBef>
              <a:spcAft>
                <a:spcPts val="0"/>
              </a:spcAft>
              <a:buSzPts val="1400"/>
              <a:buNone/>
            </a:pPr>
            <a:r>
              <a:rPr lang="en-US" dirty="0"/>
              <a:t>Self-regulated learning is an umbrella term for three essential components:</a:t>
            </a:r>
            <a:endParaRPr dirty="0"/>
          </a:p>
          <a:p>
            <a:pPr marL="457200" marR="0" lvl="0" indent="-228600" algn="l" rtl="0">
              <a:lnSpc>
                <a:spcPct val="100000"/>
              </a:lnSpc>
              <a:spcBef>
                <a:spcPts val="0"/>
              </a:spcBef>
              <a:spcAft>
                <a:spcPts val="0"/>
              </a:spcAft>
              <a:buSzPts val="1400"/>
              <a:buNone/>
            </a:pPr>
            <a:r>
              <a:rPr lang="en-US" dirty="0"/>
              <a:t>Cognition – what you know and that includes knowledge of strategies like </a:t>
            </a:r>
            <a:r>
              <a:rPr lang="en-US" dirty="0" err="1"/>
              <a:t>memorisation</a:t>
            </a:r>
            <a:r>
              <a:rPr lang="en-US" dirty="0"/>
              <a:t> techniques </a:t>
            </a:r>
            <a:endParaRPr dirty="0"/>
          </a:p>
          <a:p>
            <a:pPr marL="457200" marR="0" lvl="0" indent="-228600" algn="l" rtl="0">
              <a:lnSpc>
                <a:spcPct val="100000"/>
              </a:lnSpc>
              <a:spcBef>
                <a:spcPts val="0"/>
              </a:spcBef>
              <a:spcAft>
                <a:spcPts val="0"/>
              </a:spcAft>
              <a:buSzPts val="1400"/>
              <a:buNone/>
            </a:pPr>
            <a:r>
              <a:rPr lang="en-US" dirty="0"/>
              <a:t>Metacognition – how you control your thinking – how you self-monitor and deploy what you know at the right time</a:t>
            </a:r>
            <a:endParaRPr dirty="0"/>
          </a:p>
          <a:p>
            <a:pPr marL="457200" marR="0" lvl="0" indent="-228600" algn="l" rtl="0">
              <a:lnSpc>
                <a:spcPct val="100000"/>
              </a:lnSpc>
              <a:spcBef>
                <a:spcPts val="0"/>
              </a:spcBef>
              <a:spcAft>
                <a:spcPts val="0"/>
              </a:spcAft>
              <a:buSzPts val="1400"/>
              <a:buNone/>
            </a:pPr>
            <a:r>
              <a:rPr lang="en-US" dirty="0"/>
              <a:t>Motivation – our willingness to engage in challenging learning</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US" dirty="0"/>
              <a:t>These all interact in complex ways during the learning process.</a:t>
            </a:r>
            <a:endParaRPr dirty="0"/>
          </a:p>
          <a:p>
            <a:pPr marL="457200" marR="0" lvl="0" indent="-228600" algn="l" rtl="0">
              <a:lnSpc>
                <a:spcPct val="100000"/>
              </a:lnSpc>
              <a:spcBef>
                <a:spcPts val="0"/>
              </a:spcBef>
              <a:spcAft>
                <a:spcPts val="0"/>
              </a:spcAft>
              <a:buSzPts val="1400"/>
              <a:buNone/>
            </a:pPr>
            <a:r>
              <a:rPr lang="en-US" dirty="0"/>
              <a:t>You cant be MC without diff cognitive strategies and motivation/ perseverance to apply these strategies </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US" dirty="0"/>
              <a:t>An </a:t>
            </a:r>
            <a:r>
              <a:rPr lang="en-US" dirty="0" err="1"/>
              <a:t>ind</a:t>
            </a:r>
            <a:r>
              <a:rPr lang="en-US" dirty="0"/>
              <a:t> with good MC is aware of fluctuations in task performance, and appropriately modulates their confidence level (e.g. holding higher confidence when correct, and lower confidence when incorrect).</a:t>
            </a:r>
            <a:endParaRPr dirty="0"/>
          </a:p>
          <a:p>
            <a:pPr marL="457200" marR="0" lvl="0" indent="-228600" algn="l" rtl="0">
              <a:lnSpc>
                <a:spcPct val="100000"/>
              </a:lnSpc>
              <a:spcBef>
                <a:spcPts val="0"/>
              </a:spcBef>
              <a:spcAft>
                <a:spcPts val="0"/>
              </a:spcAft>
              <a:buSzPts val="1400"/>
              <a:buNone/>
            </a:pPr>
            <a:r>
              <a:rPr lang="en-US" dirty="0"/>
              <a:t>While MC abilities are often treated as stable chars of </a:t>
            </a:r>
            <a:r>
              <a:rPr lang="en-US" dirty="0" err="1"/>
              <a:t>inds</a:t>
            </a:r>
            <a:r>
              <a:rPr lang="en-US" dirty="0"/>
              <a:t>, several lines of research hint at their malleability.</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695" name="Google Shape;695;p62: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2: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62: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695" name="Google Shape;695;p62: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3015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2: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62:notes"/>
          <p:cNvSpPr txBox="1">
            <a:spLocks noGrp="1"/>
          </p:cNvSpPr>
          <p:nvPr>
            <p:ph type="body" idx="1"/>
          </p:nvPr>
        </p:nvSpPr>
        <p:spPr>
          <a:xfrm>
            <a:off x="666909" y="4751219"/>
            <a:ext cx="5335270" cy="388736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695" name="Google Shape;695;p62:notes"/>
          <p:cNvSpPr txBox="1">
            <a:spLocks noGrp="1"/>
          </p:cNvSpPr>
          <p:nvPr>
            <p:ph type="sldNum" idx="12"/>
          </p:nvPr>
        </p:nvSpPr>
        <p:spPr>
          <a:xfrm>
            <a:off x="3777607" y="9377317"/>
            <a:ext cx="2889938" cy="49534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3250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p:cSld name="Encabezado de sección">
    <p:spTree>
      <p:nvGrpSpPr>
        <p:cNvPr id="1" name="Shape 15"/>
        <p:cNvGrpSpPr/>
        <p:nvPr/>
      </p:nvGrpSpPr>
      <p:grpSpPr>
        <a:xfrm>
          <a:off x="0" y="0"/>
          <a:ext cx="0" cy="0"/>
          <a:chOff x="0" y="0"/>
          <a:chExt cx="0" cy="0"/>
        </a:xfrm>
      </p:grpSpPr>
      <p:sp>
        <p:nvSpPr>
          <p:cNvPr id="16" name="Google Shape;16;p8"/>
          <p:cNvSpPr txBox="1">
            <a:spLocks noGrp="1"/>
          </p:cNvSpPr>
          <p:nvPr>
            <p:ph type="title"/>
          </p:nvPr>
        </p:nvSpPr>
        <p:spPr>
          <a:xfrm>
            <a:off x="4295774" y="4279106"/>
            <a:ext cx="15773402" cy="4279107"/>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11800"/>
              <a:buFont typeface="Calibri"/>
              <a:buNone/>
              <a:defRPr sz="118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7" name="Google Shape;17;p8"/>
          <p:cNvSpPr txBox="1">
            <a:spLocks noGrp="1"/>
          </p:cNvSpPr>
          <p:nvPr>
            <p:ph type="body" idx="1"/>
          </p:nvPr>
        </p:nvSpPr>
        <p:spPr>
          <a:xfrm>
            <a:off x="4295774" y="8598694"/>
            <a:ext cx="15773402" cy="2250282"/>
          </a:xfrm>
          <a:prstGeom prst="rect">
            <a:avLst/>
          </a:prstGeom>
          <a:noFill/>
          <a:ln>
            <a:noFill/>
          </a:ln>
        </p:spPr>
        <p:txBody>
          <a:bodyPr spcFirstLastPara="1" wrap="square" lIns="68575" tIns="68575" rIns="68575" bIns="68575" anchor="t" anchorCtr="0">
            <a:normAutofit/>
          </a:bodyPr>
          <a:lstStyle>
            <a:lvl1pPr marL="457200" lvl="0" indent="-228600" algn="l">
              <a:lnSpc>
                <a:spcPct val="90000"/>
              </a:lnSpc>
              <a:spcBef>
                <a:spcPts val="2000"/>
              </a:spcBef>
              <a:spcAft>
                <a:spcPts val="0"/>
              </a:spcAft>
              <a:buClr>
                <a:srgbClr val="888888"/>
              </a:buClr>
              <a:buSzPts val="4600"/>
              <a:buFont typeface="Calibri"/>
              <a:buNone/>
              <a:defRPr sz="4600">
                <a:solidFill>
                  <a:srgbClr val="888888"/>
                </a:solidFill>
              </a:defRPr>
            </a:lvl1pPr>
            <a:lvl2pPr marL="914400" lvl="1" indent="-228600" algn="l">
              <a:lnSpc>
                <a:spcPct val="90000"/>
              </a:lnSpc>
              <a:spcBef>
                <a:spcPts val="2000"/>
              </a:spcBef>
              <a:spcAft>
                <a:spcPts val="0"/>
              </a:spcAft>
              <a:buClr>
                <a:srgbClr val="888888"/>
              </a:buClr>
              <a:buSzPts val="4600"/>
              <a:buFont typeface="Calibri"/>
              <a:buNone/>
              <a:defRPr sz="4600">
                <a:solidFill>
                  <a:srgbClr val="888888"/>
                </a:solidFill>
              </a:defRPr>
            </a:lvl2pPr>
            <a:lvl3pPr marL="1371600" lvl="2" indent="-228600" algn="l">
              <a:lnSpc>
                <a:spcPct val="90000"/>
              </a:lnSpc>
              <a:spcBef>
                <a:spcPts val="2000"/>
              </a:spcBef>
              <a:spcAft>
                <a:spcPts val="0"/>
              </a:spcAft>
              <a:buClr>
                <a:srgbClr val="888888"/>
              </a:buClr>
              <a:buSzPts val="4600"/>
              <a:buFont typeface="Calibri"/>
              <a:buNone/>
              <a:defRPr sz="4600">
                <a:solidFill>
                  <a:srgbClr val="888888"/>
                </a:solidFill>
              </a:defRPr>
            </a:lvl3pPr>
            <a:lvl4pPr marL="1828800" lvl="3" indent="-228600" algn="l">
              <a:lnSpc>
                <a:spcPct val="90000"/>
              </a:lnSpc>
              <a:spcBef>
                <a:spcPts val="2000"/>
              </a:spcBef>
              <a:spcAft>
                <a:spcPts val="0"/>
              </a:spcAft>
              <a:buClr>
                <a:srgbClr val="888888"/>
              </a:buClr>
              <a:buSzPts val="4600"/>
              <a:buFont typeface="Calibri"/>
              <a:buNone/>
              <a:defRPr sz="4600">
                <a:solidFill>
                  <a:srgbClr val="888888"/>
                </a:solidFill>
              </a:defRPr>
            </a:lvl4pPr>
            <a:lvl5pPr marL="2286000" lvl="4" indent="-228600" algn="l">
              <a:lnSpc>
                <a:spcPct val="90000"/>
              </a:lnSpc>
              <a:spcBef>
                <a:spcPts val="2000"/>
              </a:spcBef>
              <a:spcAft>
                <a:spcPts val="0"/>
              </a:spcAft>
              <a:buClr>
                <a:srgbClr val="888888"/>
              </a:buClr>
              <a:buSzPts val="4600"/>
              <a:buFont typeface="Calibri"/>
              <a:buNone/>
              <a:defRPr sz="4600">
                <a:solidFill>
                  <a:srgbClr val="888888"/>
                </a:solidFill>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18" name="Google Shape;18;p8"/>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51"/>
        <p:cNvGrpSpPr/>
        <p:nvPr/>
      </p:nvGrpSpPr>
      <p:grpSpPr>
        <a:xfrm>
          <a:off x="0" y="0"/>
          <a:ext cx="0" cy="0"/>
          <a:chOff x="0" y="0"/>
          <a:chExt cx="0" cy="0"/>
        </a:xfrm>
      </p:grpSpPr>
      <p:pic>
        <p:nvPicPr>
          <p:cNvPr id="52" name="Google Shape;52;p17" descr="Imagen 9"/>
          <p:cNvPicPr preferRelativeResize="0"/>
          <p:nvPr/>
        </p:nvPicPr>
        <p:blipFill rotWithShape="1">
          <a:blip r:embed="rId2">
            <a:alphaModFix/>
          </a:blip>
          <a:srcRect/>
          <a:stretch/>
        </p:blipFill>
        <p:spPr>
          <a:xfrm>
            <a:off x="3929251" y="2038349"/>
            <a:ext cx="3200401" cy="1143001"/>
          </a:xfrm>
          <a:prstGeom prst="rect">
            <a:avLst/>
          </a:prstGeom>
          <a:noFill/>
          <a:ln>
            <a:noFill/>
          </a:ln>
        </p:spPr>
      </p:pic>
      <p:pic>
        <p:nvPicPr>
          <p:cNvPr id="53" name="Google Shape;53;p17" descr="Imagen 6"/>
          <p:cNvPicPr preferRelativeResize="0"/>
          <p:nvPr/>
        </p:nvPicPr>
        <p:blipFill rotWithShape="1">
          <a:blip r:embed="rId3">
            <a:alphaModFix/>
          </a:blip>
          <a:srcRect/>
          <a:stretch/>
        </p:blipFill>
        <p:spPr>
          <a:xfrm>
            <a:off x="16701778" y="10920283"/>
            <a:ext cx="4462773" cy="964536"/>
          </a:xfrm>
          <a:prstGeom prst="rect">
            <a:avLst/>
          </a:prstGeom>
          <a:noFill/>
          <a:ln>
            <a:noFill/>
          </a:ln>
        </p:spPr>
      </p:pic>
      <p:sp>
        <p:nvSpPr>
          <p:cNvPr id="54" name="Google Shape;54;p17"/>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5" name="Google Shape;55;p17"/>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56" name="Google Shape;56;p17"/>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98E7CD-2BB5-4098-9B8F-F45B912653A2}"/>
              </a:ext>
            </a:extLst>
          </p:cNvPr>
          <p:cNvSpPr>
            <a:spLocks noGrp="1"/>
          </p:cNvSpPr>
          <p:nvPr>
            <p:ph type="dt" sz="half" idx="10"/>
          </p:nvPr>
        </p:nvSpPr>
        <p:spPr/>
        <p:txBody>
          <a:bodyPr/>
          <a:lstStyle/>
          <a:p>
            <a:fld id="{6D30C9C9-9329-45D0-9BD3-76A4A3E70022}" type="datetimeFigureOut">
              <a:rPr lang="en-GB" smtClean="0"/>
              <a:t>30/11/2021</a:t>
            </a:fld>
            <a:endParaRPr lang="en-GB"/>
          </a:p>
        </p:txBody>
      </p:sp>
      <p:sp>
        <p:nvSpPr>
          <p:cNvPr id="3" name="Footer Placeholder 2">
            <a:extLst>
              <a:ext uri="{FF2B5EF4-FFF2-40B4-BE49-F238E27FC236}">
                <a16:creationId xmlns:a16="http://schemas.microsoft.com/office/drawing/2014/main" id="{00FF7F60-0237-48E7-8536-5DAC946CC7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53C894-BDB9-4212-8299-B071098AD4EF}"/>
              </a:ext>
            </a:extLst>
          </p:cNvPr>
          <p:cNvSpPr>
            <a:spLocks noGrp="1"/>
          </p:cNvSpPr>
          <p:nvPr>
            <p:ph type="sldNum" sz="quarter" idx="12"/>
          </p:nvPr>
        </p:nvSpPr>
        <p:spPr>
          <a:xfrm>
            <a:off x="19635797" y="11115070"/>
            <a:ext cx="442904" cy="815598"/>
          </a:xfrm>
        </p:spPr>
        <p:txBody>
          <a:bodyPr/>
          <a:lstStyle/>
          <a:p>
            <a:fld id="{64AB8D90-3A3F-44F1-AB10-F0BEEA35288D}" type="slidenum">
              <a:rPr lang="en-GB" smtClean="0"/>
              <a:t>‹Nº›</a:t>
            </a:fld>
            <a:endParaRPr lang="en-GB"/>
          </a:p>
        </p:txBody>
      </p:sp>
    </p:spTree>
    <p:extLst>
      <p:ext uri="{BB962C8B-B14F-4D97-AF65-F5344CB8AC3E}">
        <p14:creationId xmlns:p14="http://schemas.microsoft.com/office/powerpoint/2010/main" val="990714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E20A0-D436-4335-9818-02983860574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776FC7-4754-468A-8393-118A80F097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9086F0-7B7B-4184-BEA7-1C1F37EE5B71}"/>
              </a:ext>
            </a:extLst>
          </p:cNvPr>
          <p:cNvSpPr>
            <a:spLocks noGrp="1"/>
          </p:cNvSpPr>
          <p:nvPr>
            <p:ph type="dt" sz="half" idx="10"/>
          </p:nvPr>
        </p:nvSpPr>
        <p:spPr/>
        <p:txBody>
          <a:bodyPr/>
          <a:lstStyle/>
          <a:p>
            <a:fld id="{6D30C9C9-9329-45D0-9BD3-76A4A3E70022}" type="datetimeFigureOut">
              <a:rPr lang="en-GB" smtClean="0"/>
              <a:t>30/11/2021</a:t>
            </a:fld>
            <a:endParaRPr lang="en-GB"/>
          </a:p>
        </p:txBody>
      </p:sp>
      <p:sp>
        <p:nvSpPr>
          <p:cNvPr id="5" name="Footer Placeholder 4">
            <a:extLst>
              <a:ext uri="{FF2B5EF4-FFF2-40B4-BE49-F238E27FC236}">
                <a16:creationId xmlns:a16="http://schemas.microsoft.com/office/drawing/2014/main" id="{F7727DF0-C740-4CB8-9403-1D04A93B32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F95316-5731-4FB0-8B81-A12BCBBFCF55}"/>
              </a:ext>
            </a:extLst>
          </p:cNvPr>
          <p:cNvSpPr>
            <a:spLocks noGrp="1"/>
          </p:cNvSpPr>
          <p:nvPr>
            <p:ph type="sldNum" sz="quarter" idx="12"/>
          </p:nvPr>
        </p:nvSpPr>
        <p:spPr>
          <a:xfrm>
            <a:off x="19635797" y="11115070"/>
            <a:ext cx="442904" cy="815598"/>
          </a:xfrm>
        </p:spPr>
        <p:txBody>
          <a:bodyPr/>
          <a:lstStyle/>
          <a:p>
            <a:fld id="{64AB8D90-3A3F-44F1-AB10-F0BEEA35288D}" type="slidenum">
              <a:rPr lang="en-GB" smtClean="0"/>
              <a:t>‹Nº›</a:t>
            </a:fld>
            <a:endParaRPr lang="en-GB"/>
          </a:p>
        </p:txBody>
      </p:sp>
    </p:spTree>
    <p:extLst>
      <p:ext uri="{BB962C8B-B14F-4D97-AF65-F5344CB8AC3E}">
        <p14:creationId xmlns:p14="http://schemas.microsoft.com/office/powerpoint/2010/main" val="3561541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19"/>
        <p:cNvGrpSpPr/>
        <p:nvPr/>
      </p:nvGrpSpPr>
      <p:grpSpPr>
        <a:xfrm>
          <a:off x="0" y="0"/>
          <a:ext cx="0" cy="0"/>
          <a:chOff x="0" y="0"/>
          <a:chExt cx="0" cy="0"/>
        </a:xfrm>
      </p:grpSpPr>
      <p:sp>
        <p:nvSpPr>
          <p:cNvPr id="20" name="Google Shape;20;p9"/>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1" name="Google Shape;21;p9"/>
          <p:cNvSpPr txBox="1">
            <a:spLocks noGrp="1"/>
          </p:cNvSpPr>
          <p:nvPr>
            <p:ph type="body" idx="1"/>
          </p:nvPr>
        </p:nvSpPr>
        <p:spPr>
          <a:xfrm>
            <a:off x="4305299" y="4452937"/>
            <a:ext cx="7772401"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2" name="Google Shape;22;p9"/>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p:cSld name="Comparación">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4307681"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5" name="Google Shape;25;p10"/>
          <p:cNvSpPr txBox="1">
            <a:spLocks noGrp="1"/>
          </p:cNvSpPr>
          <p:nvPr>
            <p:ph type="body" idx="1"/>
          </p:nvPr>
        </p:nvSpPr>
        <p:spPr>
          <a:xfrm>
            <a:off x="4307681" y="4236244"/>
            <a:ext cx="7736682" cy="1235869"/>
          </a:xfrm>
          <a:prstGeom prst="rect">
            <a:avLst/>
          </a:prstGeom>
          <a:noFill/>
          <a:ln>
            <a:noFill/>
          </a:ln>
        </p:spPr>
        <p:txBody>
          <a:bodyPr spcFirstLastPara="1" wrap="square" lIns="68575" tIns="68575" rIns="68575" bIns="68575" anchor="b" anchorCtr="0">
            <a:normAutofit/>
          </a:bodyPr>
          <a:lstStyle>
            <a:lvl1pPr marL="457200" lvl="0" indent="-228600" algn="l">
              <a:lnSpc>
                <a:spcPct val="90000"/>
              </a:lnSpc>
              <a:spcBef>
                <a:spcPts val="2000"/>
              </a:spcBef>
              <a:spcAft>
                <a:spcPts val="0"/>
              </a:spcAft>
              <a:buClr>
                <a:srgbClr val="000000"/>
              </a:buClr>
              <a:buSzPts val="4600"/>
              <a:buFont typeface="Calibri"/>
              <a:buNone/>
              <a:defRPr sz="4600" b="1"/>
            </a:lvl1pPr>
            <a:lvl2pPr marL="914400" lvl="1" indent="-228600" algn="l">
              <a:lnSpc>
                <a:spcPct val="90000"/>
              </a:lnSpc>
              <a:spcBef>
                <a:spcPts val="2000"/>
              </a:spcBef>
              <a:spcAft>
                <a:spcPts val="0"/>
              </a:spcAft>
              <a:buClr>
                <a:srgbClr val="000000"/>
              </a:buClr>
              <a:buSzPts val="4600"/>
              <a:buFont typeface="Calibri"/>
              <a:buNone/>
              <a:defRPr sz="4600" b="1"/>
            </a:lvl2pPr>
            <a:lvl3pPr marL="1371600" lvl="2" indent="-228600" algn="l">
              <a:lnSpc>
                <a:spcPct val="90000"/>
              </a:lnSpc>
              <a:spcBef>
                <a:spcPts val="2000"/>
              </a:spcBef>
              <a:spcAft>
                <a:spcPts val="0"/>
              </a:spcAft>
              <a:buClr>
                <a:srgbClr val="000000"/>
              </a:buClr>
              <a:buSzPts val="4600"/>
              <a:buFont typeface="Calibri"/>
              <a:buNone/>
              <a:defRPr sz="4600" b="1"/>
            </a:lvl3pPr>
            <a:lvl4pPr marL="1828800" lvl="3" indent="-228600" algn="l">
              <a:lnSpc>
                <a:spcPct val="90000"/>
              </a:lnSpc>
              <a:spcBef>
                <a:spcPts val="2000"/>
              </a:spcBef>
              <a:spcAft>
                <a:spcPts val="0"/>
              </a:spcAft>
              <a:buClr>
                <a:srgbClr val="000000"/>
              </a:buClr>
              <a:buSzPts val="4600"/>
              <a:buFont typeface="Calibri"/>
              <a:buNone/>
              <a:defRPr sz="4600" b="1"/>
            </a:lvl4pPr>
            <a:lvl5pPr marL="2286000" lvl="4" indent="-228600" algn="l">
              <a:lnSpc>
                <a:spcPct val="90000"/>
              </a:lnSpc>
              <a:spcBef>
                <a:spcPts val="2000"/>
              </a:spcBef>
              <a:spcAft>
                <a:spcPts val="0"/>
              </a:spcAft>
              <a:buClr>
                <a:srgbClr val="000000"/>
              </a:buClr>
              <a:buSzPts val="4600"/>
              <a:buFont typeface="Calibri"/>
              <a:buNone/>
              <a:defRPr sz="4600" b="1"/>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6" name="Google Shape;26;p10"/>
          <p:cNvSpPr txBox="1">
            <a:spLocks noGrp="1"/>
          </p:cNvSpPr>
          <p:nvPr>
            <p:ph type="body" idx="2"/>
          </p:nvPr>
        </p:nvSpPr>
        <p:spPr>
          <a:xfrm>
            <a:off x="12306300" y="4236244"/>
            <a:ext cx="7774783" cy="1235869"/>
          </a:xfrm>
          <a:prstGeom prst="rect">
            <a:avLst/>
          </a:prstGeom>
          <a:noFill/>
          <a:ln>
            <a:noFill/>
          </a:ln>
        </p:spPr>
        <p:txBody>
          <a:bodyPr spcFirstLastPara="1" wrap="square" lIns="68575" tIns="68575" rIns="68575" bIns="68575" anchor="b"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7" name="Google Shape;27;p10"/>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28"/>
        <p:cNvGrpSpPr/>
        <p:nvPr/>
      </p:nvGrpSpPr>
      <p:grpSpPr>
        <a:xfrm>
          <a:off x="0" y="0"/>
          <a:ext cx="0" cy="0"/>
          <a:chOff x="0" y="0"/>
          <a:chExt cx="0" cy="0"/>
        </a:xfrm>
      </p:grpSpPr>
      <p:sp>
        <p:nvSpPr>
          <p:cNvPr id="29" name="Google Shape;29;p11"/>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0" name="Google Shape;30;p11"/>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31"/>
        <p:cNvGrpSpPr/>
        <p:nvPr/>
      </p:nvGrpSpPr>
      <p:grpSpPr>
        <a:xfrm>
          <a:off x="0" y="0"/>
          <a:ext cx="0" cy="0"/>
          <a:chOff x="0" y="0"/>
          <a:chExt cx="0" cy="0"/>
        </a:xfrm>
      </p:grpSpPr>
      <p:sp>
        <p:nvSpPr>
          <p:cNvPr id="32" name="Google Shape;32;p12"/>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307681" y="2400299"/>
            <a:ext cx="5898357" cy="2400301"/>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5" name="Google Shape;35;p13"/>
          <p:cNvSpPr txBox="1">
            <a:spLocks noGrp="1"/>
          </p:cNvSpPr>
          <p:nvPr>
            <p:ph type="body" idx="1"/>
          </p:nvPr>
        </p:nvSpPr>
        <p:spPr>
          <a:xfrm>
            <a:off x="10822781" y="3195637"/>
            <a:ext cx="9258302" cy="7310439"/>
          </a:xfrm>
          <a:prstGeom prst="rect">
            <a:avLst/>
          </a:prstGeom>
          <a:noFill/>
          <a:ln>
            <a:noFill/>
          </a:ln>
        </p:spPr>
        <p:txBody>
          <a:bodyPr spcFirstLastPara="1" wrap="square" lIns="68575" tIns="68575" rIns="68575" bIns="68575" anchor="t" anchorCtr="0">
            <a:normAutofit/>
          </a:bodyPr>
          <a:lstStyle>
            <a:lvl1pPr marL="457200" lvl="0" indent="-609600" algn="l">
              <a:lnSpc>
                <a:spcPct val="90000"/>
              </a:lnSpc>
              <a:spcBef>
                <a:spcPts val="2000"/>
              </a:spcBef>
              <a:spcAft>
                <a:spcPts val="0"/>
              </a:spcAft>
              <a:buClr>
                <a:srgbClr val="000000"/>
              </a:buClr>
              <a:buSzPts val="6000"/>
              <a:buChar char="•"/>
              <a:defRPr sz="6000"/>
            </a:lvl1pPr>
            <a:lvl2pPr marL="914400" lvl="1" indent="-609600" algn="l">
              <a:lnSpc>
                <a:spcPct val="90000"/>
              </a:lnSpc>
              <a:spcBef>
                <a:spcPts val="2000"/>
              </a:spcBef>
              <a:spcAft>
                <a:spcPts val="0"/>
              </a:spcAft>
              <a:buClr>
                <a:srgbClr val="000000"/>
              </a:buClr>
              <a:buSzPts val="6000"/>
              <a:buChar char="•"/>
              <a:defRPr sz="6000"/>
            </a:lvl2pPr>
            <a:lvl3pPr marL="1371600" lvl="2" indent="-609600" algn="l">
              <a:lnSpc>
                <a:spcPct val="90000"/>
              </a:lnSpc>
              <a:spcBef>
                <a:spcPts val="2000"/>
              </a:spcBef>
              <a:spcAft>
                <a:spcPts val="0"/>
              </a:spcAft>
              <a:buClr>
                <a:srgbClr val="000000"/>
              </a:buClr>
              <a:buSzPts val="6000"/>
              <a:buChar char="•"/>
              <a:defRPr sz="6000"/>
            </a:lvl3pPr>
            <a:lvl4pPr marL="1828800" lvl="3" indent="-609600" algn="l">
              <a:lnSpc>
                <a:spcPct val="90000"/>
              </a:lnSpc>
              <a:spcBef>
                <a:spcPts val="2000"/>
              </a:spcBef>
              <a:spcAft>
                <a:spcPts val="0"/>
              </a:spcAft>
              <a:buClr>
                <a:srgbClr val="000000"/>
              </a:buClr>
              <a:buSzPts val="6000"/>
              <a:buChar char="•"/>
              <a:defRPr sz="6000"/>
            </a:lvl4pPr>
            <a:lvl5pPr marL="2286000" lvl="4" indent="-609600" algn="l">
              <a:lnSpc>
                <a:spcPct val="90000"/>
              </a:lnSpc>
              <a:spcBef>
                <a:spcPts val="2000"/>
              </a:spcBef>
              <a:spcAft>
                <a:spcPts val="0"/>
              </a:spcAft>
              <a:buClr>
                <a:srgbClr val="000000"/>
              </a:buClr>
              <a:buSzPts val="6000"/>
              <a:buChar char="•"/>
              <a:defRPr sz="6000"/>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36" name="Google Shape;36;p13"/>
          <p:cNvSpPr txBox="1">
            <a:spLocks noGrp="1"/>
          </p:cNvSpPr>
          <p:nvPr>
            <p:ph type="body" idx="2"/>
          </p:nvPr>
        </p:nvSpPr>
        <p:spPr>
          <a:xfrm>
            <a:off x="4307681" y="4800599"/>
            <a:ext cx="5898357" cy="5717384"/>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37" name="Google Shape;37;p13"/>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p:cSld name="Imagen con título">
    <p:spTree>
      <p:nvGrpSpPr>
        <p:cNvPr id="1" name="Shape 38"/>
        <p:cNvGrpSpPr/>
        <p:nvPr/>
      </p:nvGrpSpPr>
      <p:grpSpPr>
        <a:xfrm>
          <a:off x="0" y="0"/>
          <a:ext cx="0" cy="0"/>
          <a:chOff x="0" y="0"/>
          <a:chExt cx="0" cy="0"/>
        </a:xfrm>
      </p:grpSpPr>
      <p:sp>
        <p:nvSpPr>
          <p:cNvPr id="39" name="Google Shape;39;p14"/>
          <p:cNvSpPr txBox="1">
            <a:spLocks noGrp="1"/>
          </p:cNvSpPr>
          <p:nvPr>
            <p:ph type="title"/>
          </p:nvPr>
        </p:nvSpPr>
        <p:spPr>
          <a:xfrm>
            <a:off x="4307681" y="2400299"/>
            <a:ext cx="5898357" cy="2400301"/>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0" name="Google Shape;40;p14"/>
          <p:cNvSpPr>
            <a:spLocks noGrp="1"/>
          </p:cNvSpPr>
          <p:nvPr>
            <p:ph type="pic" idx="2"/>
          </p:nvPr>
        </p:nvSpPr>
        <p:spPr>
          <a:xfrm>
            <a:off x="10822781" y="3195637"/>
            <a:ext cx="9258302" cy="731043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1pPr>
            <a:lvl2pPr marR="0" lvl="1"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2pPr>
            <a:lvl3pPr marR="0" lvl="2"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3pPr>
            <a:lvl4pPr marR="0" lvl="3"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4pPr>
            <a:lvl5pPr marR="0" lvl="4"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5pPr>
            <a:lvl6pPr marR="0" lvl="5"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6pPr>
            <a:lvl7pPr marR="0" lvl="6"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7pPr>
            <a:lvl8pPr marR="0" lvl="7"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8pPr>
            <a:lvl9pPr marR="0" lvl="8"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9pPr>
          </a:lstStyle>
          <a:p>
            <a:endParaRPr/>
          </a:p>
        </p:txBody>
      </p:sp>
      <p:sp>
        <p:nvSpPr>
          <p:cNvPr id="41" name="Google Shape;41;p14"/>
          <p:cNvSpPr txBox="1">
            <a:spLocks noGrp="1"/>
          </p:cNvSpPr>
          <p:nvPr>
            <p:ph type="body" idx="1"/>
          </p:nvPr>
        </p:nvSpPr>
        <p:spPr>
          <a:xfrm>
            <a:off x="4307681" y="4800599"/>
            <a:ext cx="5898357" cy="5717384"/>
          </a:xfrm>
          <a:prstGeom prst="rect">
            <a:avLst/>
          </a:prstGeom>
          <a:noFill/>
          <a:ln>
            <a:noFill/>
          </a:ln>
        </p:spPr>
        <p:txBody>
          <a:bodyPr spcFirstLastPara="1" wrap="square" lIns="68575" tIns="68575" rIns="68575" bIns="68575" anchor="t" anchorCtr="0">
            <a:normAutofit/>
          </a:bodyPr>
          <a:lstStyle>
            <a:lvl1pPr marL="457200" lvl="0" indent="-228600" algn="l">
              <a:lnSpc>
                <a:spcPct val="90000"/>
              </a:lnSpc>
              <a:spcBef>
                <a:spcPts val="2000"/>
              </a:spcBef>
              <a:spcAft>
                <a:spcPts val="0"/>
              </a:spcAft>
              <a:buClr>
                <a:srgbClr val="000000"/>
              </a:buClr>
              <a:buSzPts val="3000"/>
              <a:buFont typeface="Calibri"/>
              <a:buNone/>
              <a:defRPr sz="3000"/>
            </a:lvl1pPr>
            <a:lvl2pPr marL="914400" lvl="1" indent="-228600" algn="l">
              <a:lnSpc>
                <a:spcPct val="90000"/>
              </a:lnSpc>
              <a:spcBef>
                <a:spcPts val="2000"/>
              </a:spcBef>
              <a:spcAft>
                <a:spcPts val="0"/>
              </a:spcAft>
              <a:buClr>
                <a:srgbClr val="000000"/>
              </a:buClr>
              <a:buSzPts val="3000"/>
              <a:buFont typeface="Calibri"/>
              <a:buNone/>
              <a:defRPr sz="3000"/>
            </a:lvl2pPr>
            <a:lvl3pPr marL="1371600" lvl="2" indent="-228600" algn="l">
              <a:lnSpc>
                <a:spcPct val="90000"/>
              </a:lnSpc>
              <a:spcBef>
                <a:spcPts val="2000"/>
              </a:spcBef>
              <a:spcAft>
                <a:spcPts val="0"/>
              </a:spcAft>
              <a:buClr>
                <a:srgbClr val="000000"/>
              </a:buClr>
              <a:buSzPts val="3000"/>
              <a:buFont typeface="Calibri"/>
              <a:buNone/>
              <a:defRPr sz="3000"/>
            </a:lvl3pPr>
            <a:lvl4pPr marL="1828800" lvl="3" indent="-228600" algn="l">
              <a:lnSpc>
                <a:spcPct val="90000"/>
              </a:lnSpc>
              <a:spcBef>
                <a:spcPts val="2000"/>
              </a:spcBef>
              <a:spcAft>
                <a:spcPts val="0"/>
              </a:spcAft>
              <a:buClr>
                <a:srgbClr val="000000"/>
              </a:buClr>
              <a:buSzPts val="3000"/>
              <a:buFont typeface="Calibri"/>
              <a:buNone/>
              <a:defRPr sz="3000"/>
            </a:lvl4pPr>
            <a:lvl5pPr marL="2286000" lvl="4" indent="-228600" algn="l">
              <a:lnSpc>
                <a:spcPct val="90000"/>
              </a:lnSpc>
              <a:spcBef>
                <a:spcPts val="2000"/>
              </a:spcBef>
              <a:spcAft>
                <a:spcPts val="0"/>
              </a:spcAft>
              <a:buClr>
                <a:srgbClr val="000000"/>
              </a:buClr>
              <a:buSzPts val="3000"/>
              <a:buFont typeface="Calibri"/>
              <a:buNone/>
              <a:defRPr sz="3000"/>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42" name="Google Shape;42;p14"/>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p:cSld name="Título y texto vertical">
    <p:spTree>
      <p:nvGrpSpPr>
        <p:cNvPr id="1" name="Shape 43"/>
        <p:cNvGrpSpPr/>
        <p:nvPr/>
      </p:nvGrpSpPr>
      <p:grpSpPr>
        <a:xfrm>
          <a:off x="0" y="0"/>
          <a:ext cx="0" cy="0"/>
          <a:chOff x="0" y="0"/>
          <a:chExt cx="0" cy="0"/>
        </a:xfrm>
      </p:grpSpPr>
      <p:sp>
        <p:nvSpPr>
          <p:cNvPr id="44" name="Google Shape;44;p15"/>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5" name="Google Shape;45;p15"/>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46" name="Google Shape;46;p15"/>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p:cSld name="Título vertical y texto">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16135350" y="2262187"/>
            <a:ext cx="3943351" cy="8717758"/>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9" name="Google Shape;49;p16"/>
          <p:cNvSpPr txBox="1">
            <a:spLocks noGrp="1"/>
          </p:cNvSpPr>
          <p:nvPr>
            <p:ph type="body" idx="1"/>
          </p:nvPr>
        </p:nvSpPr>
        <p:spPr>
          <a:xfrm>
            <a:off x="4305299" y="2262187"/>
            <a:ext cx="11601452" cy="871775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50" name="Google Shape;50;p16"/>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16135350" y="2262187"/>
            <a:ext cx="3943351" cy="8717758"/>
          </a:xfrm>
          <a:prstGeom prst="rect">
            <a:avLst/>
          </a:prstGeom>
          <a:noFill/>
          <a:ln>
            <a:noFill/>
          </a:ln>
        </p:spPr>
        <p:txBody>
          <a:bodyPr spcFirstLastPara="1" wrap="square" lIns="68575" tIns="68575" rIns="68575" bIns="68575" anchor="ctr" anchorCtr="0">
            <a:normAutofit/>
          </a:bodyPr>
          <a:lstStyle>
            <a:lvl1pPr marR="0" lvl="0"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9pPr>
          </a:lstStyle>
          <a:p>
            <a:endParaRPr/>
          </a:p>
        </p:txBody>
      </p:sp>
      <p:sp>
        <p:nvSpPr>
          <p:cNvPr id="7" name="Google Shape;7;p6"/>
          <p:cNvSpPr txBox="1">
            <a:spLocks noGrp="1"/>
          </p:cNvSpPr>
          <p:nvPr>
            <p:ph type="body" idx="1"/>
          </p:nvPr>
        </p:nvSpPr>
        <p:spPr>
          <a:xfrm>
            <a:off x="4305299" y="2262187"/>
            <a:ext cx="11601452" cy="8717758"/>
          </a:xfrm>
          <a:prstGeom prst="rect">
            <a:avLst/>
          </a:prstGeom>
          <a:noFill/>
          <a:ln>
            <a:noFill/>
          </a:ln>
        </p:spPr>
        <p:txBody>
          <a:bodyPr spcFirstLastPara="1" wrap="square" lIns="68575" tIns="68575" rIns="68575" bIns="68575" anchor="t" anchorCtr="0">
            <a:normAutofit/>
          </a:bodyPr>
          <a:lstStyle>
            <a:lvl1pPr marL="457200" marR="0" lvl="0"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1pPr>
            <a:lvl2pPr marL="914400" marR="0" lvl="1"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2pPr>
            <a:lvl3pPr marL="1371600" marR="0" lvl="2"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3pPr>
            <a:lvl4pPr marL="1828800" marR="0" lvl="3"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4pPr>
            <a:lvl5pPr marL="2286000" marR="0" lvl="4"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5pPr>
            <a:lvl6pPr marL="2743200" marR="0" lvl="5"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6pPr>
            <a:lvl7pPr marL="3200400" marR="0" lvl="6"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7pPr>
            <a:lvl8pPr marL="3657600" marR="0" lvl="7"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8pPr>
            <a:lvl9pPr marL="4114800" marR="0" lvl="8"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9pPr>
          </a:lstStyle>
          <a:p>
            <a:endParaRPr/>
          </a:p>
        </p:txBody>
      </p:sp>
      <p:sp>
        <p:nvSpPr>
          <p:cNvPr id="8" name="Google Shape;8;p6"/>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pic>
        <p:nvPicPr>
          <p:cNvPr id="9" name="Google Shape;9;p6"/>
          <p:cNvPicPr preferRelativeResize="0"/>
          <p:nvPr/>
        </p:nvPicPr>
        <p:blipFill>
          <a:blip r:embed="rId14"/>
          <a:stretch>
            <a:fillRect/>
          </a:stretch>
        </p:blipFill>
        <p:spPr>
          <a:xfrm>
            <a:off x="523453" y="510858"/>
            <a:ext cx="5430091" cy="1127760"/>
          </a:xfrm>
          <a:prstGeom prst="rect">
            <a:avLst/>
          </a:prstGeom>
          <a:noFill/>
          <a:ln>
            <a:noFill/>
          </a:ln>
        </p:spPr>
      </p:pic>
      <p:pic>
        <p:nvPicPr>
          <p:cNvPr id="10" name="Google Shape;10;p6"/>
          <p:cNvPicPr preferRelativeResize="0"/>
          <p:nvPr/>
        </p:nvPicPr>
        <p:blipFill rotWithShape="1">
          <a:blip r:embed="rId15">
            <a:alphaModFix/>
          </a:blip>
          <a:srcRect/>
          <a:stretch/>
        </p:blipFill>
        <p:spPr>
          <a:xfrm>
            <a:off x="8634730" y="12187356"/>
            <a:ext cx="7114540" cy="15294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11.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image" Target="../media/image29.tmp"/></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0.png"/><Relationship Id="rId2" Type="http://schemas.openxmlformats.org/officeDocument/2006/relationships/slideLayout" Target="../slideLayouts/slideLayout11.xml"/><Relationship Id="rId1" Type="http://schemas.openxmlformats.org/officeDocument/2006/relationships/tags" Target="../tags/tag7.xml"/><Relationship Id="rId6" Type="http://schemas.openxmlformats.org/officeDocument/2006/relationships/image" Target="../media/image29.tmp"/><Relationship Id="rId5" Type="http://schemas.openxmlformats.org/officeDocument/2006/relationships/image" Target="../media/image33.png"/><Relationship Id="rId4" Type="http://schemas.openxmlformats.org/officeDocument/2006/relationships/image" Target="../media/image32.tmp"/></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9.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notesSlide" Target="../notesSlides/notesSlide3.xml"/><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slideLayout" Target="../slideLayouts/slideLayout12.xml"/><Relationship Id="rId16" Type="http://schemas.openxmlformats.org/officeDocument/2006/relationships/image" Target="../media/image17.png"/><Relationship Id="rId1" Type="http://schemas.openxmlformats.org/officeDocument/2006/relationships/tags" Target="../tags/tag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jp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2.tmp"/><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8.xml"/><Relationship Id="rId7" Type="http://schemas.openxmlformats.org/officeDocument/2006/relationships/image" Target="../media/image27.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260.png"/><Relationship Id="rId10" Type="http://schemas.openxmlformats.org/officeDocument/2006/relationships/image" Target="../media/image6.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5" name="Pure text page…">
            <a:extLst>
              <a:ext uri="{FF2B5EF4-FFF2-40B4-BE49-F238E27FC236}">
                <a16:creationId xmlns:a16="http://schemas.microsoft.com/office/drawing/2014/main" id="{19DE9E2B-AD6C-4B72-8EAA-F37E6E79007E}"/>
              </a:ext>
            </a:extLst>
          </p:cNvPr>
          <p:cNvSpPr txBox="1"/>
          <p:nvPr/>
        </p:nvSpPr>
        <p:spPr>
          <a:xfrm>
            <a:off x="1374474" y="3905666"/>
            <a:ext cx="20817868" cy="58785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anchor="ctr">
            <a:spAutoFit/>
          </a:bodyPr>
          <a:lstStyle/>
          <a:p>
            <a:pPr marL="1371600" indent="-1371600" defTabSz="876300" hangingPunct="0">
              <a:buFont typeface="+mj-lt"/>
              <a:buAutoNum type="arabicPeriod"/>
              <a:defRPr sz="4000" b="0">
                <a:latin typeface="Gotham-Bold"/>
                <a:ea typeface="Gotham-Bold"/>
                <a:cs typeface="Gotham-Bold"/>
                <a:sym typeface="Gotham-Bold"/>
              </a:defRPr>
            </a:pPr>
            <a:r>
              <a:rPr lang="es-ES" sz="5400" dirty="0">
                <a:latin typeface="Gotham-Bold"/>
                <a:ea typeface="Gotham-Bold"/>
                <a:cs typeface="Gotham-Bold"/>
                <a:sym typeface="Gotham-Bold"/>
              </a:rPr>
              <a:t>¿Qué es la EEF?</a:t>
            </a:r>
            <a:endParaRPr lang="en-GB" sz="5400" dirty="0">
              <a:latin typeface="Gotham-Bold"/>
              <a:ea typeface="Gotham-Bold"/>
              <a:cs typeface="Gotham-Bold"/>
              <a:sym typeface="Gotham-Bold"/>
            </a:endParaRPr>
          </a:p>
          <a:p>
            <a:pPr marL="1371600" indent="-1371600" defTabSz="876300" hangingPunct="0">
              <a:buFont typeface="+mj-lt"/>
              <a:buAutoNum type="arabicPeriod"/>
              <a:defRPr sz="4000" b="0">
                <a:latin typeface="Gotham-Bold"/>
                <a:ea typeface="Gotham-Bold"/>
                <a:cs typeface="Gotham-Bold"/>
                <a:sym typeface="Gotham-Bold"/>
              </a:defRPr>
            </a:pPr>
            <a:r>
              <a:rPr lang="en-GB" sz="5400" dirty="0">
                <a:latin typeface="Gotham-Bold"/>
                <a:ea typeface="Gotham-Bold"/>
                <a:cs typeface="Gotham-Bold"/>
                <a:sym typeface="Gotham-Bold"/>
              </a:rPr>
              <a:t>La </a:t>
            </a:r>
            <a:r>
              <a:rPr lang="es-ES" sz="5400" dirty="0">
                <a:latin typeface="Gotham-Bold"/>
                <a:ea typeface="Gotham-Bold"/>
                <a:cs typeface="Gotham-Bold"/>
                <a:sym typeface="Gotham-Bold"/>
              </a:rPr>
              <a:t>metacognición</a:t>
            </a:r>
            <a:r>
              <a:rPr lang="en-GB" sz="5400" dirty="0">
                <a:latin typeface="Gotham-Bold"/>
                <a:ea typeface="Gotham-Bold"/>
                <a:cs typeface="Gotham-Bold"/>
                <a:sym typeface="Gotham-Bold"/>
              </a:rPr>
              <a:t> </a:t>
            </a:r>
            <a:endParaRPr lang="es-ES" sz="5400" dirty="0">
              <a:latin typeface="Gotham-Bold"/>
              <a:ea typeface="Gotham-Bold"/>
              <a:cs typeface="Gotham-Bold"/>
              <a:sym typeface="Gotham-Bold"/>
            </a:endParaRPr>
          </a:p>
          <a:p>
            <a:pPr marL="1371600" indent="-1371600" defTabSz="876300" hangingPunct="0">
              <a:buFont typeface="+mj-lt"/>
              <a:buAutoNum type="arabicPeriod"/>
              <a:defRPr sz="4000" b="0">
                <a:latin typeface="Gotham-Bold"/>
                <a:ea typeface="Gotham-Bold"/>
                <a:cs typeface="Gotham-Bold"/>
                <a:sym typeface="Gotham-Bold"/>
              </a:defRPr>
            </a:pPr>
            <a:r>
              <a:rPr lang="en-GB" sz="5400" dirty="0">
                <a:latin typeface="Gotham-Bold"/>
                <a:ea typeface="Gotham-Bold"/>
                <a:cs typeface="Gotham-Bold"/>
                <a:sym typeface="Gotham-Bold"/>
              </a:rPr>
              <a:t>El </a:t>
            </a:r>
            <a:r>
              <a:rPr lang="es-ES" sz="5400" dirty="0">
                <a:latin typeface="Gotham-Bold"/>
                <a:ea typeface="Gotham-Bold"/>
                <a:cs typeface="Gotham-Bold"/>
                <a:sym typeface="Gotham-Bold"/>
              </a:rPr>
              <a:t>desarrollo</a:t>
            </a:r>
            <a:r>
              <a:rPr lang="en-GB" sz="5400" dirty="0">
                <a:latin typeface="Gotham-Bold"/>
                <a:ea typeface="Gotham-Bold"/>
                <a:cs typeface="Gotham-Bold"/>
                <a:sym typeface="Gotham-Bold"/>
              </a:rPr>
              <a:t> del </a:t>
            </a:r>
            <a:r>
              <a:rPr lang="es-ES" sz="5400" dirty="0">
                <a:latin typeface="Gotham-Bold"/>
                <a:ea typeface="Gotham-Bold"/>
                <a:cs typeface="Gotham-Bold"/>
                <a:sym typeface="Gotham-Bold"/>
              </a:rPr>
              <a:t>habla</a:t>
            </a:r>
            <a:r>
              <a:rPr lang="en-GB" sz="5400" dirty="0">
                <a:latin typeface="Gotham-Bold"/>
                <a:ea typeface="Gotham-Bold"/>
                <a:cs typeface="Gotham-Bold"/>
                <a:sym typeface="Gotham-Bold"/>
              </a:rPr>
              <a:t> </a:t>
            </a:r>
            <a:r>
              <a:rPr lang="es-ES" sz="5400" dirty="0">
                <a:latin typeface="Gotham-Bold"/>
                <a:ea typeface="Gotham-Bold"/>
                <a:cs typeface="Gotham-Bold"/>
                <a:sym typeface="Gotham-Bold"/>
              </a:rPr>
              <a:t>metacognitiva</a:t>
            </a:r>
          </a:p>
          <a:p>
            <a:pPr marL="1371600" indent="-1371600" defTabSz="876300" hangingPunct="0">
              <a:buFont typeface="+mj-lt"/>
              <a:buAutoNum type="arabicPeriod"/>
              <a:defRPr sz="4000" b="0">
                <a:latin typeface="Gotham-Bold"/>
                <a:ea typeface="Gotham-Bold"/>
                <a:cs typeface="Gotham-Bold"/>
                <a:sym typeface="Gotham-Bold"/>
              </a:defRPr>
            </a:pPr>
            <a:r>
              <a:rPr lang="es-ES" sz="5400" dirty="0">
                <a:latin typeface="Gotham-Bold"/>
                <a:ea typeface="Gotham-Bold"/>
                <a:cs typeface="Gotham-Bold"/>
                <a:sym typeface="Gotham-Bold"/>
              </a:rPr>
              <a:t>El ensayo educativo sobre el aprendizaje dialógico</a:t>
            </a:r>
          </a:p>
          <a:p>
            <a:pPr marL="2057400" lvl="1" indent="-1371600" defTabSz="876300" hangingPunct="0">
              <a:buFont typeface="Courier New" panose="02070309020205020404" pitchFamily="49" charset="0"/>
              <a:buChar char="o"/>
              <a:defRPr sz="4000" b="0">
                <a:latin typeface="Gotham-Bold"/>
                <a:ea typeface="Gotham-Bold"/>
                <a:cs typeface="Gotham-Bold"/>
                <a:sym typeface="Gotham-Bold"/>
              </a:defRPr>
            </a:pPr>
            <a:endParaRPr lang="en-GB" sz="4200" dirty="0">
              <a:latin typeface="Gotham-Bold"/>
              <a:ea typeface="Gotham-Bold"/>
              <a:cs typeface="Gotham-Bold"/>
              <a:sym typeface="Gotham-Bold"/>
            </a:endParaRPr>
          </a:p>
          <a:p>
            <a:pPr marL="2057400" lvl="1" indent="-1371600" defTabSz="876300" hangingPunct="0">
              <a:buFont typeface="Courier New" panose="02070309020205020404" pitchFamily="49" charset="0"/>
              <a:buChar char="o"/>
              <a:defRPr sz="4000" b="0">
                <a:latin typeface="Gotham-Bold"/>
                <a:ea typeface="Gotham-Bold"/>
                <a:cs typeface="Gotham-Bold"/>
                <a:sym typeface="Gotham-Bold"/>
              </a:defRPr>
            </a:pPr>
            <a:endParaRPr lang="en-GB" sz="4200" dirty="0">
              <a:latin typeface="Gotham-Bold"/>
              <a:ea typeface="Gotham-Bold"/>
              <a:cs typeface="Gotham-Bold"/>
              <a:sym typeface="Gotham-Bold"/>
            </a:endParaRPr>
          </a:p>
          <a:p>
            <a:pPr marL="2057400" lvl="1" indent="-1371600" defTabSz="876300" hangingPunct="0">
              <a:buFont typeface="Courier New" panose="02070309020205020404" pitchFamily="49" charset="0"/>
              <a:buChar char="o"/>
              <a:defRPr sz="4000" b="0">
                <a:latin typeface="Gotham-Bold"/>
                <a:ea typeface="Gotham-Bold"/>
                <a:cs typeface="Gotham-Bold"/>
                <a:sym typeface="Gotham-Bold"/>
              </a:defRPr>
            </a:pPr>
            <a:endParaRPr lang="en-GB" sz="4200" dirty="0">
              <a:latin typeface="Gotham-Bold"/>
              <a:ea typeface="Gotham-Bold"/>
              <a:cs typeface="Gotham-Bold"/>
              <a:sym typeface="Gotham-Bold"/>
            </a:endParaRPr>
          </a:p>
          <a:p>
            <a:pPr defTabSz="876300" hangingPunct="0">
              <a:defRPr sz="2000" b="0">
                <a:latin typeface="Gotham-Bold"/>
                <a:ea typeface="Gotham-Bold"/>
                <a:cs typeface="Gotham-Bold"/>
                <a:sym typeface="Gotham-Bold"/>
              </a:defRPr>
            </a:pPr>
            <a:endParaRPr sz="3000" dirty="0">
              <a:latin typeface="Gotham-Bold"/>
              <a:ea typeface="Gotham-Bold"/>
              <a:cs typeface="Gotham-Bold"/>
              <a:sym typeface="Gotham-Bold"/>
            </a:endParaRPr>
          </a:p>
        </p:txBody>
      </p:sp>
      <p:sp>
        <p:nvSpPr>
          <p:cNvPr id="6" name="Rectangle 5">
            <a:extLst>
              <a:ext uri="{FF2B5EF4-FFF2-40B4-BE49-F238E27FC236}">
                <a16:creationId xmlns:a16="http://schemas.microsoft.com/office/drawing/2014/main" id="{1C61C24C-E00A-40A2-87EA-A6E422EDB299}"/>
              </a:ext>
            </a:extLst>
          </p:cNvPr>
          <p:cNvSpPr/>
          <p:nvPr/>
        </p:nvSpPr>
        <p:spPr>
          <a:xfrm>
            <a:off x="1366524" y="2589525"/>
            <a:ext cx="2964274" cy="830997"/>
          </a:xfrm>
          <a:prstGeom prst="rect">
            <a:avLst/>
          </a:prstGeom>
        </p:spPr>
        <p:txBody>
          <a:bodyPr wrap="none">
            <a:spAutoFit/>
          </a:bodyPr>
          <a:lstStyle/>
          <a:p>
            <a:pPr algn="ctr" defTabSz="876300" hangingPunct="0"/>
            <a:r>
              <a:rPr lang="es-ES" sz="4800" b="1">
                <a:latin typeface="Helvetica Neue"/>
                <a:sym typeface="Helvetica Neue"/>
              </a:rPr>
              <a:t>Estructura</a:t>
            </a:r>
          </a:p>
        </p:txBody>
      </p:sp>
      <p:pic>
        <p:nvPicPr>
          <p:cNvPr id="3" name="Picture 2">
            <a:extLst>
              <a:ext uri="{FF2B5EF4-FFF2-40B4-BE49-F238E27FC236}">
                <a16:creationId xmlns:a16="http://schemas.microsoft.com/office/drawing/2014/main" id="{9B859A4A-387C-4ACB-9452-D337391D3E2A}"/>
              </a:ext>
            </a:extLst>
          </p:cNvPr>
          <p:cNvPicPr>
            <a:picLocks noChangeAspect="1"/>
          </p:cNvPicPr>
          <p:nvPr/>
        </p:nvPicPr>
        <p:blipFill>
          <a:blip r:embed="rId3"/>
          <a:stretch>
            <a:fillRect/>
          </a:stretch>
        </p:blipFill>
        <p:spPr>
          <a:xfrm>
            <a:off x="714762" y="10956528"/>
            <a:ext cx="2849847" cy="2391836"/>
          </a:xfrm>
          <a:prstGeom prst="rect">
            <a:avLst/>
          </a:prstGeom>
        </p:spPr>
      </p:pic>
      <p:pic>
        <p:nvPicPr>
          <p:cNvPr id="7" name="Picture 6">
            <a:extLst>
              <a:ext uri="{FF2B5EF4-FFF2-40B4-BE49-F238E27FC236}">
                <a16:creationId xmlns:a16="http://schemas.microsoft.com/office/drawing/2014/main" id="{8346BE86-7F30-4B51-879C-3D4A9C8D51C9}"/>
              </a:ext>
            </a:extLst>
          </p:cNvPr>
          <p:cNvPicPr>
            <a:picLocks noChangeAspect="1"/>
          </p:cNvPicPr>
          <p:nvPr/>
        </p:nvPicPr>
        <p:blipFill>
          <a:blip r:embed="rId4"/>
          <a:stretch>
            <a:fillRect/>
          </a:stretch>
        </p:blipFill>
        <p:spPr>
          <a:xfrm>
            <a:off x="20333963" y="11679850"/>
            <a:ext cx="3716757" cy="1668514"/>
          </a:xfrm>
          <a:prstGeom prst="rect">
            <a:avLst/>
          </a:prstGeom>
        </p:spPr>
      </p:pic>
    </p:spTree>
    <p:extLst>
      <p:ext uri="{BB962C8B-B14F-4D97-AF65-F5344CB8AC3E}">
        <p14:creationId xmlns:p14="http://schemas.microsoft.com/office/powerpoint/2010/main" val="1926342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9" name="Google Shape;705;p62">
            <a:extLst>
              <a:ext uri="{FF2B5EF4-FFF2-40B4-BE49-F238E27FC236}">
                <a16:creationId xmlns:a16="http://schemas.microsoft.com/office/drawing/2014/main" id="{2F74614A-66EF-4544-A7D6-8339FA00FE97}"/>
              </a:ext>
            </a:extLst>
          </p:cNvPr>
          <p:cNvSpPr/>
          <p:nvPr/>
        </p:nvSpPr>
        <p:spPr>
          <a:xfrm>
            <a:off x="3715855" y="3662440"/>
            <a:ext cx="4332251" cy="2769908"/>
          </a:xfrm>
          <a:prstGeom prst="rect">
            <a:avLst/>
          </a:prstGeom>
          <a:noFill/>
          <a:ln>
            <a:noFill/>
          </a:ln>
        </p:spPr>
        <p:txBody>
          <a:bodyPr spcFirstLastPara="1" wrap="square" lIns="182850" tIns="91400" rIns="182850" bIns="91400" anchor="t" anchorCtr="0">
            <a:spAutoFit/>
          </a:bodyPr>
          <a:lstStyle/>
          <a:p>
            <a:pPr>
              <a:buSzPts val="1400"/>
            </a:pPr>
            <a:r>
              <a:rPr lang="es-ES" sz="5600" dirty="0">
                <a:latin typeface="Gotham-Bold"/>
              </a:rPr>
              <a:t>Habilidades cognitivas generales</a:t>
            </a:r>
          </a:p>
        </p:txBody>
      </p:sp>
      <p:cxnSp>
        <p:nvCxnSpPr>
          <p:cNvPr id="3" name="Straight Connector 2">
            <a:extLst>
              <a:ext uri="{FF2B5EF4-FFF2-40B4-BE49-F238E27FC236}">
                <a16:creationId xmlns:a16="http://schemas.microsoft.com/office/drawing/2014/main" id="{9BD68E6C-25F4-449A-85D9-2CDB20C1C23B}"/>
              </a:ext>
            </a:extLst>
          </p:cNvPr>
          <p:cNvCxnSpPr>
            <a:cxnSpLocks/>
          </p:cNvCxnSpPr>
          <p:nvPr/>
        </p:nvCxnSpPr>
        <p:spPr>
          <a:xfrm>
            <a:off x="1912137" y="3796916"/>
            <a:ext cx="7281526" cy="2775792"/>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161A879-4955-4B56-A8F5-4C995BD96C75}"/>
              </a:ext>
            </a:extLst>
          </p:cNvPr>
          <p:cNvCxnSpPr>
            <a:cxnSpLocks/>
          </p:cNvCxnSpPr>
          <p:nvPr/>
        </p:nvCxnSpPr>
        <p:spPr>
          <a:xfrm flipV="1">
            <a:off x="1912137" y="3796916"/>
            <a:ext cx="7383126" cy="2500956"/>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Google Shape;705;p62">
            <a:extLst>
              <a:ext uri="{FF2B5EF4-FFF2-40B4-BE49-F238E27FC236}">
                <a16:creationId xmlns:a16="http://schemas.microsoft.com/office/drawing/2014/main" id="{EAA61616-B996-4691-AF79-B4B2BB4C3CE7}"/>
              </a:ext>
            </a:extLst>
          </p:cNvPr>
          <p:cNvSpPr/>
          <p:nvPr/>
        </p:nvSpPr>
        <p:spPr>
          <a:xfrm>
            <a:off x="13623758" y="3662440"/>
            <a:ext cx="8848105" cy="1046360"/>
          </a:xfrm>
          <a:prstGeom prst="rect">
            <a:avLst/>
          </a:prstGeom>
          <a:noFill/>
          <a:ln>
            <a:noFill/>
          </a:ln>
        </p:spPr>
        <p:txBody>
          <a:bodyPr spcFirstLastPara="1" wrap="square" lIns="182850" tIns="91400" rIns="182850" bIns="91400" anchor="t" anchorCtr="0">
            <a:spAutoFit/>
          </a:bodyPr>
          <a:lstStyle/>
          <a:p>
            <a:pPr>
              <a:buSzPts val="1400"/>
            </a:pPr>
            <a:r>
              <a:rPr lang="es-ES" sz="5600" dirty="0">
                <a:latin typeface="Gotham-Bold"/>
              </a:rPr>
              <a:t>Específicas a cada asignatura</a:t>
            </a:r>
          </a:p>
        </p:txBody>
      </p:sp>
      <p:sp>
        <p:nvSpPr>
          <p:cNvPr id="24" name="Google Shape;705;p62">
            <a:extLst>
              <a:ext uri="{FF2B5EF4-FFF2-40B4-BE49-F238E27FC236}">
                <a16:creationId xmlns:a16="http://schemas.microsoft.com/office/drawing/2014/main" id="{CC000215-43F7-4DE4-A7D7-09543EB168E3}"/>
              </a:ext>
            </a:extLst>
          </p:cNvPr>
          <p:cNvSpPr/>
          <p:nvPr/>
        </p:nvSpPr>
        <p:spPr>
          <a:xfrm>
            <a:off x="13623758" y="5478281"/>
            <a:ext cx="8489972" cy="1908134"/>
          </a:xfrm>
          <a:prstGeom prst="rect">
            <a:avLst/>
          </a:prstGeom>
          <a:noFill/>
          <a:ln>
            <a:noFill/>
          </a:ln>
        </p:spPr>
        <p:txBody>
          <a:bodyPr spcFirstLastPara="1" wrap="square" lIns="182850" tIns="91400" rIns="182850" bIns="91400" anchor="t" anchorCtr="0">
            <a:spAutoFit/>
          </a:bodyPr>
          <a:lstStyle/>
          <a:p>
            <a:pPr>
              <a:buSzPts val="1400"/>
            </a:pPr>
            <a:r>
              <a:rPr lang="es-ES" sz="5600" dirty="0">
                <a:latin typeface="Gotham-Bold"/>
              </a:rPr>
              <a:t>Ayuda a dirigir la atención de los alumnos</a:t>
            </a:r>
          </a:p>
        </p:txBody>
      </p:sp>
      <p:sp>
        <p:nvSpPr>
          <p:cNvPr id="8" name="Google Shape;386;p84">
            <a:extLst>
              <a:ext uri="{FF2B5EF4-FFF2-40B4-BE49-F238E27FC236}">
                <a16:creationId xmlns:a16="http://schemas.microsoft.com/office/drawing/2014/main" id="{68F0E7D7-521A-431D-A625-DE6BC65BCD5E}"/>
              </a:ext>
            </a:extLst>
          </p:cNvPr>
          <p:cNvSpPr txBox="1"/>
          <p:nvPr/>
        </p:nvSpPr>
        <p:spPr>
          <a:xfrm>
            <a:off x="9295263" y="612224"/>
            <a:ext cx="17744594" cy="1470024"/>
          </a:xfrm>
          <a:prstGeom prst="rect">
            <a:avLst/>
          </a:prstGeom>
          <a:noFill/>
          <a:ln>
            <a:noFill/>
          </a:ln>
        </p:spPr>
        <p:txBody>
          <a:bodyPr spcFirstLastPara="1" wrap="square" lIns="182850" tIns="91400" rIns="182850" bIns="91400" anchor="t" anchorCtr="0">
            <a:noAutofit/>
          </a:bodyPr>
          <a:lstStyle/>
          <a:p>
            <a:pPr>
              <a:buClr>
                <a:schemeClr val="accent2"/>
              </a:buClr>
              <a:buSzPts val="2800"/>
            </a:pPr>
            <a:r>
              <a:rPr lang="es-ES" sz="5600" b="1" dirty="0">
                <a:solidFill>
                  <a:schemeClr val="accent2"/>
                </a:solidFill>
              </a:rPr>
              <a:t>Metacognición</a:t>
            </a:r>
            <a:endParaRPr lang="es-ES" sz="5600" dirty="0">
              <a:solidFill>
                <a:schemeClr val="accent2"/>
              </a:solidFill>
            </a:endParaRPr>
          </a:p>
        </p:txBody>
      </p:sp>
      <p:pic>
        <p:nvPicPr>
          <p:cNvPr id="11" name="Picture 10">
            <a:extLst>
              <a:ext uri="{FF2B5EF4-FFF2-40B4-BE49-F238E27FC236}">
                <a16:creationId xmlns:a16="http://schemas.microsoft.com/office/drawing/2014/main" id="{513D1CA8-2A3A-4FC1-8CC8-BB94A2B652B7}"/>
              </a:ext>
            </a:extLst>
          </p:cNvPr>
          <p:cNvPicPr>
            <a:picLocks noChangeAspect="1"/>
          </p:cNvPicPr>
          <p:nvPr/>
        </p:nvPicPr>
        <p:blipFill>
          <a:blip r:embed="rId4"/>
          <a:stretch>
            <a:fillRect/>
          </a:stretch>
        </p:blipFill>
        <p:spPr>
          <a:xfrm>
            <a:off x="714762" y="10956528"/>
            <a:ext cx="2849847" cy="2391836"/>
          </a:xfrm>
          <a:prstGeom prst="rect">
            <a:avLst/>
          </a:prstGeom>
        </p:spPr>
      </p:pic>
      <p:pic>
        <p:nvPicPr>
          <p:cNvPr id="13" name="Picture 12">
            <a:extLst>
              <a:ext uri="{FF2B5EF4-FFF2-40B4-BE49-F238E27FC236}">
                <a16:creationId xmlns:a16="http://schemas.microsoft.com/office/drawing/2014/main" id="{DF15C0C6-8D8F-4285-8C13-4D04E37CA264}"/>
              </a:ext>
            </a:extLst>
          </p:cNvPr>
          <p:cNvPicPr>
            <a:picLocks noChangeAspect="1"/>
          </p:cNvPicPr>
          <p:nvPr/>
        </p:nvPicPr>
        <p:blipFill>
          <a:blip r:embed="rId5"/>
          <a:stretch>
            <a:fillRect/>
          </a:stretch>
        </p:blipFill>
        <p:spPr>
          <a:xfrm>
            <a:off x="20333963" y="11679850"/>
            <a:ext cx="3716757" cy="1668514"/>
          </a:xfrm>
          <a:prstGeom prst="rect">
            <a:avLst/>
          </a:prstGeom>
        </p:spPr>
      </p:pic>
    </p:spTree>
    <p:custDataLst>
      <p:tags r:id="rId1"/>
    </p:custDataLst>
    <p:extLst>
      <p:ext uri="{BB962C8B-B14F-4D97-AF65-F5344CB8AC3E}">
        <p14:creationId xmlns:p14="http://schemas.microsoft.com/office/powerpoint/2010/main" val="156351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705" name="Google Shape;705;p62"/>
          <p:cNvSpPr/>
          <p:nvPr/>
        </p:nvSpPr>
        <p:spPr>
          <a:xfrm>
            <a:off x="9356488" y="1930167"/>
            <a:ext cx="5999628" cy="1046360"/>
          </a:xfrm>
          <a:prstGeom prst="rect">
            <a:avLst/>
          </a:prstGeom>
          <a:noFill/>
          <a:ln>
            <a:noFill/>
          </a:ln>
        </p:spPr>
        <p:txBody>
          <a:bodyPr spcFirstLastPara="1" wrap="square" lIns="182850" tIns="91400" rIns="182850" bIns="91400" anchor="t" anchorCtr="0">
            <a:spAutoFit/>
          </a:bodyPr>
          <a:lstStyle/>
          <a:p>
            <a:pPr>
              <a:buSzPts val="1400"/>
            </a:pPr>
            <a:r>
              <a:rPr lang="en-US" sz="5600" dirty="0"/>
              <a:t>Metacognition</a:t>
            </a:r>
            <a:endParaRPr sz="5600" dirty="0"/>
          </a:p>
        </p:txBody>
      </p:sp>
      <p:pic>
        <p:nvPicPr>
          <p:cNvPr id="10" name="Google Shape;518;p74">
            <a:extLst>
              <a:ext uri="{FF2B5EF4-FFF2-40B4-BE49-F238E27FC236}">
                <a16:creationId xmlns:a16="http://schemas.microsoft.com/office/drawing/2014/main" id="{887E6BAB-5A09-44EB-B663-F34040BD7407}"/>
              </a:ext>
            </a:extLst>
          </p:cNvPr>
          <p:cNvPicPr preferRelativeResize="0"/>
          <p:nvPr/>
        </p:nvPicPr>
        <p:blipFill rotWithShape="1">
          <a:blip r:embed="rId3">
            <a:alphaModFix/>
          </a:blip>
          <a:srcRect/>
          <a:stretch/>
        </p:blipFill>
        <p:spPr>
          <a:xfrm>
            <a:off x="7522038" y="1930167"/>
            <a:ext cx="9339924" cy="10231354"/>
          </a:xfrm>
          <a:prstGeom prst="rect">
            <a:avLst/>
          </a:prstGeom>
          <a:noFill/>
          <a:ln>
            <a:noFill/>
          </a:ln>
        </p:spPr>
      </p:pic>
      <p:sp>
        <p:nvSpPr>
          <p:cNvPr id="8" name="Google Shape;386;p84">
            <a:extLst>
              <a:ext uri="{FF2B5EF4-FFF2-40B4-BE49-F238E27FC236}">
                <a16:creationId xmlns:a16="http://schemas.microsoft.com/office/drawing/2014/main" id="{DBBFFB43-A9AB-4A05-BE85-F69535016213}"/>
              </a:ext>
            </a:extLst>
          </p:cNvPr>
          <p:cNvSpPr txBox="1"/>
          <p:nvPr/>
        </p:nvSpPr>
        <p:spPr>
          <a:xfrm>
            <a:off x="9295263" y="612224"/>
            <a:ext cx="17744594" cy="1470024"/>
          </a:xfrm>
          <a:prstGeom prst="rect">
            <a:avLst/>
          </a:prstGeom>
          <a:noFill/>
          <a:ln>
            <a:noFill/>
          </a:ln>
        </p:spPr>
        <p:txBody>
          <a:bodyPr spcFirstLastPara="1" wrap="square" lIns="182850" tIns="91400" rIns="182850" bIns="91400" anchor="t" anchorCtr="0">
            <a:noAutofit/>
          </a:bodyPr>
          <a:lstStyle/>
          <a:p>
            <a:pPr>
              <a:buClr>
                <a:schemeClr val="accent2"/>
              </a:buClr>
              <a:buSzPts val="2800"/>
            </a:pPr>
            <a:r>
              <a:rPr lang="es-ES" sz="5600" b="1" dirty="0">
                <a:solidFill>
                  <a:schemeClr val="accent2"/>
                </a:solidFill>
              </a:rPr>
              <a:t>Metacognición</a:t>
            </a:r>
            <a:endParaRPr lang="es-ES" sz="5600" dirty="0">
              <a:solidFill>
                <a:schemeClr val="accent2"/>
              </a:solidFill>
            </a:endParaRPr>
          </a:p>
        </p:txBody>
      </p:sp>
      <p:pic>
        <p:nvPicPr>
          <p:cNvPr id="9" name="Picture 8">
            <a:extLst>
              <a:ext uri="{FF2B5EF4-FFF2-40B4-BE49-F238E27FC236}">
                <a16:creationId xmlns:a16="http://schemas.microsoft.com/office/drawing/2014/main" id="{5623CEA0-AF98-404C-854E-27B0ECC515DE}"/>
              </a:ext>
            </a:extLst>
          </p:cNvPr>
          <p:cNvPicPr>
            <a:picLocks noChangeAspect="1"/>
          </p:cNvPicPr>
          <p:nvPr/>
        </p:nvPicPr>
        <p:blipFill>
          <a:blip r:embed="rId4"/>
          <a:stretch>
            <a:fillRect/>
          </a:stretch>
        </p:blipFill>
        <p:spPr>
          <a:xfrm>
            <a:off x="714762" y="10956528"/>
            <a:ext cx="2849847" cy="2391836"/>
          </a:xfrm>
          <a:prstGeom prst="rect">
            <a:avLst/>
          </a:prstGeom>
        </p:spPr>
      </p:pic>
      <p:pic>
        <p:nvPicPr>
          <p:cNvPr id="11" name="Picture 10">
            <a:extLst>
              <a:ext uri="{FF2B5EF4-FFF2-40B4-BE49-F238E27FC236}">
                <a16:creationId xmlns:a16="http://schemas.microsoft.com/office/drawing/2014/main" id="{A1F511F2-2A90-4DD6-8D4D-5853A1E81A6A}"/>
              </a:ext>
            </a:extLst>
          </p:cNvPr>
          <p:cNvPicPr>
            <a:picLocks noChangeAspect="1"/>
          </p:cNvPicPr>
          <p:nvPr/>
        </p:nvPicPr>
        <p:blipFill>
          <a:blip r:embed="rId5"/>
          <a:stretch>
            <a:fillRect/>
          </a:stretch>
        </p:blipFill>
        <p:spPr>
          <a:xfrm>
            <a:off x="20333963" y="11679850"/>
            <a:ext cx="3716757" cy="1668514"/>
          </a:xfrm>
          <a:prstGeom prst="rect">
            <a:avLst/>
          </a:prstGeom>
        </p:spPr>
      </p:pic>
    </p:spTree>
    <p:extLst>
      <p:ext uri="{BB962C8B-B14F-4D97-AF65-F5344CB8AC3E}">
        <p14:creationId xmlns:p14="http://schemas.microsoft.com/office/powerpoint/2010/main" val="467987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1386D2C1-41EE-4A90-AFCF-12ED9352D6CD}"/>
              </a:ext>
            </a:extLst>
          </p:cNvPr>
          <p:cNvPicPr>
            <a:picLocks noChangeAspect="1"/>
          </p:cNvPicPr>
          <p:nvPr/>
        </p:nvPicPr>
        <p:blipFill rotWithShape="1">
          <a:blip r:embed="rId3">
            <a:extLst>
              <a:ext uri="{28A0092B-C50C-407E-A947-70E740481C1C}">
                <a14:useLocalDpi xmlns:a14="http://schemas.microsoft.com/office/drawing/2010/main" val="0"/>
              </a:ext>
            </a:extLst>
          </a:blip>
          <a:srcRect t="2468"/>
          <a:stretch/>
        </p:blipFill>
        <p:spPr>
          <a:xfrm>
            <a:off x="5253004" y="2076773"/>
            <a:ext cx="14524406" cy="10007858"/>
          </a:xfrm>
          <a:prstGeom prst="rect">
            <a:avLst/>
          </a:prstGeom>
        </p:spPr>
      </p:pic>
      <p:pic>
        <p:nvPicPr>
          <p:cNvPr id="4" name="Picture 3">
            <a:extLst>
              <a:ext uri="{FF2B5EF4-FFF2-40B4-BE49-F238E27FC236}">
                <a16:creationId xmlns:a16="http://schemas.microsoft.com/office/drawing/2014/main" id="{1167659D-CB90-4A5C-9367-5D6520A0DB28}"/>
              </a:ext>
            </a:extLst>
          </p:cNvPr>
          <p:cNvPicPr>
            <a:picLocks noChangeAspect="1"/>
          </p:cNvPicPr>
          <p:nvPr/>
        </p:nvPicPr>
        <p:blipFill>
          <a:blip r:embed="rId4"/>
          <a:stretch>
            <a:fillRect/>
          </a:stretch>
        </p:blipFill>
        <p:spPr>
          <a:xfrm>
            <a:off x="714762" y="10956528"/>
            <a:ext cx="2849847" cy="2391836"/>
          </a:xfrm>
          <a:prstGeom prst="rect">
            <a:avLst/>
          </a:prstGeom>
        </p:spPr>
      </p:pic>
      <p:pic>
        <p:nvPicPr>
          <p:cNvPr id="5" name="Picture 4">
            <a:extLst>
              <a:ext uri="{FF2B5EF4-FFF2-40B4-BE49-F238E27FC236}">
                <a16:creationId xmlns:a16="http://schemas.microsoft.com/office/drawing/2014/main" id="{C044B5C5-90DA-40BD-B527-B5120ECE7D85}"/>
              </a:ext>
            </a:extLst>
          </p:cNvPr>
          <p:cNvPicPr>
            <a:picLocks noChangeAspect="1"/>
          </p:cNvPicPr>
          <p:nvPr/>
        </p:nvPicPr>
        <p:blipFill>
          <a:blip r:embed="rId5"/>
          <a:stretch>
            <a:fillRect/>
          </a:stretch>
        </p:blipFill>
        <p:spPr>
          <a:xfrm>
            <a:off x="20333963" y="11679850"/>
            <a:ext cx="3716757" cy="1668514"/>
          </a:xfrm>
          <a:prstGeom prst="rect">
            <a:avLst/>
          </a:prstGeom>
        </p:spPr>
      </p:pic>
    </p:spTree>
    <p:extLst>
      <p:ext uri="{BB962C8B-B14F-4D97-AF65-F5344CB8AC3E}">
        <p14:creationId xmlns:p14="http://schemas.microsoft.com/office/powerpoint/2010/main" val="2224894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BEF8EDB9-58B8-4E43-BC82-12276D0967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1"/>
            <a:ext cx="24384000" cy="4340486"/>
          </a:xfrm>
          <a:prstGeom prst="rect">
            <a:avLst/>
          </a:prstGeom>
        </p:spPr>
      </p:pic>
      <p:pic>
        <p:nvPicPr>
          <p:cNvPr id="5" name="Picture 4">
            <a:extLst>
              <a:ext uri="{FF2B5EF4-FFF2-40B4-BE49-F238E27FC236}">
                <a16:creationId xmlns:a16="http://schemas.microsoft.com/office/drawing/2014/main" id="{8F610AB6-A26B-4B53-B369-B44D2DD1FC1C}"/>
              </a:ext>
            </a:extLst>
          </p:cNvPr>
          <p:cNvPicPr>
            <a:picLocks noChangeAspect="1"/>
          </p:cNvPicPr>
          <p:nvPr/>
        </p:nvPicPr>
        <p:blipFill>
          <a:blip r:embed="rId5"/>
          <a:stretch>
            <a:fillRect/>
          </a:stretch>
        </p:blipFill>
        <p:spPr>
          <a:xfrm>
            <a:off x="2059461" y="1169772"/>
            <a:ext cx="15661286" cy="1867160"/>
          </a:xfrm>
          <a:prstGeom prst="rect">
            <a:avLst/>
          </a:prstGeom>
        </p:spPr>
      </p:pic>
      <p:sp>
        <p:nvSpPr>
          <p:cNvPr id="6" name="TextBox 5">
            <a:extLst>
              <a:ext uri="{FF2B5EF4-FFF2-40B4-BE49-F238E27FC236}">
                <a16:creationId xmlns:a16="http://schemas.microsoft.com/office/drawing/2014/main" id="{89D225BA-914B-4750-AE2C-79C442B17AC6}"/>
              </a:ext>
            </a:extLst>
          </p:cNvPr>
          <p:cNvSpPr txBox="1"/>
          <p:nvPr/>
        </p:nvSpPr>
        <p:spPr>
          <a:xfrm>
            <a:off x="2059461" y="1216134"/>
            <a:ext cx="15915502" cy="1815882"/>
          </a:xfrm>
          <a:prstGeom prst="rect">
            <a:avLst/>
          </a:prstGeom>
          <a:noFill/>
        </p:spPr>
        <p:txBody>
          <a:bodyPr wrap="square" rtlCol="0">
            <a:spAutoFit/>
          </a:bodyPr>
          <a:lstStyle/>
          <a:p>
            <a:r>
              <a:rPr lang="es-ES" sz="5600" dirty="0">
                <a:solidFill>
                  <a:schemeClr val="bg1"/>
                </a:solidFill>
              </a:rPr>
              <a:t>Promover y desarrollar el debate metacognitivo en el aula  </a:t>
            </a:r>
          </a:p>
        </p:txBody>
      </p:sp>
      <p:sp>
        <p:nvSpPr>
          <p:cNvPr id="2" name="TextBox 1">
            <a:extLst>
              <a:ext uri="{FF2B5EF4-FFF2-40B4-BE49-F238E27FC236}">
                <a16:creationId xmlns:a16="http://schemas.microsoft.com/office/drawing/2014/main" id="{E32198AF-D200-4D3B-9569-C0E93D95D102}"/>
              </a:ext>
            </a:extLst>
          </p:cNvPr>
          <p:cNvSpPr txBox="1"/>
          <p:nvPr/>
        </p:nvSpPr>
        <p:spPr>
          <a:xfrm>
            <a:off x="1897743" y="5261407"/>
            <a:ext cx="17782674" cy="646331"/>
          </a:xfrm>
          <a:prstGeom prst="rect">
            <a:avLst/>
          </a:prstGeom>
          <a:noFill/>
        </p:spPr>
        <p:txBody>
          <a:bodyPr wrap="square" rtlCol="0">
            <a:spAutoFit/>
          </a:bodyPr>
          <a:lstStyle/>
          <a:p>
            <a:pPr marL="285750" indent="-285750">
              <a:buFont typeface="Arial" panose="020B0604020202020204" pitchFamily="34" charset="0"/>
              <a:buChar char="•"/>
            </a:pPr>
            <a:endParaRPr lang="es-ES" sz="3600" dirty="0">
              <a:latin typeface="Gotham-Bold"/>
            </a:endParaRPr>
          </a:p>
        </p:txBody>
      </p:sp>
      <p:pic>
        <p:nvPicPr>
          <p:cNvPr id="9" name="Picture 8">
            <a:extLst>
              <a:ext uri="{FF2B5EF4-FFF2-40B4-BE49-F238E27FC236}">
                <a16:creationId xmlns:a16="http://schemas.microsoft.com/office/drawing/2014/main" id="{A3778ED1-349C-431B-8803-13362F570FE0}"/>
              </a:ext>
            </a:extLst>
          </p:cNvPr>
          <p:cNvPicPr>
            <a:picLocks noChangeAspect="1"/>
          </p:cNvPicPr>
          <p:nvPr/>
        </p:nvPicPr>
        <p:blipFill>
          <a:blip r:embed="rId6"/>
          <a:stretch>
            <a:fillRect/>
          </a:stretch>
        </p:blipFill>
        <p:spPr>
          <a:xfrm>
            <a:off x="714762" y="10956528"/>
            <a:ext cx="2849847" cy="2391836"/>
          </a:xfrm>
          <a:prstGeom prst="rect">
            <a:avLst/>
          </a:prstGeom>
        </p:spPr>
      </p:pic>
      <p:pic>
        <p:nvPicPr>
          <p:cNvPr id="13" name="Picture 12">
            <a:extLst>
              <a:ext uri="{FF2B5EF4-FFF2-40B4-BE49-F238E27FC236}">
                <a16:creationId xmlns:a16="http://schemas.microsoft.com/office/drawing/2014/main" id="{898D1A10-1FAE-456F-A031-21C63172C17A}"/>
              </a:ext>
            </a:extLst>
          </p:cNvPr>
          <p:cNvPicPr>
            <a:picLocks noChangeAspect="1"/>
          </p:cNvPicPr>
          <p:nvPr/>
        </p:nvPicPr>
        <p:blipFill>
          <a:blip r:embed="rId7"/>
          <a:stretch>
            <a:fillRect/>
          </a:stretch>
        </p:blipFill>
        <p:spPr>
          <a:xfrm>
            <a:off x="20333963" y="11679850"/>
            <a:ext cx="3716757" cy="1668514"/>
          </a:xfrm>
          <a:prstGeom prst="rect">
            <a:avLst/>
          </a:prstGeom>
        </p:spPr>
      </p:pic>
      <p:pic>
        <p:nvPicPr>
          <p:cNvPr id="7" name="Picture 6">
            <a:extLst>
              <a:ext uri="{FF2B5EF4-FFF2-40B4-BE49-F238E27FC236}">
                <a16:creationId xmlns:a16="http://schemas.microsoft.com/office/drawing/2014/main" id="{6E6B1B00-240C-4C86-A115-83138705E6BB}"/>
              </a:ext>
            </a:extLst>
          </p:cNvPr>
          <p:cNvPicPr>
            <a:picLocks noChangeAspect="1"/>
          </p:cNvPicPr>
          <p:nvPr/>
        </p:nvPicPr>
        <p:blipFill>
          <a:blip r:embed="rId8"/>
          <a:stretch>
            <a:fillRect/>
          </a:stretch>
        </p:blipFill>
        <p:spPr>
          <a:xfrm>
            <a:off x="7759850" y="4340487"/>
            <a:ext cx="8264635" cy="5544441"/>
          </a:xfrm>
          <a:prstGeom prst="rect">
            <a:avLst/>
          </a:prstGeom>
        </p:spPr>
      </p:pic>
    </p:spTree>
    <p:custDataLst>
      <p:tags r:id="rId1"/>
    </p:custDataLst>
    <p:extLst>
      <p:ext uri="{BB962C8B-B14F-4D97-AF65-F5344CB8AC3E}">
        <p14:creationId xmlns:p14="http://schemas.microsoft.com/office/powerpoint/2010/main" val="67057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42B8B32-E6DB-4403-AFDD-3B21521BC2F0}"/>
              </a:ext>
            </a:extLst>
          </p:cNvPr>
          <p:cNvGrpSpPr/>
          <p:nvPr/>
        </p:nvGrpSpPr>
        <p:grpSpPr>
          <a:xfrm>
            <a:off x="16719527" y="5173119"/>
            <a:ext cx="6962864" cy="6895752"/>
            <a:chOff x="16508332" y="4622172"/>
            <a:chExt cx="6962864" cy="6895752"/>
          </a:xfrm>
        </p:grpSpPr>
        <p:pic>
          <p:nvPicPr>
            <p:cNvPr id="7" name="Picture 6" descr="Graphical user interface, application&#10;&#10;Description automatically generated">
              <a:extLst>
                <a:ext uri="{FF2B5EF4-FFF2-40B4-BE49-F238E27FC236}">
                  <a16:creationId xmlns:a16="http://schemas.microsoft.com/office/drawing/2014/main" id="{7AD60476-0932-4B0F-A6CD-ED5E404853A6}"/>
                </a:ext>
              </a:extLst>
            </p:cNvPr>
            <p:cNvPicPr>
              <a:picLocks noChangeAspect="1"/>
            </p:cNvPicPr>
            <p:nvPr/>
          </p:nvPicPr>
          <p:blipFill rotWithShape="1">
            <a:blip r:embed="rId4">
              <a:extLst>
                <a:ext uri="{28A0092B-C50C-407E-A947-70E740481C1C}">
                  <a14:useLocalDpi xmlns:a14="http://schemas.microsoft.com/office/drawing/2010/main" val="0"/>
                </a:ext>
              </a:extLst>
            </a:blip>
            <a:srcRect l="50790" t="26575" r="2077" b="18259"/>
            <a:stretch/>
          </p:blipFill>
          <p:spPr>
            <a:xfrm>
              <a:off x="16508332" y="4622172"/>
              <a:ext cx="6962864" cy="6895752"/>
            </a:xfrm>
            <a:prstGeom prst="rect">
              <a:avLst/>
            </a:prstGeom>
          </p:spPr>
        </p:pic>
        <p:pic>
          <p:nvPicPr>
            <p:cNvPr id="23" name="Picture 22">
              <a:extLst>
                <a:ext uri="{FF2B5EF4-FFF2-40B4-BE49-F238E27FC236}">
                  <a16:creationId xmlns:a16="http://schemas.microsoft.com/office/drawing/2014/main" id="{AAD084CD-EC21-4546-9A3D-8C105B3B3ED3}"/>
                </a:ext>
              </a:extLst>
            </p:cNvPr>
            <p:cNvPicPr>
              <a:picLocks noChangeAspect="1"/>
            </p:cNvPicPr>
            <p:nvPr/>
          </p:nvPicPr>
          <p:blipFill>
            <a:blip r:embed="rId5"/>
            <a:stretch>
              <a:fillRect/>
            </a:stretch>
          </p:blipFill>
          <p:spPr>
            <a:xfrm>
              <a:off x="17017551" y="4838402"/>
              <a:ext cx="2972214" cy="571580"/>
            </a:xfrm>
            <a:prstGeom prst="rect">
              <a:avLst/>
            </a:prstGeom>
          </p:spPr>
        </p:pic>
        <p:pic>
          <p:nvPicPr>
            <p:cNvPr id="24" name="Picture 23">
              <a:extLst>
                <a:ext uri="{FF2B5EF4-FFF2-40B4-BE49-F238E27FC236}">
                  <a16:creationId xmlns:a16="http://schemas.microsoft.com/office/drawing/2014/main" id="{8F2F8C14-051D-418A-B20E-775947E754B5}"/>
                </a:ext>
              </a:extLst>
            </p:cNvPr>
            <p:cNvPicPr>
              <a:picLocks noChangeAspect="1"/>
            </p:cNvPicPr>
            <p:nvPr/>
          </p:nvPicPr>
          <p:blipFill>
            <a:blip r:embed="rId5"/>
            <a:stretch>
              <a:fillRect/>
            </a:stretch>
          </p:blipFill>
          <p:spPr>
            <a:xfrm>
              <a:off x="16886123" y="5809298"/>
              <a:ext cx="2972214" cy="225164"/>
            </a:xfrm>
            <a:prstGeom prst="rect">
              <a:avLst/>
            </a:prstGeom>
          </p:spPr>
        </p:pic>
        <p:pic>
          <p:nvPicPr>
            <p:cNvPr id="25" name="Picture 24">
              <a:extLst>
                <a:ext uri="{FF2B5EF4-FFF2-40B4-BE49-F238E27FC236}">
                  <a16:creationId xmlns:a16="http://schemas.microsoft.com/office/drawing/2014/main" id="{74979A3C-201A-49D9-9C0A-00854941B562}"/>
                </a:ext>
              </a:extLst>
            </p:cNvPr>
            <p:cNvPicPr>
              <a:picLocks noChangeAspect="1"/>
            </p:cNvPicPr>
            <p:nvPr/>
          </p:nvPicPr>
          <p:blipFill>
            <a:blip r:embed="rId5"/>
            <a:stretch>
              <a:fillRect/>
            </a:stretch>
          </p:blipFill>
          <p:spPr>
            <a:xfrm>
              <a:off x="18200573" y="6546424"/>
              <a:ext cx="2972214" cy="225164"/>
            </a:xfrm>
            <a:prstGeom prst="rect">
              <a:avLst/>
            </a:prstGeom>
          </p:spPr>
        </p:pic>
        <p:pic>
          <p:nvPicPr>
            <p:cNvPr id="26" name="Picture 25">
              <a:extLst>
                <a:ext uri="{FF2B5EF4-FFF2-40B4-BE49-F238E27FC236}">
                  <a16:creationId xmlns:a16="http://schemas.microsoft.com/office/drawing/2014/main" id="{DB1F178C-4B64-4DB3-A7AF-160F4B68B245}"/>
                </a:ext>
              </a:extLst>
            </p:cNvPr>
            <p:cNvPicPr>
              <a:picLocks noChangeAspect="1"/>
            </p:cNvPicPr>
            <p:nvPr/>
          </p:nvPicPr>
          <p:blipFill>
            <a:blip r:embed="rId5"/>
            <a:stretch>
              <a:fillRect/>
            </a:stretch>
          </p:blipFill>
          <p:spPr>
            <a:xfrm>
              <a:off x="18016423" y="7282640"/>
              <a:ext cx="2972214" cy="225164"/>
            </a:xfrm>
            <a:prstGeom prst="rect">
              <a:avLst/>
            </a:prstGeom>
          </p:spPr>
        </p:pic>
        <p:pic>
          <p:nvPicPr>
            <p:cNvPr id="27" name="Picture 26">
              <a:extLst>
                <a:ext uri="{FF2B5EF4-FFF2-40B4-BE49-F238E27FC236}">
                  <a16:creationId xmlns:a16="http://schemas.microsoft.com/office/drawing/2014/main" id="{C3382F2F-71CF-416D-9B87-943CECAA03D8}"/>
                </a:ext>
              </a:extLst>
            </p:cNvPr>
            <p:cNvPicPr>
              <a:picLocks noChangeAspect="1"/>
            </p:cNvPicPr>
            <p:nvPr/>
          </p:nvPicPr>
          <p:blipFill>
            <a:blip r:embed="rId5"/>
            <a:stretch>
              <a:fillRect/>
            </a:stretch>
          </p:blipFill>
          <p:spPr>
            <a:xfrm>
              <a:off x="19026073" y="8009950"/>
              <a:ext cx="2972214" cy="288496"/>
            </a:xfrm>
            <a:prstGeom prst="rect">
              <a:avLst/>
            </a:prstGeom>
          </p:spPr>
        </p:pic>
        <p:pic>
          <p:nvPicPr>
            <p:cNvPr id="28" name="Picture 27">
              <a:extLst>
                <a:ext uri="{FF2B5EF4-FFF2-40B4-BE49-F238E27FC236}">
                  <a16:creationId xmlns:a16="http://schemas.microsoft.com/office/drawing/2014/main" id="{20D3AAD3-A00B-4FC2-92C2-A26325C50D06}"/>
                </a:ext>
              </a:extLst>
            </p:cNvPr>
            <p:cNvPicPr>
              <a:picLocks noChangeAspect="1"/>
            </p:cNvPicPr>
            <p:nvPr/>
          </p:nvPicPr>
          <p:blipFill>
            <a:blip r:embed="rId5"/>
            <a:stretch>
              <a:fillRect/>
            </a:stretch>
          </p:blipFill>
          <p:spPr>
            <a:xfrm>
              <a:off x="18860973" y="8684798"/>
              <a:ext cx="2972214" cy="288496"/>
            </a:xfrm>
            <a:prstGeom prst="rect">
              <a:avLst/>
            </a:prstGeom>
          </p:spPr>
        </p:pic>
        <p:pic>
          <p:nvPicPr>
            <p:cNvPr id="29" name="Picture 28">
              <a:extLst>
                <a:ext uri="{FF2B5EF4-FFF2-40B4-BE49-F238E27FC236}">
                  <a16:creationId xmlns:a16="http://schemas.microsoft.com/office/drawing/2014/main" id="{AFC8D3C6-3FB5-41E3-84CF-ACDAC2674202}"/>
                </a:ext>
              </a:extLst>
            </p:cNvPr>
            <p:cNvPicPr>
              <a:picLocks noChangeAspect="1"/>
            </p:cNvPicPr>
            <p:nvPr/>
          </p:nvPicPr>
          <p:blipFill>
            <a:blip r:embed="rId5"/>
            <a:stretch>
              <a:fillRect/>
            </a:stretch>
          </p:blipFill>
          <p:spPr>
            <a:xfrm>
              <a:off x="19927773" y="9501736"/>
              <a:ext cx="2972214" cy="288496"/>
            </a:xfrm>
            <a:prstGeom prst="rect">
              <a:avLst/>
            </a:prstGeom>
          </p:spPr>
        </p:pic>
        <p:pic>
          <p:nvPicPr>
            <p:cNvPr id="30" name="Picture 29">
              <a:extLst>
                <a:ext uri="{FF2B5EF4-FFF2-40B4-BE49-F238E27FC236}">
                  <a16:creationId xmlns:a16="http://schemas.microsoft.com/office/drawing/2014/main" id="{5D3AC694-A5B2-4138-AFDF-9ADDA28C7B97}"/>
                </a:ext>
              </a:extLst>
            </p:cNvPr>
            <p:cNvPicPr>
              <a:picLocks noChangeAspect="1"/>
            </p:cNvPicPr>
            <p:nvPr/>
          </p:nvPicPr>
          <p:blipFill>
            <a:blip r:embed="rId5"/>
            <a:stretch>
              <a:fillRect/>
            </a:stretch>
          </p:blipFill>
          <p:spPr>
            <a:xfrm>
              <a:off x="19878191" y="10174426"/>
              <a:ext cx="2972214" cy="288496"/>
            </a:xfrm>
            <a:prstGeom prst="rect">
              <a:avLst/>
            </a:prstGeom>
          </p:spPr>
        </p:pic>
        <p:sp>
          <p:nvSpPr>
            <p:cNvPr id="31" name="TextBox 30">
              <a:extLst>
                <a:ext uri="{FF2B5EF4-FFF2-40B4-BE49-F238E27FC236}">
                  <a16:creationId xmlns:a16="http://schemas.microsoft.com/office/drawing/2014/main" id="{5CAB0B69-EFC1-4549-8EFB-6CBF26D9E618}"/>
                </a:ext>
              </a:extLst>
            </p:cNvPr>
            <p:cNvSpPr txBox="1"/>
            <p:nvPr/>
          </p:nvSpPr>
          <p:spPr>
            <a:xfrm>
              <a:off x="17228575" y="4939525"/>
              <a:ext cx="1983235" cy="461665"/>
            </a:xfrm>
            <a:prstGeom prst="rect">
              <a:avLst/>
            </a:prstGeom>
            <a:noFill/>
          </p:spPr>
          <p:txBody>
            <a:bodyPr wrap="none" rtlCol="0">
              <a:spAutoFit/>
            </a:bodyPr>
            <a:lstStyle/>
            <a:p>
              <a:r>
                <a:rPr lang="es-ES" sz="2400" dirty="0"/>
                <a:t>¿Tiene pelo?</a:t>
              </a:r>
            </a:p>
          </p:txBody>
        </p:sp>
        <p:sp>
          <p:nvSpPr>
            <p:cNvPr id="32" name="TextBox 31">
              <a:extLst>
                <a:ext uri="{FF2B5EF4-FFF2-40B4-BE49-F238E27FC236}">
                  <a16:creationId xmlns:a16="http://schemas.microsoft.com/office/drawing/2014/main" id="{751B89F0-7A69-4C8C-A5F8-6030B15F43EC}"/>
                </a:ext>
              </a:extLst>
            </p:cNvPr>
            <p:cNvSpPr txBox="1"/>
            <p:nvPr/>
          </p:nvSpPr>
          <p:spPr>
            <a:xfrm>
              <a:off x="16924258" y="5635129"/>
              <a:ext cx="2680542" cy="461665"/>
            </a:xfrm>
            <a:prstGeom prst="rect">
              <a:avLst/>
            </a:prstGeom>
            <a:noFill/>
          </p:spPr>
          <p:txBody>
            <a:bodyPr wrap="none" rtlCol="0">
              <a:spAutoFit/>
            </a:bodyPr>
            <a:lstStyle/>
            <a:p>
              <a:r>
                <a:rPr lang="es-ES" sz="2400" dirty="0"/>
                <a:t>Sí	  	   No</a:t>
              </a:r>
            </a:p>
          </p:txBody>
        </p:sp>
        <p:sp>
          <p:nvSpPr>
            <p:cNvPr id="33" name="TextBox 32">
              <a:extLst>
                <a:ext uri="{FF2B5EF4-FFF2-40B4-BE49-F238E27FC236}">
                  <a16:creationId xmlns:a16="http://schemas.microsoft.com/office/drawing/2014/main" id="{B1E3BEC7-D269-46F0-830B-C84628A81919}"/>
                </a:ext>
              </a:extLst>
            </p:cNvPr>
            <p:cNvSpPr txBox="1"/>
            <p:nvPr/>
          </p:nvSpPr>
          <p:spPr>
            <a:xfrm>
              <a:off x="17972570" y="7118223"/>
              <a:ext cx="2765501" cy="461665"/>
            </a:xfrm>
            <a:prstGeom prst="rect">
              <a:avLst/>
            </a:prstGeom>
            <a:noFill/>
          </p:spPr>
          <p:txBody>
            <a:bodyPr wrap="none" rtlCol="0">
              <a:spAutoFit/>
            </a:bodyPr>
            <a:lstStyle/>
            <a:p>
              <a:r>
                <a:rPr lang="es-ES" sz="2400" dirty="0"/>
                <a:t>Sí	 	    No</a:t>
              </a:r>
            </a:p>
          </p:txBody>
        </p:sp>
        <p:sp>
          <p:nvSpPr>
            <p:cNvPr id="34" name="TextBox 33">
              <a:extLst>
                <a:ext uri="{FF2B5EF4-FFF2-40B4-BE49-F238E27FC236}">
                  <a16:creationId xmlns:a16="http://schemas.microsoft.com/office/drawing/2014/main" id="{B38E6BF4-6E9E-4988-A44A-E1501BB807F7}"/>
                </a:ext>
              </a:extLst>
            </p:cNvPr>
            <p:cNvSpPr txBox="1"/>
            <p:nvPr/>
          </p:nvSpPr>
          <p:spPr>
            <a:xfrm>
              <a:off x="19026073" y="8575139"/>
              <a:ext cx="2680542" cy="461665"/>
            </a:xfrm>
            <a:prstGeom prst="rect">
              <a:avLst/>
            </a:prstGeom>
            <a:noFill/>
          </p:spPr>
          <p:txBody>
            <a:bodyPr wrap="none" rtlCol="0">
              <a:spAutoFit/>
            </a:bodyPr>
            <a:lstStyle/>
            <a:p>
              <a:r>
                <a:rPr lang="es-ES" sz="2400" dirty="0"/>
                <a:t>Sí	  	   No</a:t>
              </a:r>
            </a:p>
          </p:txBody>
        </p:sp>
        <p:sp>
          <p:nvSpPr>
            <p:cNvPr id="35" name="TextBox 34">
              <a:extLst>
                <a:ext uri="{FF2B5EF4-FFF2-40B4-BE49-F238E27FC236}">
                  <a16:creationId xmlns:a16="http://schemas.microsoft.com/office/drawing/2014/main" id="{FB189963-8CB0-4F40-8B98-9825C3564839}"/>
                </a:ext>
              </a:extLst>
            </p:cNvPr>
            <p:cNvSpPr txBox="1"/>
            <p:nvPr/>
          </p:nvSpPr>
          <p:spPr>
            <a:xfrm>
              <a:off x="20060127" y="10102152"/>
              <a:ext cx="2790278" cy="461665"/>
            </a:xfrm>
            <a:prstGeom prst="rect">
              <a:avLst/>
            </a:prstGeom>
            <a:noFill/>
          </p:spPr>
          <p:txBody>
            <a:bodyPr wrap="square" rtlCol="0">
              <a:spAutoFit/>
            </a:bodyPr>
            <a:lstStyle/>
            <a:p>
              <a:r>
                <a:rPr lang="es-ES" sz="2400" dirty="0"/>
                <a:t>Sí	 	   No</a:t>
              </a:r>
            </a:p>
          </p:txBody>
        </p:sp>
        <p:sp>
          <p:nvSpPr>
            <p:cNvPr id="36" name="TextBox 35">
              <a:extLst>
                <a:ext uri="{FF2B5EF4-FFF2-40B4-BE49-F238E27FC236}">
                  <a16:creationId xmlns:a16="http://schemas.microsoft.com/office/drawing/2014/main" id="{53B1F92A-1291-4177-9C1B-7CD0533716F2}"/>
                </a:ext>
              </a:extLst>
            </p:cNvPr>
            <p:cNvSpPr txBox="1"/>
            <p:nvPr/>
          </p:nvSpPr>
          <p:spPr>
            <a:xfrm>
              <a:off x="18146027" y="6473295"/>
              <a:ext cx="2393604" cy="461665"/>
            </a:xfrm>
            <a:prstGeom prst="rect">
              <a:avLst/>
            </a:prstGeom>
            <a:noFill/>
          </p:spPr>
          <p:txBody>
            <a:bodyPr wrap="none" rtlCol="0">
              <a:spAutoFit/>
            </a:bodyPr>
            <a:lstStyle/>
            <a:p>
              <a:r>
                <a:rPr lang="es-ES" sz="2400" dirty="0"/>
                <a:t>¿Tiene plumas?</a:t>
              </a:r>
            </a:p>
          </p:txBody>
        </p:sp>
        <p:sp>
          <p:nvSpPr>
            <p:cNvPr id="37" name="TextBox 36">
              <a:extLst>
                <a:ext uri="{FF2B5EF4-FFF2-40B4-BE49-F238E27FC236}">
                  <a16:creationId xmlns:a16="http://schemas.microsoft.com/office/drawing/2014/main" id="{3C817F25-AEC3-4F3C-A4C0-6BADE186847C}"/>
                </a:ext>
              </a:extLst>
            </p:cNvPr>
            <p:cNvSpPr txBox="1"/>
            <p:nvPr/>
          </p:nvSpPr>
          <p:spPr>
            <a:xfrm>
              <a:off x="18503657" y="7870545"/>
              <a:ext cx="4071949" cy="461665"/>
            </a:xfrm>
            <a:prstGeom prst="rect">
              <a:avLst/>
            </a:prstGeom>
            <a:noFill/>
          </p:spPr>
          <p:txBody>
            <a:bodyPr wrap="none" rtlCol="0">
              <a:spAutoFit/>
            </a:bodyPr>
            <a:lstStyle/>
            <a:p>
              <a:r>
                <a:rPr lang="es-ES" sz="2400" dirty="0"/>
                <a:t>¿Tiene piel seca o húmeda?</a:t>
              </a:r>
            </a:p>
          </p:txBody>
        </p:sp>
        <p:sp>
          <p:nvSpPr>
            <p:cNvPr id="38" name="TextBox 37">
              <a:extLst>
                <a:ext uri="{FF2B5EF4-FFF2-40B4-BE49-F238E27FC236}">
                  <a16:creationId xmlns:a16="http://schemas.microsoft.com/office/drawing/2014/main" id="{D3F4C31E-86F3-46E0-A1B1-840B3C412722}"/>
                </a:ext>
              </a:extLst>
            </p:cNvPr>
            <p:cNvSpPr txBox="1"/>
            <p:nvPr/>
          </p:nvSpPr>
          <p:spPr>
            <a:xfrm>
              <a:off x="20048072" y="9473771"/>
              <a:ext cx="2632452" cy="461665"/>
            </a:xfrm>
            <a:prstGeom prst="rect">
              <a:avLst/>
            </a:prstGeom>
            <a:noFill/>
          </p:spPr>
          <p:txBody>
            <a:bodyPr wrap="none" rtlCol="0">
              <a:spAutoFit/>
            </a:bodyPr>
            <a:lstStyle/>
            <a:p>
              <a:r>
                <a:rPr lang="es-ES" sz="2400" dirty="0"/>
                <a:t>¿Tiene escamas?</a:t>
              </a:r>
            </a:p>
          </p:txBody>
        </p:sp>
      </p:grpSp>
      <p:sp>
        <p:nvSpPr>
          <p:cNvPr id="5" name="TextBox 4">
            <a:extLst>
              <a:ext uri="{FF2B5EF4-FFF2-40B4-BE49-F238E27FC236}">
                <a16:creationId xmlns:a16="http://schemas.microsoft.com/office/drawing/2014/main" id="{24AB3B27-BBFD-4D60-A8D3-F168C725360E}"/>
              </a:ext>
            </a:extLst>
          </p:cNvPr>
          <p:cNvSpPr txBox="1"/>
          <p:nvPr/>
        </p:nvSpPr>
        <p:spPr>
          <a:xfrm>
            <a:off x="243856" y="4255647"/>
            <a:ext cx="20792872" cy="954107"/>
          </a:xfrm>
          <a:prstGeom prst="rect">
            <a:avLst/>
          </a:prstGeom>
          <a:noFill/>
        </p:spPr>
        <p:txBody>
          <a:bodyPr wrap="none" rtlCol="0">
            <a:spAutoFit/>
          </a:bodyPr>
          <a:lstStyle/>
          <a:p>
            <a:r>
              <a:rPr lang="es-ES" sz="2800" b="1" dirty="0"/>
              <a:t>Srta. Marshall:</a:t>
            </a:r>
            <a:r>
              <a:rPr lang="es-ES" sz="2800" dirty="0"/>
              <a:t> ¿Cómo de seguros estáis sobre cómo hacer esquemas? A la mayoría nos costó bastante hacerlos la última vez. </a:t>
            </a:r>
            <a:br>
              <a:rPr lang="es-ES" sz="2800" dirty="0"/>
            </a:br>
            <a:r>
              <a:rPr lang="es-ES" sz="2800" dirty="0"/>
              <a:t>Vamos a intentar averiguar cuál era la parte difícil de hacer esquemas.</a:t>
            </a:r>
          </a:p>
        </p:txBody>
      </p:sp>
      <p:sp>
        <p:nvSpPr>
          <p:cNvPr id="12" name="TextBox 11">
            <a:extLst>
              <a:ext uri="{FF2B5EF4-FFF2-40B4-BE49-F238E27FC236}">
                <a16:creationId xmlns:a16="http://schemas.microsoft.com/office/drawing/2014/main" id="{FA96E6EF-A39B-40CD-9A46-0E95F1E7D614}"/>
              </a:ext>
            </a:extLst>
          </p:cNvPr>
          <p:cNvSpPr txBox="1"/>
          <p:nvPr/>
        </p:nvSpPr>
        <p:spPr>
          <a:xfrm>
            <a:off x="243854" y="5357071"/>
            <a:ext cx="3764172" cy="523220"/>
          </a:xfrm>
          <a:prstGeom prst="rect">
            <a:avLst/>
          </a:prstGeom>
          <a:noFill/>
        </p:spPr>
        <p:txBody>
          <a:bodyPr wrap="none" rtlCol="0">
            <a:spAutoFit/>
          </a:bodyPr>
          <a:lstStyle/>
          <a:p>
            <a:r>
              <a:rPr lang="es-ES" sz="2800" b="1" dirty="0"/>
              <a:t>Calvin: </a:t>
            </a:r>
            <a:r>
              <a:rPr lang="es-ES" sz="2800" dirty="0"/>
              <a:t>Las preguntas</a:t>
            </a:r>
          </a:p>
        </p:txBody>
      </p:sp>
      <p:sp>
        <p:nvSpPr>
          <p:cNvPr id="13" name="TextBox 12">
            <a:extLst>
              <a:ext uri="{FF2B5EF4-FFF2-40B4-BE49-F238E27FC236}">
                <a16:creationId xmlns:a16="http://schemas.microsoft.com/office/drawing/2014/main" id="{998E326B-2DCB-4C95-B9CC-D06B5251D617}"/>
              </a:ext>
            </a:extLst>
          </p:cNvPr>
          <p:cNvSpPr txBox="1"/>
          <p:nvPr/>
        </p:nvSpPr>
        <p:spPr>
          <a:xfrm>
            <a:off x="243854" y="6022941"/>
            <a:ext cx="8659743" cy="523220"/>
          </a:xfrm>
          <a:prstGeom prst="rect">
            <a:avLst/>
          </a:prstGeom>
          <a:noFill/>
        </p:spPr>
        <p:txBody>
          <a:bodyPr wrap="none" rtlCol="0">
            <a:spAutoFit/>
          </a:bodyPr>
          <a:lstStyle/>
          <a:p>
            <a:r>
              <a:rPr lang="es-ES" sz="2800" b="1" dirty="0"/>
              <a:t>Srta. Marshall: </a:t>
            </a:r>
            <a:r>
              <a:rPr lang="es-ES" sz="2800" dirty="0"/>
              <a:t>¿Qué era difícil sobre las preguntas?</a:t>
            </a:r>
          </a:p>
        </p:txBody>
      </p:sp>
      <p:sp>
        <p:nvSpPr>
          <p:cNvPr id="14" name="TextBox 13">
            <a:extLst>
              <a:ext uri="{FF2B5EF4-FFF2-40B4-BE49-F238E27FC236}">
                <a16:creationId xmlns:a16="http://schemas.microsoft.com/office/drawing/2014/main" id="{9B8120E6-6730-4CF8-AC3F-5EBD7F26FCEF}"/>
              </a:ext>
            </a:extLst>
          </p:cNvPr>
          <p:cNvSpPr txBox="1"/>
          <p:nvPr/>
        </p:nvSpPr>
        <p:spPr>
          <a:xfrm>
            <a:off x="243854" y="6687830"/>
            <a:ext cx="8483413" cy="523220"/>
          </a:xfrm>
          <a:prstGeom prst="rect">
            <a:avLst/>
          </a:prstGeom>
          <a:noFill/>
        </p:spPr>
        <p:txBody>
          <a:bodyPr wrap="none" rtlCol="0">
            <a:spAutoFit/>
          </a:bodyPr>
          <a:lstStyle/>
          <a:p>
            <a:r>
              <a:rPr lang="es-ES" sz="2800" b="1" dirty="0"/>
              <a:t>Amelie: </a:t>
            </a:r>
            <a:r>
              <a:rPr lang="es-ES" sz="2800" dirty="0"/>
              <a:t>Pensar en una pregunta diferente cada vez</a:t>
            </a:r>
          </a:p>
        </p:txBody>
      </p:sp>
      <p:sp>
        <p:nvSpPr>
          <p:cNvPr id="15" name="TextBox 14">
            <a:extLst>
              <a:ext uri="{FF2B5EF4-FFF2-40B4-BE49-F238E27FC236}">
                <a16:creationId xmlns:a16="http://schemas.microsoft.com/office/drawing/2014/main" id="{2568F0C1-B8E2-4368-BC18-CAC127197957}"/>
              </a:ext>
            </a:extLst>
          </p:cNvPr>
          <p:cNvSpPr txBox="1"/>
          <p:nvPr/>
        </p:nvSpPr>
        <p:spPr>
          <a:xfrm>
            <a:off x="243854" y="7395222"/>
            <a:ext cx="7420621" cy="523220"/>
          </a:xfrm>
          <a:prstGeom prst="rect">
            <a:avLst/>
          </a:prstGeom>
          <a:noFill/>
        </p:spPr>
        <p:txBody>
          <a:bodyPr wrap="none" rtlCol="0">
            <a:spAutoFit/>
          </a:bodyPr>
          <a:lstStyle/>
          <a:p>
            <a:r>
              <a:rPr lang="es-ES" sz="2800" b="1" dirty="0"/>
              <a:t>Abdul: </a:t>
            </a:r>
            <a:r>
              <a:rPr lang="es-ES" sz="2800" dirty="0"/>
              <a:t>Y tienen que ser preguntas de sí o no</a:t>
            </a:r>
          </a:p>
        </p:txBody>
      </p:sp>
      <p:sp>
        <p:nvSpPr>
          <p:cNvPr id="16" name="TextBox 15">
            <a:extLst>
              <a:ext uri="{FF2B5EF4-FFF2-40B4-BE49-F238E27FC236}">
                <a16:creationId xmlns:a16="http://schemas.microsoft.com/office/drawing/2014/main" id="{DB715698-7999-4705-8A21-DE51069CB060}"/>
              </a:ext>
            </a:extLst>
          </p:cNvPr>
          <p:cNvSpPr txBox="1"/>
          <p:nvPr/>
        </p:nvSpPr>
        <p:spPr>
          <a:xfrm>
            <a:off x="243854" y="8097775"/>
            <a:ext cx="7083991" cy="523220"/>
          </a:xfrm>
          <a:prstGeom prst="rect">
            <a:avLst/>
          </a:prstGeom>
          <a:noFill/>
        </p:spPr>
        <p:txBody>
          <a:bodyPr wrap="none" rtlCol="0">
            <a:spAutoFit/>
          </a:bodyPr>
          <a:lstStyle/>
          <a:p>
            <a:r>
              <a:rPr lang="es-ES" sz="2800" b="1" dirty="0" err="1"/>
              <a:t>Janiyah</a:t>
            </a:r>
            <a:r>
              <a:rPr lang="es-ES" sz="2800" b="1" dirty="0"/>
              <a:t>: </a:t>
            </a:r>
            <a:r>
              <a:rPr lang="es-ES" sz="2800" dirty="0"/>
              <a:t>Y las respuestas pueden cambiar</a:t>
            </a:r>
          </a:p>
        </p:txBody>
      </p:sp>
      <p:sp>
        <p:nvSpPr>
          <p:cNvPr id="17" name="TextBox 16">
            <a:extLst>
              <a:ext uri="{FF2B5EF4-FFF2-40B4-BE49-F238E27FC236}">
                <a16:creationId xmlns:a16="http://schemas.microsoft.com/office/drawing/2014/main" id="{0F88828B-CA49-47C7-B5C2-29066607CD66}"/>
              </a:ext>
            </a:extLst>
          </p:cNvPr>
          <p:cNvSpPr txBox="1"/>
          <p:nvPr/>
        </p:nvSpPr>
        <p:spPr>
          <a:xfrm>
            <a:off x="243854" y="8759665"/>
            <a:ext cx="9241632" cy="523220"/>
          </a:xfrm>
          <a:prstGeom prst="rect">
            <a:avLst/>
          </a:prstGeom>
          <a:noFill/>
        </p:spPr>
        <p:txBody>
          <a:bodyPr wrap="none" rtlCol="0">
            <a:spAutoFit/>
          </a:bodyPr>
          <a:lstStyle/>
          <a:p>
            <a:r>
              <a:rPr lang="es-ES" sz="2800" b="1" dirty="0"/>
              <a:t>Srta. Marshall: </a:t>
            </a:r>
            <a:r>
              <a:rPr lang="es-ES" sz="2800" dirty="0"/>
              <a:t>¿Cómo pueden cambiar las respuestas?</a:t>
            </a:r>
          </a:p>
        </p:txBody>
      </p:sp>
      <p:sp>
        <p:nvSpPr>
          <p:cNvPr id="19" name="TextBox 18">
            <a:extLst>
              <a:ext uri="{FF2B5EF4-FFF2-40B4-BE49-F238E27FC236}">
                <a16:creationId xmlns:a16="http://schemas.microsoft.com/office/drawing/2014/main" id="{C45DD964-2C7A-40B0-99F3-798D50A6B28C}"/>
              </a:ext>
            </a:extLst>
          </p:cNvPr>
          <p:cNvSpPr txBox="1"/>
          <p:nvPr/>
        </p:nvSpPr>
        <p:spPr>
          <a:xfrm>
            <a:off x="228356" y="9402387"/>
            <a:ext cx="13080825" cy="523220"/>
          </a:xfrm>
          <a:prstGeom prst="rect">
            <a:avLst/>
          </a:prstGeom>
          <a:noFill/>
        </p:spPr>
        <p:txBody>
          <a:bodyPr wrap="none" rtlCol="0">
            <a:spAutoFit/>
          </a:bodyPr>
          <a:lstStyle/>
          <a:p>
            <a:r>
              <a:rPr lang="es-ES" sz="2800" b="1" dirty="0" err="1"/>
              <a:t>Janiyah</a:t>
            </a:r>
            <a:r>
              <a:rPr lang="es-ES" sz="2800" b="1" dirty="0"/>
              <a:t>: </a:t>
            </a:r>
            <a:r>
              <a:rPr lang="es-ES" sz="2800" dirty="0"/>
              <a:t>Porque depende. A veces el animal vive en el agua, y a veces en tierra</a:t>
            </a:r>
          </a:p>
        </p:txBody>
      </p:sp>
      <p:sp>
        <p:nvSpPr>
          <p:cNvPr id="20" name="TextBox 19">
            <a:extLst>
              <a:ext uri="{FF2B5EF4-FFF2-40B4-BE49-F238E27FC236}">
                <a16:creationId xmlns:a16="http://schemas.microsoft.com/office/drawing/2014/main" id="{832F5A82-E4ED-4114-AD29-B152A65F33F7}"/>
              </a:ext>
            </a:extLst>
          </p:cNvPr>
          <p:cNvSpPr txBox="1"/>
          <p:nvPr/>
        </p:nvSpPr>
        <p:spPr>
          <a:xfrm>
            <a:off x="236305" y="10084108"/>
            <a:ext cx="16145403" cy="950563"/>
          </a:xfrm>
          <a:prstGeom prst="rect">
            <a:avLst/>
          </a:prstGeom>
          <a:noFill/>
        </p:spPr>
        <p:txBody>
          <a:bodyPr wrap="square" rtlCol="0">
            <a:spAutoFit/>
          </a:bodyPr>
          <a:lstStyle/>
          <a:p>
            <a:r>
              <a:rPr lang="es-ES" sz="2800" b="1" dirty="0"/>
              <a:t>Elliott: </a:t>
            </a:r>
            <a:r>
              <a:rPr lang="es-ES" sz="2800" dirty="0"/>
              <a:t>Y no puedes preguntar a alguien cuál es su favorito, porque cada uno tiene un animal favorito distinto</a:t>
            </a:r>
          </a:p>
        </p:txBody>
      </p:sp>
      <p:sp>
        <p:nvSpPr>
          <p:cNvPr id="21" name="TextBox 20">
            <a:extLst>
              <a:ext uri="{FF2B5EF4-FFF2-40B4-BE49-F238E27FC236}">
                <a16:creationId xmlns:a16="http://schemas.microsoft.com/office/drawing/2014/main" id="{2C148EB5-D558-4C04-95F0-0399FFC8E082}"/>
              </a:ext>
            </a:extLst>
          </p:cNvPr>
          <p:cNvSpPr txBox="1"/>
          <p:nvPr/>
        </p:nvSpPr>
        <p:spPr>
          <a:xfrm>
            <a:off x="236305" y="11034671"/>
            <a:ext cx="16409391" cy="1384995"/>
          </a:xfrm>
          <a:prstGeom prst="rect">
            <a:avLst/>
          </a:prstGeom>
          <a:noFill/>
        </p:spPr>
        <p:txBody>
          <a:bodyPr wrap="square" rtlCol="0">
            <a:spAutoFit/>
          </a:bodyPr>
          <a:lstStyle/>
          <a:p>
            <a:r>
              <a:rPr lang="es-ES" sz="2800" b="1" dirty="0"/>
              <a:t>Srta. Marshall: </a:t>
            </a:r>
            <a:r>
              <a:rPr lang="es-ES" sz="2800" dirty="0"/>
              <a:t>Así que solo queremos que las preguntas tengan una sola respuesta, y tiene que ser sí o no. Tal vez necesitemos hacer una lista de preguntas que nos ayude a empezar. Preguntas que dividan a los animales en dos mitades cada vez</a:t>
            </a:r>
          </a:p>
        </p:txBody>
      </p:sp>
      <p:pic>
        <p:nvPicPr>
          <p:cNvPr id="39" name="Picture 38" descr="Graphical user interface, text&#10;&#10;Description automatically generated with medium confidence">
            <a:extLst>
              <a:ext uri="{FF2B5EF4-FFF2-40B4-BE49-F238E27FC236}">
                <a16:creationId xmlns:a16="http://schemas.microsoft.com/office/drawing/2014/main" id="{B7E01B27-2F03-4523-A62E-FD2739B8E1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1"/>
            <a:ext cx="24384000" cy="4340486"/>
          </a:xfrm>
          <a:prstGeom prst="rect">
            <a:avLst/>
          </a:prstGeom>
        </p:spPr>
      </p:pic>
      <p:pic>
        <p:nvPicPr>
          <p:cNvPr id="40" name="Picture 39">
            <a:extLst>
              <a:ext uri="{FF2B5EF4-FFF2-40B4-BE49-F238E27FC236}">
                <a16:creationId xmlns:a16="http://schemas.microsoft.com/office/drawing/2014/main" id="{3C7D1C51-D0EE-4236-A65F-ED998F6FE0A1}"/>
              </a:ext>
            </a:extLst>
          </p:cNvPr>
          <p:cNvPicPr>
            <a:picLocks noChangeAspect="1"/>
          </p:cNvPicPr>
          <p:nvPr/>
        </p:nvPicPr>
        <p:blipFill>
          <a:blip r:embed="rId7"/>
          <a:stretch>
            <a:fillRect/>
          </a:stretch>
        </p:blipFill>
        <p:spPr>
          <a:xfrm>
            <a:off x="2059461" y="1169772"/>
            <a:ext cx="15661286" cy="1867160"/>
          </a:xfrm>
          <a:prstGeom prst="rect">
            <a:avLst/>
          </a:prstGeom>
        </p:spPr>
      </p:pic>
      <p:sp>
        <p:nvSpPr>
          <p:cNvPr id="41" name="TextBox 40">
            <a:extLst>
              <a:ext uri="{FF2B5EF4-FFF2-40B4-BE49-F238E27FC236}">
                <a16:creationId xmlns:a16="http://schemas.microsoft.com/office/drawing/2014/main" id="{581DD0E0-E9B5-4439-8CBA-20C345E1D050}"/>
              </a:ext>
            </a:extLst>
          </p:cNvPr>
          <p:cNvSpPr txBox="1"/>
          <p:nvPr/>
        </p:nvSpPr>
        <p:spPr>
          <a:xfrm>
            <a:off x="2059461" y="1216134"/>
            <a:ext cx="15915502" cy="1815882"/>
          </a:xfrm>
          <a:prstGeom prst="rect">
            <a:avLst/>
          </a:prstGeom>
          <a:noFill/>
        </p:spPr>
        <p:txBody>
          <a:bodyPr wrap="square" rtlCol="0">
            <a:spAutoFit/>
          </a:bodyPr>
          <a:lstStyle/>
          <a:p>
            <a:r>
              <a:rPr lang="es-ES" sz="5600" dirty="0">
                <a:solidFill>
                  <a:schemeClr val="bg1"/>
                </a:solidFill>
              </a:rPr>
              <a:t>Promover y desarrollar el debate metacognitivo en el aula  </a:t>
            </a:r>
          </a:p>
        </p:txBody>
      </p:sp>
    </p:spTree>
    <p:custDataLst>
      <p:tags r:id="rId1"/>
    </p:custDataLst>
    <p:extLst>
      <p:ext uri="{BB962C8B-B14F-4D97-AF65-F5344CB8AC3E}">
        <p14:creationId xmlns:p14="http://schemas.microsoft.com/office/powerpoint/2010/main" val="225806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p:bldP spid="14" grpId="0"/>
      <p:bldP spid="15" grpId="0"/>
      <p:bldP spid="16" grpId="0"/>
      <p:bldP spid="17"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6" name="Google Shape;976;p112"/>
          <p:cNvSpPr/>
          <p:nvPr/>
        </p:nvSpPr>
        <p:spPr>
          <a:xfrm>
            <a:off x="13873280" y="2540658"/>
            <a:ext cx="4452000" cy="4452000"/>
          </a:xfrm>
          <a:prstGeom prst="ellipse">
            <a:avLst/>
          </a:prstGeom>
          <a:solidFill>
            <a:srgbClr val="4372C3">
              <a:alpha val="49800"/>
            </a:srgbClr>
          </a:solidFill>
          <a:ln w="12700" cap="flat" cmpd="sng">
            <a:solidFill>
              <a:schemeClr val="lt1"/>
            </a:solidFill>
            <a:prstDash val="solid"/>
            <a:miter lim="800000"/>
            <a:headEnd type="none" w="sm" len="sm"/>
            <a:tailEnd type="none" w="sm" len="sm"/>
          </a:ln>
        </p:spPr>
        <p:txBody>
          <a:bodyPr spcFirstLastPara="1" wrap="square" lIns="182850" tIns="182850" rIns="182850" bIns="182850" anchor="ctr" anchorCtr="0">
            <a:noAutofit/>
          </a:bodyPr>
          <a:lstStyle/>
          <a:p>
            <a:endParaRPr sz="2800"/>
          </a:p>
        </p:txBody>
      </p:sp>
      <p:sp>
        <p:nvSpPr>
          <p:cNvPr id="977" name="Google Shape;977;p112"/>
          <p:cNvSpPr txBox="1"/>
          <p:nvPr/>
        </p:nvSpPr>
        <p:spPr>
          <a:xfrm>
            <a:off x="14466980" y="3429000"/>
            <a:ext cx="3264600" cy="2003400"/>
          </a:xfrm>
          <a:prstGeom prst="rect">
            <a:avLst/>
          </a:prstGeom>
          <a:noFill/>
          <a:ln>
            <a:noFill/>
          </a:ln>
        </p:spPr>
        <p:txBody>
          <a:bodyPr spcFirstLastPara="1" wrap="square" lIns="0" tIns="0" rIns="0" bIns="0" anchor="ctr" anchorCtr="0">
            <a:noAutofit/>
          </a:bodyPr>
          <a:lstStyle/>
          <a:p>
            <a:pPr algn="ctr">
              <a:lnSpc>
                <a:spcPct val="90000"/>
              </a:lnSpc>
              <a:buClr>
                <a:schemeClr val="dk1"/>
              </a:buClr>
              <a:buSzPts val="2800"/>
            </a:pPr>
            <a:r>
              <a:rPr lang="es-ES" sz="4800" dirty="0">
                <a:solidFill>
                  <a:schemeClr val="dk1"/>
                </a:solidFill>
                <a:latin typeface="Calibri"/>
                <a:ea typeface="Calibri"/>
                <a:cs typeface="Calibri"/>
                <a:sym typeface="Calibri"/>
              </a:rPr>
              <a:t>Cooperación</a:t>
            </a:r>
            <a:endParaRPr lang="es-ES" sz="3200" dirty="0"/>
          </a:p>
        </p:txBody>
      </p:sp>
      <p:sp>
        <p:nvSpPr>
          <p:cNvPr id="978" name="Google Shape;978;p112"/>
          <p:cNvSpPr/>
          <p:nvPr/>
        </p:nvSpPr>
        <p:spPr>
          <a:xfrm>
            <a:off x="15479678" y="5323102"/>
            <a:ext cx="4452000" cy="4452000"/>
          </a:xfrm>
          <a:prstGeom prst="ellipse">
            <a:avLst/>
          </a:prstGeom>
          <a:solidFill>
            <a:srgbClr val="4372C3">
              <a:alpha val="49800"/>
            </a:srgbClr>
          </a:solidFill>
          <a:ln w="12700" cap="flat" cmpd="sng">
            <a:solidFill>
              <a:schemeClr val="lt1"/>
            </a:solidFill>
            <a:prstDash val="solid"/>
            <a:miter lim="800000"/>
            <a:headEnd type="none" w="sm" len="sm"/>
            <a:tailEnd type="none" w="sm" len="sm"/>
          </a:ln>
        </p:spPr>
        <p:txBody>
          <a:bodyPr spcFirstLastPara="1" wrap="square" lIns="182850" tIns="182850" rIns="182850" bIns="182850" anchor="ctr" anchorCtr="0">
            <a:noAutofit/>
          </a:bodyPr>
          <a:lstStyle/>
          <a:p>
            <a:endParaRPr sz="2800"/>
          </a:p>
        </p:txBody>
      </p:sp>
      <p:sp>
        <p:nvSpPr>
          <p:cNvPr id="979" name="Google Shape;979;p112"/>
          <p:cNvSpPr txBox="1"/>
          <p:nvPr/>
        </p:nvSpPr>
        <p:spPr>
          <a:xfrm>
            <a:off x="16254334" y="6473178"/>
            <a:ext cx="3487388" cy="2448600"/>
          </a:xfrm>
          <a:prstGeom prst="rect">
            <a:avLst/>
          </a:prstGeom>
          <a:noFill/>
          <a:ln>
            <a:noFill/>
          </a:ln>
        </p:spPr>
        <p:txBody>
          <a:bodyPr spcFirstLastPara="1" wrap="square" lIns="0" tIns="0" rIns="0" bIns="0" anchor="ctr" anchorCtr="0">
            <a:noAutofit/>
          </a:bodyPr>
          <a:lstStyle/>
          <a:p>
            <a:pPr algn="ctr">
              <a:lnSpc>
                <a:spcPct val="90000"/>
              </a:lnSpc>
              <a:buClr>
                <a:schemeClr val="dk1"/>
              </a:buClr>
              <a:buSzPts val="2800"/>
            </a:pPr>
            <a:r>
              <a:rPr lang="es-ES" sz="5600" dirty="0">
                <a:solidFill>
                  <a:schemeClr val="dk1"/>
                </a:solidFill>
                <a:latin typeface="Calibri"/>
                <a:ea typeface="Calibri"/>
                <a:cs typeface="Calibri"/>
                <a:sym typeface="Calibri"/>
              </a:rPr>
              <a:t>Tareas</a:t>
            </a:r>
            <a:endParaRPr lang="es-ES" sz="2800" dirty="0"/>
          </a:p>
        </p:txBody>
      </p:sp>
      <p:sp>
        <p:nvSpPr>
          <p:cNvPr id="980" name="Google Shape;980;p112"/>
          <p:cNvSpPr/>
          <p:nvPr/>
        </p:nvSpPr>
        <p:spPr>
          <a:xfrm>
            <a:off x="12389222" y="5379088"/>
            <a:ext cx="4452000" cy="4452000"/>
          </a:xfrm>
          <a:prstGeom prst="ellipse">
            <a:avLst/>
          </a:prstGeom>
          <a:solidFill>
            <a:srgbClr val="4372C3">
              <a:alpha val="49800"/>
            </a:srgbClr>
          </a:solidFill>
          <a:ln w="12700" cap="flat" cmpd="sng">
            <a:solidFill>
              <a:schemeClr val="lt1"/>
            </a:solidFill>
            <a:prstDash val="solid"/>
            <a:miter lim="800000"/>
            <a:headEnd type="none" w="sm" len="sm"/>
            <a:tailEnd type="none" w="sm" len="sm"/>
          </a:ln>
        </p:spPr>
        <p:txBody>
          <a:bodyPr spcFirstLastPara="1" wrap="square" lIns="182850" tIns="182850" rIns="182850" bIns="182850" anchor="ctr" anchorCtr="0">
            <a:noAutofit/>
          </a:bodyPr>
          <a:lstStyle/>
          <a:p>
            <a:endParaRPr sz="2800"/>
          </a:p>
        </p:txBody>
      </p:sp>
      <p:sp>
        <p:nvSpPr>
          <p:cNvPr id="981" name="Google Shape;981;p112"/>
          <p:cNvSpPr txBox="1"/>
          <p:nvPr/>
        </p:nvSpPr>
        <p:spPr>
          <a:xfrm>
            <a:off x="12686104" y="6473178"/>
            <a:ext cx="2671200" cy="2448600"/>
          </a:xfrm>
          <a:prstGeom prst="rect">
            <a:avLst/>
          </a:prstGeom>
          <a:noFill/>
          <a:ln>
            <a:noFill/>
          </a:ln>
        </p:spPr>
        <p:txBody>
          <a:bodyPr spcFirstLastPara="1" wrap="square" lIns="0" tIns="0" rIns="0" bIns="0" anchor="ctr" anchorCtr="0">
            <a:noAutofit/>
          </a:bodyPr>
          <a:lstStyle/>
          <a:p>
            <a:pPr algn="ctr">
              <a:lnSpc>
                <a:spcPct val="90000"/>
              </a:lnSpc>
              <a:buClr>
                <a:schemeClr val="dk1"/>
              </a:buClr>
              <a:buSzPts val="2800"/>
            </a:pPr>
            <a:r>
              <a:rPr lang="es-ES" sz="5600" dirty="0">
                <a:solidFill>
                  <a:schemeClr val="dk1"/>
                </a:solidFill>
                <a:latin typeface="Calibri"/>
                <a:ea typeface="Calibri"/>
                <a:cs typeface="Calibri"/>
                <a:sym typeface="Calibri"/>
              </a:rPr>
              <a:t>Cultura</a:t>
            </a:r>
            <a:endParaRPr lang="es-ES" sz="2800" dirty="0"/>
          </a:p>
        </p:txBody>
      </p:sp>
      <p:sp>
        <p:nvSpPr>
          <p:cNvPr id="9" name="Google Shape;386;p84">
            <a:extLst>
              <a:ext uri="{FF2B5EF4-FFF2-40B4-BE49-F238E27FC236}">
                <a16:creationId xmlns:a16="http://schemas.microsoft.com/office/drawing/2014/main" id="{95F517D4-34C3-4B80-813E-A942BA70EAAA}"/>
              </a:ext>
            </a:extLst>
          </p:cNvPr>
          <p:cNvSpPr txBox="1"/>
          <p:nvPr/>
        </p:nvSpPr>
        <p:spPr>
          <a:xfrm>
            <a:off x="8326888" y="602568"/>
            <a:ext cx="17744594" cy="1470024"/>
          </a:xfrm>
          <a:prstGeom prst="rect">
            <a:avLst/>
          </a:prstGeom>
          <a:noFill/>
          <a:ln>
            <a:noFill/>
          </a:ln>
        </p:spPr>
        <p:txBody>
          <a:bodyPr spcFirstLastPara="1" wrap="square" lIns="182850" tIns="91400" rIns="182850" bIns="91400" anchor="t" anchorCtr="0">
            <a:noAutofit/>
          </a:bodyPr>
          <a:lstStyle/>
          <a:p>
            <a:pPr>
              <a:buClr>
                <a:schemeClr val="accent2"/>
              </a:buClr>
              <a:buSzPts val="2800"/>
            </a:pPr>
            <a:r>
              <a:rPr lang="es-ES" sz="5600" b="1" dirty="0">
                <a:solidFill>
                  <a:schemeClr val="accent2"/>
                </a:solidFill>
              </a:rPr>
              <a:t>El diálogo en el aula</a:t>
            </a:r>
            <a:endParaRPr lang="es-ES" sz="5600" dirty="0">
              <a:solidFill>
                <a:schemeClr val="accent2"/>
              </a:solidFill>
            </a:endParaRPr>
          </a:p>
        </p:txBody>
      </p:sp>
      <p:pic>
        <p:nvPicPr>
          <p:cNvPr id="12" name="Picture 11">
            <a:extLst>
              <a:ext uri="{FF2B5EF4-FFF2-40B4-BE49-F238E27FC236}">
                <a16:creationId xmlns:a16="http://schemas.microsoft.com/office/drawing/2014/main" id="{E6B78ABF-8BC1-48A4-ABBD-3725052AF83F}"/>
              </a:ext>
            </a:extLst>
          </p:cNvPr>
          <p:cNvPicPr>
            <a:picLocks noChangeAspect="1"/>
          </p:cNvPicPr>
          <p:nvPr/>
        </p:nvPicPr>
        <p:blipFill>
          <a:blip r:embed="rId4"/>
          <a:stretch>
            <a:fillRect/>
          </a:stretch>
        </p:blipFill>
        <p:spPr>
          <a:xfrm>
            <a:off x="714762" y="10956528"/>
            <a:ext cx="2849847" cy="2391836"/>
          </a:xfrm>
          <a:prstGeom prst="rect">
            <a:avLst/>
          </a:prstGeom>
        </p:spPr>
      </p:pic>
      <p:pic>
        <p:nvPicPr>
          <p:cNvPr id="13" name="Picture 12">
            <a:extLst>
              <a:ext uri="{FF2B5EF4-FFF2-40B4-BE49-F238E27FC236}">
                <a16:creationId xmlns:a16="http://schemas.microsoft.com/office/drawing/2014/main" id="{300CFFF7-18D5-4506-8CFA-539241056318}"/>
              </a:ext>
            </a:extLst>
          </p:cNvPr>
          <p:cNvPicPr>
            <a:picLocks noChangeAspect="1"/>
          </p:cNvPicPr>
          <p:nvPr/>
        </p:nvPicPr>
        <p:blipFill>
          <a:blip r:embed="rId5"/>
          <a:stretch>
            <a:fillRect/>
          </a:stretch>
        </p:blipFill>
        <p:spPr>
          <a:xfrm>
            <a:off x="20333963" y="11679850"/>
            <a:ext cx="3716757" cy="1668514"/>
          </a:xfrm>
          <a:prstGeom prst="rect">
            <a:avLst/>
          </a:prstGeom>
        </p:spPr>
      </p:pic>
      <p:pic>
        <p:nvPicPr>
          <p:cNvPr id="14" name="Picture 13">
            <a:extLst>
              <a:ext uri="{FF2B5EF4-FFF2-40B4-BE49-F238E27FC236}">
                <a16:creationId xmlns:a16="http://schemas.microsoft.com/office/drawing/2014/main" id="{35A1465F-DEC1-4D3B-8B93-107086A4E73C}"/>
              </a:ext>
            </a:extLst>
          </p:cNvPr>
          <p:cNvPicPr>
            <a:picLocks noChangeAspect="1"/>
          </p:cNvPicPr>
          <p:nvPr/>
        </p:nvPicPr>
        <p:blipFill rotWithShape="1">
          <a:blip r:embed="rId6"/>
          <a:srcRect t="2483" r="3844"/>
          <a:stretch/>
        </p:blipFill>
        <p:spPr>
          <a:xfrm>
            <a:off x="3903038" y="2540658"/>
            <a:ext cx="5162770" cy="7381867"/>
          </a:xfrm>
          <a:prstGeom prst="rect">
            <a:avLst/>
          </a:prstGeom>
          <a:ln>
            <a:solidFill>
              <a:schemeClr val="accent1"/>
            </a:solid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8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7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6" grpId="0" animBg="1"/>
      <p:bldP spid="977" grpId="0"/>
      <p:bldP spid="978" grpId="0" animBg="1"/>
      <p:bldP spid="979" grpId="0"/>
      <p:bldP spid="980" grpId="0" animBg="1"/>
      <p:bldP spid="98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4" name="Google Shape;974;p112"/>
          <p:cNvSpPr txBox="1">
            <a:spLocks noGrp="1"/>
          </p:cNvSpPr>
          <p:nvPr>
            <p:ph type="body" idx="1"/>
          </p:nvPr>
        </p:nvSpPr>
        <p:spPr>
          <a:xfrm>
            <a:off x="1066800" y="3674076"/>
            <a:ext cx="21031200" cy="3608172"/>
          </a:xfrm>
          <a:prstGeom prst="rect">
            <a:avLst/>
          </a:prstGeom>
          <a:noFill/>
          <a:ln>
            <a:noFill/>
          </a:ln>
        </p:spPr>
        <p:txBody>
          <a:bodyPr spcFirstLastPara="1" wrap="square" lIns="182850" tIns="91400" rIns="182850" bIns="91400" anchor="t" anchorCtr="0">
            <a:normAutofit/>
          </a:bodyPr>
          <a:lstStyle/>
          <a:p>
            <a:pPr indent="-483868">
              <a:buClr>
                <a:schemeClr val="dk1"/>
              </a:buClr>
              <a:buSzPct val="133333"/>
            </a:pPr>
            <a:r>
              <a:rPr lang="es-ES" dirty="0"/>
              <a:t>Hacer cambios tangibles en el aula puede ser complejo</a:t>
            </a:r>
          </a:p>
          <a:p>
            <a:pPr indent="-483868">
              <a:buClr>
                <a:schemeClr val="dk1"/>
              </a:buClr>
              <a:buSzPct val="133333"/>
            </a:pPr>
            <a:endParaRPr lang="es-ES" dirty="0"/>
          </a:p>
          <a:p>
            <a:pPr indent="-483868">
              <a:buClr>
                <a:schemeClr val="dk1"/>
              </a:buClr>
              <a:buSzPct val="133333"/>
            </a:pPr>
            <a:r>
              <a:rPr lang="es-ES" dirty="0"/>
              <a:t>Usar prácticas basadas en evidencias puede hacer este cambio posible</a:t>
            </a:r>
          </a:p>
        </p:txBody>
      </p:sp>
      <p:pic>
        <p:nvPicPr>
          <p:cNvPr id="7" name="Picture 6">
            <a:extLst>
              <a:ext uri="{FF2B5EF4-FFF2-40B4-BE49-F238E27FC236}">
                <a16:creationId xmlns:a16="http://schemas.microsoft.com/office/drawing/2014/main" id="{79E9F58C-348E-446D-B6EC-30D3B747FBD7}"/>
              </a:ext>
            </a:extLst>
          </p:cNvPr>
          <p:cNvPicPr>
            <a:picLocks noChangeAspect="1"/>
          </p:cNvPicPr>
          <p:nvPr/>
        </p:nvPicPr>
        <p:blipFill>
          <a:blip r:embed="rId4"/>
          <a:stretch>
            <a:fillRect/>
          </a:stretch>
        </p:blipFill>
        <p:spPr>
          <a:xfrm>
            <a:off x="714762" y="10956528"/>
            <a:ext cx="2849847" cy="2391836"/>
          </a:xfrm>
          <a:prstGeom prst="rect">
            <a:avLst/>
          </a:prstGeom>
        </p:spPr>
      </p:pic>
      <p:pic>
        <p:nvPicPr>
          <p:cNvPr id="8" name="Picture 7">
            <a:extLst>
              <a:ext uri="{FF2B5EF4-FFF2-40B4-BE49-F238E27FC236}">
                <a16:creationId xmlns:a16="http://schemas.microsoft.com/office/drawing/2014/main" id="{0C482639-3CA4-4EA2-BBD9-5402819AD059}"/>
              </a:ext>
            </a:extLst>
          </p:cNvPr>
          <p:cNvPicPr>
            <a:picLocks noChangeAspect="1"/>
          </p:cNvPicPr>
          <p:nvPr/>
        </p:nvPicPr>
        <p:blipFill>
          <a:blip r:embed="rId5"/>
          <a:stretch>
            <a:fillRect/>
          </a:stretch>
        </p:blipFill>
        <p:spPr>
          <a:xfrm>
            <a:off x="20333963" y="11679850"/>
            <a:ext cx="3716757" cy="1668514"/>
          </a:xfrm>
          <a:prstGeom prst="rect">
            <a:avLst/>
          </a:prstGeom>
        </p:spPr>
      </p:pic>
    </p:spTree>
    <p:custDataLst>
      <p:tags r:id="rId1"/>
    </p:custDataLst>
    <p:extLst>
      <p:ext uri="{BB962C8B-B14F-4D97-AF65-F5344CB8AC3E}">
        <p14:creationId xmlns:p14="http://schemas.microsoft.com/office/powerpoint/2010/main" val="81234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8"/>
          <p:cNvSpPr/>
          <p:nvPr/>
        </p:nvSpPr>
        <p:spPr>
          <a:xfrm>
            <a:off x="2472269" y="4679307"/>
            <a:ext cx="19439461" cy="3117156"/>
          </a:xfrm>
          <a:prstGeom prst="rect">
            <a:avLst/>
          </a:prstGeom>
          <a:noFill/>
          <a:ln>
            <a:noFill/>
          </a:ln>
        </p:spPr>
        <p:txBody>
          <a:bodyPr spcFirstLastPara="1" wrap="square" lIns="182850" tIns="91400" rIns="182850" bIns="91400" anchor="t" anchorCtr="0">
            <a:spAutoFit/>
          </a:bodyPr>
          <a:lstStyle/>
          <a:p>
            <a:pPr algn="ctr"/>
            <a:r>
              <a:rPr lang="es-ES" sz="6400" dirty="0">
                <a:solidFill>
                  <a:srgbClr val="595959"/>
                </a:solidFill>
                <a:latin typeface="Gotham-Bold"/>
              </a:rPr>
              <a:t>La </a:t>
            </a:r>
            <a:r>
              <a:rPr lang="es-ES" sz="6400" dirty="0" err="1">
                <a:solidFill>
                  <a:srgbClr val="595959"/>
                </a:solidFill>
                <a:latin typeface="Gotham-Bold"/>
              </a:rPr>
              <a:t>Education</a:t>
            </a:r>
            <a:r>
              <a:rPr lang="es-ES" sz="6400" dirty="0">
                <a:solidFill>
                  <a:srgbClr val="595959"/>
                </a:solidFill>
                <a:latin typeface="Gotham-Bold"/>
              </a:rPr>
              <a:t> </a:t>
            </a:r>
            <a:r>
              <a:rPr lang="es-ES" sz="6400" dirty="0" err="1">
                <a:solidFill>
                  <a:srgbClr val="595959"/>
                </a:solidFill>
                <a:latin typeface="Gotham-Bold"/>
              </a:rPr>
              <a:t>Endowment</a:t>
            </a:r>
            <a:r>
              <a:rPr lang="es-ES" sz="6400" dirty="0">
                <a:solidFill>
                  <a:srgbClr val="595959"/>
                </a:solidFill>
                <a:latin typeface="Gotham-Bold"/>
              </a:rPr>
              <a:t> </a:t>
            </a:r>
            <a:r>
              <a:rPr lang="es-ES" sz="6400" dirty="0" err="1">
                <a:solidFill>
                  <a:srgbClr val="595959"/>
                </a:solidFill>
                <a:latin typeface="Gotham-Bold"/>
              </a:rPr>
              <a:t>Foundation</a:t>
            </a:r>
            <a:r>
              <a:rPr lang="es-ES" sz="6400" dirty="0">
                <a:solidFill>
                  <a:srgbClr val="595959"/>
                </a:solidFill>
                <a:latin typeface="Gotham-Bold"/>
              </a:rPr>
              <a:t> (EEF) es una organización independiente establecida con el propósito de romper el vínculo entre renta familiar y  éxito escolar</a:t>
            </a:r>
            <a:endParaRPr lang="es-ES" sz="4000" dirty="0">
              <a:latin typeface="Gotham-Bold"/>
            </a:endParaRPr>
          </a:p>
        </p:txBody>
      </p:sp>
      <p:pic>
        <p:nvPicPr>
          <p:cNvPr id="3" name="Picture 2">
            <a:extLst>
              <a:ext uri="{FF2B5EF4-FFF2-40B4-BE49-F238E27FC236}">
                <a16:creationId xmlns:a16="http://schemas.microsoft.com/office/drawing/2014/main" id="{6C24A147-2AE2-4C3E-BBE8-F5CD0C1D7278}"/>
              </a:ext>
            </a:extLst>
          </p:cNvPr>
          <p:cNvPicPr>
            <a:picLocks noChangeAspect="1"/>
          </p:cNvPicPr>
          <p:nvPr/>
        </p:nvPicPr>
        <p:blipFill>
          <a:blip r:embed="rId3"/>
          <a:stretch>
            <a:fillRect/>
          </a:stretch>
        </p:blipFill>
        <p:spPr>
          <a:xfrm>
            <a:off x="714762" y="10956528"/>
            <a:ext cx="2849847" cy="2391836"/>
          </a:xfrm>
          <a:prstGeom prst="rect">
            <a:avLst/>
          </a:prstGeom>
        </p:spPr>
      </p:pic>
      <p:pic>
        <p:nvPicPr>
          <p:cNvPr id="4" name="Picture 3">
            <a:extLst>
              <a:ext uri="{FF2B5EF4-FFF2-40B4-BE49-F238E27FC236}">
                <a16:creationId xmlns:a16="http://schemas.microsoft.com/office/drawing/2014/main" id="{E84D8330-AB59-4664-BD81-E9DA1AA0C56E}"/>
              </a:ext>
            </a:extLst>
          </p:cNvPr>
          <p:cNvPicPr>
            <a:picLocks noChangeAspect="1"/>
          </p:cNvPicPr>
          <p:nvPr/>
        </p:nvPicPr>
        <p:blipFill>
          <a:blip r:embed="rId4"/>
          <a:stretch>
            <a:fillRect/>
          </a:stretch>
        </p:blipFill>
        <p:spPr>
          <a:xfrm>
            <a:off x="20333963" y="11679850"/>
            <a:ext cx="3716757" cy="16685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26" name="Picture 25">
            <a:extLst>
              <a:ext uri="{FF2B5EF4-FFF2-40B4-BE49-F238E27FC236}">
                <a16:creationId xmlns:a16="http://schemas.microsoft.com/office/drawing/2014/main" id="{327E4F60-2EC5-438B-94DE-74191BB60948}"/>
              </a:ext>
            </a:extLst>
          </p:cNvPr>
          <p:cNvPicPr>
            <a:picLocks noChangeAspect="1"/>
          </p:cNvPicPr>
          <p:nvPr/>
        </p:nvPicPr>
        <p:blipFill>
          <a:blip r:embed="rId4"/>
          <a:stretch>
            <a:fillRect/>
          </a:stretch>
        </p:blipFill>
        <p:spPr>
          <a:xfrm>
            <a:off x="714762" y="10956528"/>
            <a:ext cx="2849847" cy="2391836"/>
          </a:xfrm>
          <a:prstGeom prst="rect">
            <a:avLst/>
          </a:prstGeom>
        </p:spPr>
      </p:pic>
      <p:pic>
        <p:nvPicPr>
          <p:cNvPr id="27" name="Picture 26">
            <a:extLst>
              <a:ext uri="{FF2B5EF4-FFF2-40B4-BE49-F238E27FC236}">
                <a16:creationId xmlns:a16="http://schemas.microsoft.com/office/drawing/2014/main" id="{E0B3F344-D822-463A-9E86-87D8D3F424A1}"/>
              </a:ext>
            </a:extLst>
          </p:cNvPr>
          <p:cNvPicPr>
            <a:picLocks noChangeAspect="1"/>
          </p:cNvPicPr>
          <p:nvPr/>
        </p:nvPicPr>
        <p:blipFill>
          <a:blip r:embed="rId5"/>
          <a:stretch>
            <a:fillRect/>
          </a:stretch>
        </p:blipFill>
        <p:spPr>
          <a:xfrm>
            <a:off x="20333963" y="11679850"/>
            <a:ext cx="3716757" cy="1668514"/>
          </a:xfrm>
          <a:prstGeom prst="rect">
            <a:avLst/>
          </a:prstGeom>
        </p:spPr>
      </p:pic>
      <p:sp>
        <p:nvSpPr>
          <p:cNvPr id="356" name="Google Shape;356;p83"/>
          <p:cNvSpPr txBox="1"/>
          <p:nvPr/>
        </p:nvSpPr>
        <p:spPr>
          <a:xfrm>
            <a:off x="19429734" y="3273409"/>
            <a:ext cx="4292552" cy="1046360"/>
          </a:xfrm>
          <a:prstGeom prst="rect">
            <a:avLst/>
          </a:prstGeom>
          <a:noFill/>
          <a:ln>
            <a:noFill/>
          </a:ln>
        </p:spPr>
        <p:txBody>
          <a:bodyPr spcFirstLastPara="1" wrap="square" lIns="182850" tIns="91400" rIns="182850" bIns="91400" anchor="t" anchorCtr="0">
            <a:spAutoFit/>
          </a:bodyPr>
          <a:lstStyle/>
          <a:p>
            <a:pPr algn="r"/>
            <a:r>
              <a:rPr lang="en-US" sz="2800">
                <a:solidFill>
                  <a:schemeClr val="lt1"/>
                </a:solidFill>
              </a:rPr>
              <a:t>children and young people reached</a:t>
            </a:r>
            <a:endParaRPr sz="2800"/>
          </a:p>
        </p:txBody>
      </p:sp>
      <p:sp>
        <p:nvSpPr>
          <p:cNvPr id="357" name="Google Shape;357;p83"/>
          <p:cNvSpPr txBox="1"/>
          <p:nvPr/>
        </p:nvSpPr>
        <p:spPr>
          <a:xfrm>
            <a:off x="19379073" y="4263785"/>
            <a:ext cx="4899746" cy="1169470"/>
          </a:xfrm>
          <a:prstGeom prst="rect">
            <a:avLst/>
          </a:prstGeom>
          <a:noFill/>
          <a:ln>
            <a:noFill/>
          </a:ln>
        </p:spPr>
        <p:txBody>
          <a:bodyPr spcFirstLastPara="1" wrap="square" lIns="182850" tIns="91400" rIns="182850" bIns="91400" anchor="t" anchorCtr="0">
            <a:spAutoFit/>
          </a:bodyPr>
          <a:lstStyle/>
          <a:p>
            <a:r>
              <a:rPr lang="en-US" sz="6400" b="1">
                <a:solidFill>
                  <a:schemeClr val="lt1"/>
                </a:solidFill>
              </a:rPr>
              <a:t>1,300,000</a:t>
            </a:r>
            <a:endParaRPr sz="2800"/>
          </a:p>
        </p:txBody>
      </p:sp>
      <p:sp>
        <p:nvSpPr>
          <p:cNvPr id="358" name="Google Shape;358;p83"/>
          <p:cNvSpPr txBox="1"/>
          <p:nvPr/>
        </p:nvSpPr>
        <p:spPr>
          <a:xfrm>
            <a:off x="19662421" y="7021455"/>
            <a:ext cx="4721582" cy="1538802"/>
          </a:xfrm>
          <a:prstGeom prst="rect">
            <a:avLst/>
          </a:prstGeom>
          <a:noFill/>
          <a:ln>
            <a:noFill/>
          </a:ln>
        </p:spPr>
        <p:txBody>
          <a:bodyPr spcFirstLastPara="1" wrap="square" lIns="182850" tIns="91400" rIns="182850" bIns="91400" anchor="t" anchorCtr="0">
            <a:spAutoFit/>
          </a:bodyPr>
          <a:lstStyle/>
          <a:p>
            <a:r>
              <a:rPr lang="en-US" sz="8800" b="1">
                <a:solidFill>
                  <a:srgbClr val="FFFFFF"/>
                </a:solidFill>
              </a:rPr>
              <a:t>13,000+</a:t>
            </a:r>
            <a:endParaRPr sz="2800"/>
          </a:p>
        </p:txBody>
      </p:sp>
      <p:sp>
        <p:nvSpPr>
          <p:cNvPr id="359" name="Google Shape;359;p83"/>
          <p:cNvSpPr txBox="1"/>
          <p:nvPr/>
        </p:nvSpPr>
        <p:spPr>
          <a:xfrm>
            <a:off x="19516376" y="8382873"/>
            <a:ext cx="4320480" cy="1046360"/>
          </a:xfrm>
          <a:prstGeom prst="rect">
            <a:avLst/>
          </a:prstGeom>
          <a:noFill/>
          <a:ln>
            <a:noFill/>
          </a:ln>
        </p:spPr>
        <p:txBody>
          <a:bodyPr spcFirstLastPara="1" wrap="square" lIns="182850" tIns="91400" rIns="182850" bIns="91400" anchor="t" anchorCtr="0">
            <a:spAutoFit/>
          </a:bodyPr>
          <a:lstStyle/>
          <a:p>
            <a:pPr algn="r"/>
            <a:r>
              <a:rPr lang="en-US" sz="2800">
                <a:solidFill>
                  <a:srgbClr val="FFFFFF"/>
                </a:solidFill>
              </a:rPr>
              <a:t>schools, nurseries, colleges involved</a:t>
            </a:r>
            <a:endParaRPr sz="2800"/>
          </a:p>
        </p:txBody>
      </p:sp>
      <p:pic>
        <p:nvPicPr>
          <p:cNvPr id="360" name="Google Shape;360;p83"/>
          <p:cNvPicPr preferRelativeResize="0"/>
          <p:nvPr/>
        </p:nvPicPr>
        <p:blipFill rotWithShape="1">
          <a:blip r:embed="rId6">
            <a:alphaModFix/>
          </a:blip>
          <a:srcRect l="34013" t="17970" r="35353" b="3534"/>
          <a:stretch/>
        </p:blipFill>
        <p:spPr>
          <a:xfrm rot="165713">
            <a:off x="12126419" y="1010613"/>
            <a:ext cx="1656326" cy="2352462"/>
          </a:xfrm>
          <a:prstGeom prst="rect">
            <a:avLst/>
          </a:prstGeom>
          <a:noFill/>
          <a:ln>
            <a:noFill/>
          </a:ln>
          <a:effectLst>
            <a:outerShdw blurRad="292100" dist="139700" dir="2700000" algn="tl" rotWithShape="0">
              <a:srgbClr val="333333">
                <a:alpha val="64705"/>
              </a:srgbClr>
            </a:outerShdw>
          </a:effectLst>
        </p:spPr>
      </p:pic>
      <p:pic>
        <p:nvPicPr>
          <p:cNvPr id="361" name="Google Shape;361;p83"/>
          <p:cNvPicPr preferRelativeResize="0"/>
          <p:nvPr/>
        </p:nvPicPr>
        <p:blipFill rotWithShape="1">
          <a:blip r:embed="rId7">
            <a:alphaModFix/>
          </a:blip>
          <a:srcRect l="34013" t="17770" r="35353" b="3533"/>
          <a:stretch/>
        </p:blipFill>
        <p:spPr>
          <a:xfrm>
            <a:off x="11176251" y="845735"/>
            <a:ext cx="1636558" cy="2330318"/>
          </a:xfrm>
          <a:prstGeom prst="rect">
            <a:avLst/>
          </a:prstGeom>
          <a:noFill/>
          <a:ln>
            <a:noFill/>
          </a:ln>
          <a:effectLst>
            <a:outerShdw blurRad="292100" dist="139700" dir="2700000" algn="tl" rotWithShape="0">
              <a:srgbClr val="333333">
                <a:alpha val="64705"/>
              </a:srgbClr>
            </a:outerShdw>
          </a:effectLst>
        </p:spPr>
      </p:pic>
      <p:pic>
        <p:nvPicPr>
          <p:cNvPr id="362" name="Google Shape;362;p83"/>
          <p:cNvPicPr preferRelativeResize="0"/>
          <p:nvPr/>
        </p:nvPicPr>
        <p:blipFill rotWithShape="1">
          <a:blip r:embed="rId8">
            <a:alphaModFix/>
          </a:blip>
          <a:srcRect l="34135" t="17770" r="35231" b="3533"/>
          <a:stretch/>
        </p:blipFill>
        <p:spPr>
          <a:xfrm>
            <a:off x="3205501" y="8126019"/>
            <a:ext cx="2626018" cy="3739222"/>
          </a:xfrm>
          <a:prstGeom prst="rect">
            <a:avLst/>
          </a:prstGeom>
          <a:noFill/>
          <a:ln>
            <a:noFill/>
          </a:ln>
          <a:effectLst>
            <a:outerShdw blurRad="292100" dist="139700" dir="2700000" algn="tl" rotWithShape="0">
              <a:srgbClr val="333333">
                <a:alpha val="64705"/>
              </a:srgbClr>
            </a:outerShdw>
          </a:effectLst>
        </p:spPr>
      </p:pic>
      <p:pic>
        <p:nvPicPr>
          <p:cNvPr id="363" name="Google Shape;363;p83"/>
          <p:cNvPicPr preferRelativeResize="0"/>
          <p:nvPr/>
        </p:nvPicPr>
        <p:blipFill rotWithShape="1">
          <a:blip r:embed="rId9">
            <a:alphaModFix/>
          </a:blip>
          <a:srcRect l="34013" t="17970" r="35353" b="3534"/>
          <a:stretch/>
        </p:blipFill>
        <p:spPr>
          <a:xfrm rot="-230140">
            <a:off x="9952094" y="984115"/>
            <a:ext cx="1705728" cy="2422630"/>
          </a:xfrm>
          <a:prstGeom prst="rect">
            <a:avLst/>
          </a:prstGeom>
          <a:noFill/>
          <a:ln>
            <a:noFill/>
          </a:ln>
          <a:effectLst>
            <a:outerShdw blurRad="292100" dist="139700" dir="2700000" algn="tl" rotWithShape="0">
              <a:srgbClr val="333333">
                <a:alpha val="64705"/>
              </a:srgbClr>
            </a:outerShdw>
          </a:effectLst>
        </p:spPr>
      </p:pic>
      <p:pic>
        <p:nvPicPr>
          <p:cNvPr id="364" name="Google Shape;364;p83"/>
          <p:cNvPicPr preferRelativeResize="0"/>
          <p:nvPr/>
        </p:nvPicPr>
        <p:blipFill rotWithShape="1">
          <a:blip r:embed="rId10">
            <a:alphaModFix/>
          </a:blip>
          <a:srcRect l="57346" t="30176" r="24002" b="30913"/>
          <a:stretch/>
        </p:blipFill>
        <p:spPr>
          <a:xfrm>
            <a:off x="7276853" y="9348858"/>
            <a:ext cx="2176062" cy="2516360"/>
          </a:xfrm>
          <a:prstGeom prst="rect">
            <a:avLst/>
          </a:prstGeom>
          <a:noFill/>
          <a:ln>
            <a:noFill/>
          </a:ln>
          <a:effectLst>
            <a:outerShdw blurRad="292100" dist="139700" dir="2700000" algn="tl" rotWithShape="0">
              <a:srgbClr val="333333">
                <a:alpha val="64705"/>
              </a:srgbClr>
            </a:outerShdw>
          </a:effectLst>
        </p:spPr>
      </p:pic>
      <p:pic>
        <p:nvPicPr>
          <p:cNvPr id="365" name="Google Shape;365;p83"/>
          <p:cNvPicPr preferRelativeResize="0"/>
          <p:nvPr/>
        </p:nvPicPr>
        <p:blipFill rotWithShape="1">
          <a:blip r:embed="rId11">
            <a:alphaModFix/>
          </a:blip>
          <a:srcRect l="18030" t="26573" r="62880" b="33971"/>
          <a:stretch/>
        </p:blipFill>
        <p:spPr>
          <a:xfrm>
            <a:off x="3965051" y="6018826"/>
            <a:ext cx="2196662" cy="2516360"/>
          </a:xfrm>
          <a:prstGeom prst="rect">
            <a:avLst/>
          </a:prstGeom>
          <a:noFill/>
          <a:ln>
            <a:noFill/>
          </a:ln>
          <a:effectLst>
            <a:outerShdw blurRad="292100" dist="139700" dir="2700000" algn="tl" rotWithShape="0">
              <a:srgbClr val="333333">
                <a:alpha val="64705"/>
              </a:srgbClr>
            </a:outerShdw>
          </a:effectLst>
        </p:spPr>
      </p:pic>
      <p:pic>
        <p:nvPicPr>
          <p:cNvPr id="366" name="Google Shape;366;p83"/>
          <p:cNvPicPr preferRelativeResize="0"/>
          <p:nvPr/>
        </p:nvPicPr>
        <p:blipFill rotWithShape="1">
          <a:blip r:embed="rId12">
            <a:alphaModFix/>
          </a:blip>
          <a:srcRect l="57390" t="29897" r="23720" b="30921"/>
          <a:stretch/>
        </p:blipFill>
        <p:spPr>
          <a:xfrm>
            <a:off x="5019865" y="8684394"/>
            <a:ext cx="2188454" cy="2515992"/>
          </a:xfrm>
          <a:prstGeom prst="rect">
            <a:avLst/>
          </a:prstGeom>
          <a:noFill/>
          <a:ln>
            <a:noFill/>
          </a:ln>
          <a:effectLst>
            <a:outerShdw blurRad="292100" dist="139700" dir="2700000" algn="tl" rotWithShape="0">
              <a:srgbClr val="333333">
                <a:alpha val="64705"/>
              </a:srgbClr>
            </a:outerShdw>
          </a:effectLst>
        </p:spPr>
      </p:pic>
      <p:pic>
        <p:nvPicPr>
          <p:cNvPr id="367" name="Google Shape;367;p83"/>
          <p:cNvPicPr preferRelativeResize="0"/>
          <p:nvPr/>
        </p:nvPicPr>
        <p:blipFill rotWithShape="1">
          <a:blip r:embed="rId13">
            <a:alphaModFix/>
          </a:blip>
          <a:srcRect l="19140" t="17770" r="18852" b="3127"/>
          <a:stretch/>
        </p:blipFill>
        <p:spPr>
          <a:xfrm>
            <a:off x="14588418" y="8976989"/>
            <a:ext cx="4084704" cy="2888258"/>
          </a:xfrm>
          <a:prstGeom prst="rect">
            <a:avLst/>
          </a:prstGeom>
          <a:noFill/>
          <a:ln>
            <a:noFill/>
          </a:ln>
          <a:effectLst>
            <a:outerShdw blurRad="292100" dist="139700" dir="2700000" algn="tl" rotWithShape="0">
              <a:srgbClr val="333333">
                <a:alpha val="64705"/>
              </a:srgbClr>
            </a:outerShdw>
          </a:effectLst>
        </p:spPr>
      </p:pic>
      <p:pic>
        <p:nvPicPr>
          <p:cNvPr id="368" name="Google Shape;368;p83"/>
          <p:cNvPicPr preferRelativeResize="0"/>
          <p:nvPr/>
        </p:nvPicPr>
        <p:blipFill rotWithShape="1">
          <a:blip r:embed="rId14">
            <a:alphaModFix/>
          </a:blip>
          <a:srcRect l="19098" t="17825" r="19035" b="3261"/>
          <a:stretch/>
        </p:blipFill>
        <p:spPr>
          <a:xfrm>
            <a:off x="17558507" y="8477689"/>
            <a:ext cx="4085134" cy="2888134"/>
          </a:xfrm>
          <a:prstGeom prst="rect">
            <a:avLst/>
          </a:prstGeom>
          <a:noFill/>
          <a:ln>
            <a:noFill/>
          </a:ln>
          <a:effectLst>
            <a:outerShdw blurRad="292100" dist="139700" dir="2700000" algn="tl" rotWithShape="0">
              <a:srgbClr val="333333">
                <a:alpha val="64705"/>
              </a:srgbClr>
            </a:outerShdw>
          </a:effectLst>
        </p:spPr>
      </p:pic>
      <p:pic>
        <p:nvPicPr>
          <p:cNvPr id="369" name="Google Shape;369;p83"/>
          <p:cNvPicPr preferRelativeResize="0"/>
          <p:nvPr/>
        </p:nvPicPr>
        <p:blipFill rotWithShape="1">
          <a:blip r:embed="rId15">
            <a:alphaModFix/>
          </a:blip>
          <a:srcRect l="11371" t="16424" r="49400" b="4319"/>
          <a:stretch/>
        </p:blipFill>
        <p:spPr>
          <a:xfrm>
            <a:off x="19479060" y="5419746"/>
            <a:ext cx="2915192" cy="3264648"/>
          </a:xfrm>
          <a:prstGeom prst="rect">
            <a:avLst/>
          </a:prstGeom>
          <a:noFill/>
          <a:ln>
            <a:noFill/>
          </a:ln>
          <a:effectLst>
            <a:outerShdw blurRad="292100" dist="139700" dir="2700000" algn="tl" rotWithShape="0">
              <a:srgbClr val="333333">
                <a:alpha val="64705"/>
              </a:srgbClr>
            </a:outerShdw>
          </a:effectLst>
        </p:spPr>
      </p:pic>
      <p:pic>
        <p:nvPicPr>
          <p:cNvPr id="370" name="Google Shape;370;p83"/>
          <p:cNvPicPr preferRelativeResize="0"/>
          <p:nvPr/>
        </p:nvPicPr>
        <p:blipFill rotWithShape="1">
          <a:blip r:embed="rId16">
            <a:alphaModFix/>
          </a:blip>
          <a:srcRect l="9175" t="9451" r="9921" b="6031"/>
          <a:stretch/>
        </p:blipFill>
        <p:spPr>
          <a:xfrm>
            <a:off x="6478798" y="2186841"/>
            <a:ext cx="3990928" cy="2207574"/>
          </a:xfrm>
          <a:prstGeom prst="rect">
            <a:avLst/>
          </a:prstGeom>
          <a:noFill/>
          <a:ln>
            <a:noFill/>
          </a:ln>
          <a:effectLst>
            <a:outerShdw blurRad="292100" dist="139700" dir="2700000" algn="tl" rotWithShape="0">
              <a:srgbClr val="333333">
                <a:alpha val="64705"/>
              </a:srgbClr>
            </a:outerShdw>
          </a:effectLst>
        </p:spPr>
      </p:pic>
      <p:pic>
        <p:nvPicPr>
          <p:cNvPr id="371" name="Google Shape;371;p83"/>
          <p:cNvPicPr preferRelativeResize="0"/>
          <p:nvPr/>
        </p:nvPicPr>
        <p:blipFill rotWithShape="1">
          <a:blip r:embed="rId17">
            <a:alphaModFix/>
          </a:blip>
          <a:srcRect l="8757" t="9450" r="9503" b="6277"/>
          <a:stretch/>
        </p:blipFill>
        <p:spPr>
          <a:xfrm>
            <a:off x="13164945" y="1977189"/>
            <a:ext cx="3980686" cy="2173130"/>
          </a:xfrm>
          <a:prstGeom prst="rect">
            <a:avLst/>
          </a:prstGeom>
          <a:noFill/>
          <a:ln>
            <a:noFill/>
          </a:ln>
          <a:effectLst>
            <a:outerShdw blurRad="292100" dist="139700" dir="2700000" algn="tl" rotWithShape="0">
              <a:srgbClr val="333333">
                <a:alpha val="64705"/>
              </a:srgbClr>
            </a:outerShdw>
          </a:effectLst>
        </p:spPr>
      </p:pic>
      <p:pic>
        <p:nvPicPr>
          <p:cNvPr id="372" name="Google Shape;372;p83"/>
          <p:cNvPicPr preferRelativeResize="0"/>
          <p:nvPr/>
        </p:nvPicPr>
        <p:blipFill rotWithShape="1">
          <a:blip r:embed="rId18">
            <a:alphaModFix/>
          </a:blip>
          <a:srcRect l="9748" t="2563" r="69542" b="45179"/>
          <a:stretch/>
        </p:blipFill>
        <p:spPr>
          <a:xfrm>
            <a:off x="11357834" y="4821000"/>
            <a:ext cx="1897184" cy="1908896"/>
          </a:xfrm>
          <a:prstGeom prst="rect">
            <a:avLst/>
          </a:prstGeom>
          <a:noFill/>
          <a:ln>
            <a:noFill/>
          </a:ln>
        </p:spPr>
      </p:pic>
      <p:sp>
        <p:nvSpPr>
          <p:cNvPr id="373" name="Google Shape;373;p83"/>
          <p:cNvSpPr/>
          <p:nvPr/>
        </p:nvSpPr>
        <p:spPr>
          <a:xfrm>
            <a:off x="10629689" y="6809959"/>
            <a:ext cx="1369878" cy="1388974"/>
          </a:xfrm>
          <a:prstGeom prst="triangle">
            <a:avLst>
              <a:gd name="adj" fmla="val 50000"/>
            </a:avLst>
          </a:prstGeom>
          <a:solidFill>
            <a:srgbClr val="BFBFBF"/>
          </a:solidFill>
          <a:ln>
            <a:noFill/>
          </a:ln>
        </p:spPr>
        <p:txBody>
          <a:bodyPr spcFirstLastPara="1" wrap="square" lIns="130600" tIns="65300" rIns="130600" bIns="65300" anchor="ctr" anchorCtr="0">
            <a:noAutofit/>
          </a:bodyPr>
          <a:lstStyle/>
          <a:p>
            <a:pPr algn="ctr"/>
            <a:endParaRPr sz="2800">
              <a:solidFill>
                <a:schemeClr val="lt1"/>
              </a:solidFill>
            </a:endParaRPr>
          </a:p>
        </p:txBody>
      </p:sp>
      <p:sp>
        <p:nvSpPr>
          <p:cNvPr id="374" name="Google Shape;374;p83"/>
          <p:cNvSpPr/>
          <p:nvPr/>
        </p:nvSpPr>
        <p:spPr>
          <a:xfrm rot="10800000">
            <a:off x="11621487" y="6816877"/>
            <a:ext cx="1369878" cy="1388974"/>
          </a:xfrm>
          <a:prstGeom prst="triangle">
            <a:avLst>
              <a:gd name="adj" fmla="val 50000"/>
            </a:avLst>
          </a:prstGeom>
          <a:blipFill rotWithShape="0">
            <a:blip r:embed="rId19">
              <a:alphaModFix/>
            </a:blip>
            <a:stretch>
              <a:fillRect r="-39997"/>
            </a:stretch>
          </a:blipFill>
          <a:ln>
            <a:noFill/>
          </a:ln>
        </p:spPr>
        <p:txBody>
          <a:bodyPr spcFirstLastPara="1" wrap="square" lIns="130600" tIns="65300" rIns="130600" bIns="65300" anchor="ctr" anchorCtr="0">
            <a:noAutofit/>
          </a:bodyPr>
          <a:lstStyle/>
          <a:p>
            <a:pPr algn="ctr"/>
            <a:endParaRPr sz="2800">
              <a:solidFill>
                <a:schemeClr val="lt1"/>
              </a:solidFill>
            </a:endParaRPr>
          </a:p>
        </p:txBody>
      </p:sp>
      <p:sp>
        <p:nvSpPr>
          <p:cNvPr id="375" name="Google Shape;375;p83"/>
          <p:cNvSpPr/>
          <p:nvPr/>
        </p:nvSpPr>
        <p:spPr>
          <a:xfrm>
            <a:off x="12605145" y="6797023"/>
            <a:ext cx="1369878" cy="1388974"/>
          </a:xfrm>
          <a:prstGeom prst="triangle">
            <a:avLst>
              <a:gd name="adj" fmla="val 50000"/>
            </a:avLst>
          </a:prstGeom>
          <a:solidFill>
            <a:srgbClr val="BFBFBF"/>
          </a:solidFill>
          <a:ln>
            <a:noFill/>
          </a:ln>
        </p:spPr>
        <p:txBody>
          <a:bodyPr spcFirstLastPara="1" wrap="square" lIns="130600" tIns="65300" rIns="130600" bIns="65300" anchor="ctr" anchorCtr="0">
            <a:noAutofit/>
          </a:bodyPr>
          <a:lstStyle/>
          <a:p>
            <a:pPr algn="ctr"/>
            <a:endParaRPr sz="2800">
              <a:solidFill>
                <a:schemeClr val="lt1"/>
              </a:solidFill>
            </a:endParaRPr>
          </a:p>
        </p:txBody>
      </p:sp>
      <p:sp>
        <p:nvSpPr>
          <p:cNvPr id="376" name="Google Shape;376;p83"/>
          <p:cNvSpPr txBox="1"/>
          <p:nvPr/>
        </p:nvSpPr>
        <p:spPr>
          <a:xfrm>
            <a:off x="7933980" y="8185997"/>
            <a:ext cx="2964268" cy="747429"/>
          </a:xfrm>
          <a:prstGeom prst="rect">
            <a:avLst/>
          </a:prstGeom>
          <a:noFill/>
          <a:ln>
            <a:noFill/>
          </a:ln>
        </p:spPr>
        <p:txBody>
          <a:bodyPr spcFirstLastPara="1" wrap="square" lIns="130600" tIns="65300" rIns="130600" bIns="65300" anchor="t" anchorCtr="0">
            <a:spAutoFit/>
          </a:bodyPr>
          <a:lstStyle/>
          <a:p>
            <a:pPr algn="r"/>
            <a:r>
              <a:rPr lang="es-ES" sz="4000" dirty="0">
                <a:solidFill>
                  <a:srgbClr val="595959"/>
                </a:solidFill>
              </a:rPr>
              <a:t>Generación</a:t>
            </a:r>
            <a:endParaRPr lang="es-ES" sz="2800" dirty="0"/>
          </a:p>
        </p:txBody>
      </p:sp>
      <p:sp>
        <p:nvSpPr>
          <p:cNvPr id="377" name="Google Shape;377;p83"/>
          <p:cNvSpPr txBox="1"/>
          <p:nvPr/>
        </p:nvSpPr>
        <p:spPr>
          <a:xfrm>
            <a:off x="13975022" y="8185997"/>
            <a:ext cx="3147268" cy="747429"/>
          </a:xfrm>
          <a:prstGeom prst="rect">
            <a:avLst/>
          </a:prstGeom>
          <a:noFill/>
          <a:ln>
            <a:noFill/>
          </a:ln>
        </p:spPr>
        <p:txBody>
          <a:bodyPr spcFirstLastPara="1" wrap="square" lIns="130600" tIns="65300" rIns="130600" bIns="65300" anchor="t" anchorCtr="0">
            <a:spAutoFit/>
          </a:bodyPr>
          <a:lstStyle/>
          <a:p>
            <a:r>
              <a:rPr lang="es-ES" sz="4000" dirty="0">
                <a:solidFill>
                  <a:srgbClr val="595959"/>
                </a:solidFill>
              </a:rPr>
              <a:t>Movilización</a:t>
            </a:r>
            <a:endParaRPr lang="es-ES" sz="2800" dirty="0"/>
          </a:p>
        </p:txBody>
      </p:sp>
      <p:sp>
        <p:nvSpPr>
          <p:cNvPr id="378" name="Google Shape;378;p83"/>
          <p:cNvSpPr txBox="1"/>
          <p:nvPr/>
        </p:nvSpPr>
        <p:spPr>
          <a:xfrm>
            <a:off x="11062054" y="4135116"/>
            <a:ext cx="2488748" cy="747429"/>
          </a:xfrm>
          <a:prstGeom prst="rect">
            <a:avLst/>
          </a:prstGeom>
          <a:solidFill>
            <a:schemeClr val="lt1">
              <a:alpha val="51764"/>
            </a:schemeClr>
          </a:solidFill>
          <a:ln>
            <a:noFill/>
          </a:ln>
        </p:spPr>
        <p:txBody>
          <a:bodyPr spcFirstLastPara="1" wrap="square" lIns="130600" tIns="65300" rIns="130600" bIns="65300" anchor="t" anchorCtr="0">
            <a:spAutoFit/>
          </a:bodyPr>
          <a:lstStyle/>
          <a:p>
            <a:pPr algn="ctr"/>
            <a:r>
              <a:rPr lang="es-ES" sz="4000" dirty="0">
                <a:solidFill>
                  <a:srgbClr val="595959"/>
                </a:solidFill>
              </a:rPr>
              <a:t>Síntesis</a:t>
            </a:r>
            <a:endParaRPr lang="es-ES" sz="2800" dirty="0"/>
          </a:p>
        </p:txBody>
      </p:sp>
      <p:sp>
        <p:nvSpPr>
          <p:cNvPr id="379" name="Google Shape;379;p83"/>
          <p:cNvSpPr txBox="1"/>
          <p:nvPr/>
        </p:nvSpPr>
        <p:spPr>
          <a:xfrm>
            <a:off x="820245" y="1848011"/>
            <a:ext cx="17744594" cy="1470024"/>
          </a:xfrm>
          <a:prstGeom prst="rect">
            <a:avLst/>
          </a:prstGeom>
          <a:noFill/>
          <a:ln>
            <a:noFill/>
          </a:ln>
        </p:spPr>
        <p:txBody>
          <a:bodyPr spcFirstLastPara="1" wrap="square" lIns="182850" tIns="91400" rIns="182850" bIns="91400" anchor="t" anchorCtr="0">
            <a:noAutofit/>
          </a:bodyPr>
          <a:lstStyle/>
          <a:p>
            <a:pPr>
              <a:buClr>
                <a:schemeClr val="accent2"/>
              </a:buClr>
              <a:buSzPts val="2800"/>
            </a:pPr>
            <a:r>
              <a:rPr lang="en-US" sz="5600" b="1" dirty="0">
                <a:solidFill>
                  <a:schemeClr val="accent2"/>
                </a:solidFill>
              </a:rPr>
              <a:t>¿</a:t>
            </a:r>
            <a:r>
              <a:rPr lang="es-ES" sz="5600" b="1" dirty="0">
                <a:solidFill>
                  <a:schemeClr val="accent2"/>
                </a:solidFill>
              </a:rPr>
              <a:t>Cómo</a:t>
            </a:r>
            <a:r>
              <a:rPr lang="en-US" sz="5600" b="1" dirty="0">
                <a:solidFill>
                  <a:schemeClr val="accent2"/>
                </a:solidFill>
              </a:rPr>
              <a:t>?</a:t>
            </a:r>
            <a:endParaRPr sz="5600" dirty="0">
              <a:solidFill>
                <a:schemeClr val="accent2"/>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 grpId="0"/>
      <p:bldP spid="359" grpId="0"/>
      <p:bldP spid="376" grpId="0"/>
      <p:bldP spid="377" grpId="0"/>
      <p:bldP spid="3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85" name="Google Shape;385;p84" descr="A close up of a map&#10;&#10;Description automatically generated"/>
          <p:cNvPicPr preferRelativeResize="0"/>
          <p:nvPr/>
        </p:nvPicPr>
        <p:blipFill rotWithShape="1">
          <a:blip r:embed="rId4">
            <a:alphaModFix/>
          </a:blip>
          <a:srcRect/>
          <a:stretch/>
        </p:blipFill>
        <p:spPr>
          <a:xfrm>
            <a:off x="15372735" y="1380216"/>
            <a:ext cx="7157882" cy="9284088"/>
          </a:xfrm>
          <a:prstGeom prst="rect">
            <a:avLst/>
          </a:prstGeom>
          <a:noFill/>
          <a:ln>
            <a:noFill/>
          </a:ln>
        </p:spPr>
      </p:pic>
      <p:sp>
        <p:nvSpPr>
          <p:cNvPr id="387" name="Google Shape;387;p84"/>
          <p:cNvSpPr/>
          <p:nvPr/>
        </p:nvSpPr>
        <p:spPr>
          <a:xfrm>
            <a:off x="690351" y="4145559"/>
            <a:ext cx="13434723" cy="1661913"/>
          </a:xfrm>
          <a:prstGeom prst="rect">
            <a:avLst/>
          </a:prstGeom>
          <a:noFill/>
          <a:ln>
            <a:noFill/>
          </a:ln>
        </p:spPr>
        <p:txBody>
          <a:bodyPr spcFirstLastPara="1" wrap="square" lIns="182850" tIns="91400" rIns="182850" bIns="91400" anchor="ctr" anchorCtr="0">
            <a:spAutoFit/>
          </a:bodyPr>
          <a:lstStyle/>
          <a:p>
            <a:pPr algn="ctr"/>
            <a:r>
              <a:rPr lang="es-ES" sz="4800" dirty="0">
                <a:solidFill>
                  <a:srgbClr val="11151A"/>
                </a:solidFill>
                <a:latin typeface="Gotham-Bold"/>
              </a:rPr>
              <a:t>La red de </a:t>
            </a:r>
            <a:r>
              <a:rPr lang="es-ES" sz="4800" dirty="0" err="1">
                <a:solidFill>
                  <a:srgbClr val="11151A"/>
                </a:solidFill>
                <a:latin typeface="Gotham-Bold"/>
              </a:rPr>
              <a:t>Research</a:t>
            </a:r>
            <a:r>
              <a:rPr lang="es-ES" sz="4800" dirty="0">
                <a:solidFill>
                  <a:srgbClr val="11151A"/>
                </a:solidFill>
                <a:latin typeface="Gotham-Bold"/>
              </a:rPr>
              <a:t> </a:t>
            </a:r>
            <a:r>
              <a:rPr lang="es-ES" sz="4800" dirty="0" err="1">
                <a:solidFill>
                  <a:srgbClr val="11151A"/>
                </a:solidFill>
                <a:latin typeface="Gotham-Bold"/>
              </a:rPr>
              <a:t>Schools</a:t>
            </a:r>
            <a:r>
              <a:rPr lang="es-ES" sz="4800" dirty="0">
                <a:solidFill>
                  <a:srgbClr val="11151A"/>
                </a:solidFill>
                <a:latin typeface="Gotham-Bold"/>
              </a:rPr>
              <a:t> (Colegios de evidencias) sirve cómo puente entre las evidencias y la práctica. </a:t>
            </a:r>
          </a:p>
        </p:txBody>
      </p:sp>
      <p:sp>
        <p:nvSpPr>
          <p:cNvPr id="388" name="Google Shape;388;p84"/>
          <p:cNvSpPr/>
          <p:nvPr/>
        </p:nvSpPr>
        <p:spPr>
          <a:xfrm>
            <a:off x="774572" y="6511375"/>
            <a:ext cx="15708620" cy="3477794"/>
          </a:xfrm>
          <a:prstGeom prst="rect">
            <a:avLst/>
          </a:prstGeom>
          <a:noFill/>
          <a:ln>
            <a:noFill/>
          </a:ln>
        </p:spPr>
        <p:txBody>
          <a:bodyPr spcFirstLastPara="1" wrap="square" lIns="182850" tIns="91400" rIns="182850" bIns="91400" anchor="ctr" anchorCtr="0">
            <a:spAutoFit/>
          </a:bodyPr>
          <a:lstStyle/>
          <a:p>
            <a:r>
              <a:rPr lang="es-ES" sz="4800" dirty="0">
                <a:solidFill>
                  <a:srgbClr val="11151A"/>
                </a:solidFill>
                <a:latin typeface="Gotham-Bold"/>
              </a:rPr>
              <a:t>Objetivos:</a:t>
            </a:r>
          </a:p>
          <a:p>
            <a:pPr marL="685800" indent="-685800">
              <a:buFont typeface="Arial" panose="020B0604020202020204" pitchFamily="34" charset="0"/>
              <a:buChar char="•"/>
            </a:pPr>
            <a:r>
              <a:rPr lang="es-ES" sz="4000" dirty="0">
                <a:solidFill>
                  <a:srgbClr val="11151A"/>
                </a:solidFill>
                <a:latin typeface="Gotham-Bold"/>
              </a:rPr>
              <a:t>Fomentar el uso de programas y prácticas basados en evidencias</a:t>
            </a:r>
          </a:p>
          <a:p>
            <a:pPr marL="685800" indent="-685800">
              <a:buFont typeface="Arial" panose="020B0604020202020204" pitchFamily="34" charset="0"/>
              <a:buChar char="•"/>
            </a:pPr>
            <a:endParaRPr lang="es-ES" sz="4000" dirty="0">
              <a:solidFill>
                <a:srgbClr val="11151A"/>
              </a:solidFill>
              <a:latin typeface="Gotham-Bold"/>
            </a:endParaRPr>
          </a:p>
          <a:p>
            <a:pPr marL="685800" indent="-685800">
              <a:buFont typeface="Arial" panose="020B0604020202020204" pitchFamily="34" charset="0"/>
              <a:buChar char="•"/>
            </a:pPr>
            <a:r>
              <a:rPr lang="es-ES" sz="4000" dirty="0">
                <a:solidFill>
                  <a:srgbClr val="11151A"/>
                </a:solidFill>
                <a:latin typeface="Gotham-Bold"/>
              </a:rPr>
              <a:t>Proporcionar formación y desarrollo profesional para profesores y líderes escolares basados en la mejor evidencia disponible</a:t>
            </a:r>
            <a:endParaRPr lang="es-ES" sz="5600" dirty="0">
              <a:latin typeface="Gotham-Bold"/>
            </a:endParaRPr>
          </a:p>
        </p:txBody>
      </p:sp>
      <p:pic>
        <p:nvPicPr>
          <p:cNvPr id="6" name="Picture 5">
            <a:extLst>
              <a:ext uri="{FF2B5EF4-FFF2-40B4-BE49-F238E27FC236}">
                <a16:creationId xmlns:a16="http://schemas.microsoft.com/office/drawing/2014/main" id="{508DC70E-489B-4FB5-9533-41D72F48F43B}"/>
              </a:ext>
            </a:extLst>
          </p:cNvPr>
          <p:cNvPicPr>
            <a:picLocks noChangeAspect="1"/>
          </p:cNvPicPr>
          <p:nvPr/>
        </p:nvPicPr>
        <p:blipFill>
          <a:blip r:embed="rId5"/>
          <a:stretch>
            <a:fillRect/>
          </a:stretch>
        </p:blipFill>
        <p:spPr>
          <a:xfrm>
            <a:off x="714762" y="10956528"/>
            <a:ext cx="2849847" cy="2391836"/>
          </a:xfrm>
          <a:prstGeom prst="rect">
            <a:avLst/>
          </a:prstGeom>
        </p:spPr>
      </p:pic>
      <p:pic>
        <p:nvPicPr>
          <p:cNvPr id="7" name="Picture 6">
            <a:extLst>
              <a:ext uri="{FF2B5EF4-FFF2-40B4-BE49-F238E27FC236}">
                <a16:creationId xmlns:a16="http://schemas.microsoft.com/office/drawing/2014/main" id="{2D030919-6B74-4758-9D10-092D4FD4DE67}"/>
              </a:ext>
            </a:extLst>
          </p:cNvPr>
          <p:cNvPicPr>
            <a:picLocks noChangeAspect="1"/>
          </p:cNvPicPr>
          <p:nvPr/>
        </p:nvPicPr>
        <p:blipFill>
          <a:blip r:embed="rId6"/>
          <a:stretch>
            <a:fillRect/>
          </a:stretch>
        </p:blipFill>
        <p:spPr>
          <a:xfrm>
            <a:off x="20333963" y="11679850"/>
            <a:ext cx="3716757" cy="1668514"/>
          </a:xfrm>
          <a:prstGeom prst="rect">
            <a:avLst/>
          </a:prstGeom>
        </p:spPr>
      </p:pic>
      <p:sp>
        <p:nvSpPr>
          <p:cNvPr id="8" name="Google Shape;362;p57">
            <a:extLst>
              <a:ext uri="{FF2B5EF4-FFF2-40B4-BE49-F238E27FC236}">
                <a16:creationId xmlns:a16="http://schemas.microsoft.com/office/drawing/2014/main" id="{D2BCF668-73CC-48BF-A9C9-80431710B7E6}"/>
              </a:ext>
            </a:extLst>
          </p:cNvPr>
          <p:cNvSpPr txBox="1"/>
          <p:nvPr/>
        </p:nvSpPr>
        <p:spPr>
          <a:xfrm>
            <a:off x="1269824" y="2141747"/>
            <a:ext cx="22843632" cy="1046360"/>
          </a:xfrm>
          <a:prstGeom prst="rect">
            <a:avLst/>
          </a:prstGeom>
          <a:noFill/>
          <a:ln>
            <a:noFill/>
          </a:ln>
        </p:spPr>
        <p:txBody>
          <a:bodyPr spcFirstLastPara="1" wrap="square" lIns="182850" tIns="91400" rIns="182850" bIns="91400" anchor="t" anchorCtr="0">
            <a:spAutoFit/>
          </a:bodyPr>
          <a:lstStyle/>
          <a:p>
            <a:pPr>
              <a:buClr>
                <a:schemeClr val="accent2"/>
              </a:buClr>
              <a:buSzPts val="2800"/>
            </a:pPr>
            <a:r>
              <a:rPr lang="es-ES" sz="5600" b="1" dirty="0">
                <a:solidFill>
                  <a:schemeClr val="accent2"/>
                </a:solidFill>
              </a:rPr>
              <a:t>El papel de la red de </a:t>
            </a:r>
            <a:r>
              <a:rPr lang="es-ES" sz="5600" b="1" dirty="0" err="1">
                <a:solidFill>
                  <a:schemeClr val="accent2"/>
                </a:solidFill>
              </a:rPr>
              <a:t>Research</a:t>
            </a:r>
            <a:r>
              <a:rPr lang="es-ES" sz="5600" b="1" dirty="0">
                <a:solidFill>
                  <a:schemeClr val="accent2"/>
                </a:solidFill>
              </a:rPr>
              <a:t> </a:t>
            </a:r>
            <a:r>
              <a:rPr lang="es-ES" sz="5600" b="1" dirty="0" err="1">
                <a:solidFill>
                  <a:schemeClr val="accent2"/>
                </a:solidFill>
              </a:rPr>
              <a:t>Schools</a:t>
            </a:r>
            <a:endParaRPr lang="es-ES" sz="5600" dirty="0">
              <a:solidFill>
                <a:schemeClr val="accent2"/>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Google Shape;362;p57"/>
          <p:cNvSpPr txBox="1"/>
          <p:nvPr/>
        </p:nvSpPr>
        <p:spPr>
          <a:xfrm>
            <a:off x="1269824" y="2141747"/>
            <a:ext cx="22843632" cy="1046360"/>
          </a:xfrm>
          <a:prstGeom prst="rect">
            <a:avLst/>
          </a:prstGeom>
          <a:noFill/>
          <a:ln>
            <a:noFill/>
          </a:ln>
        </p:spPr>
        <p:txBody>
          <a:bodyPr spcFirstLastPara="1" wrap="square" lIns="182850" tIns="91400" rIns="182850" bIns="91400" anchor="t" anchorCtr="0">
            <a:spAutoFit/>
          </a:bodyPr>
          <a:lstStyle/>
          <a:p>
            <a:pPr>
              <a:buClr>
                <a:srgbClr val="ED7D31"/>
              </a:buClr>
              <a:buSzPts val="2800"/>
            </a:pPr>
            <a:r>
              <a:rPr lang="es-ES" sz="5600" b="1" dirty="0">
                <a:solidFill>
                  <a:srgbClr val="ED7D31"/>
                </a:solidFill>
              </a:rPr>
              <a:t>El uso de evidencias</a:t>
            </a:r>
            <a:endParaRPr lang="es-ES" sz="2800" dirty="0"/>
          </a:p>
        </p:txBody>
      </p:sp>
      <p:sp>
        <p:nvSpPr>
          <p:cNvPr id="363" name="Google Shape;363;p57"/>
          <p:cNvSpPr/>
          <p:nvPr/>
        </p:nvSpPr>
        <p:spPr>
          <a:xfrm>
            <a:off x="1835308" y="4468279"/>
            <a:ext cx="4130212" cy="2219218"/>
          </a:xfrm>
          <a:prstGeom prst="roundRect">
            <a:avLst>
              <a:gd name="adj" fmla="val 16667"/>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182850" tIns="91400" rIns="182850" bIns="91400" anchor="ctr" anchorCtr="0">
            <a:noAutofit/>
          </a:bodyPr>
          <a:lstStyle/>
          <a:p>
            <a:pPr algn="ctr">
              <a:buClr>
                <a:schemeClr val="lt1"/>
              </a:buClr>
              <a:buSzPts val="1800"/>
            </a:pPr>
            <a:endParaRPr sz="3600">
              <a:solidFill>
                <a:srgbClr val="FFFFFF"/>
              </a:solidFill>
              <a:latin typeface="Calibri"/>
              <a:ea typeface="Calibri"/>
              <a:cs typeface="Calibri"/>
              <a:sym typeface="Calibri"/>
            </a:endParaRPr>
          </a:p>
        </p:txBody>
      </p:sp>
      <p:sp>
        <p:nvSpPr>
          <p:cNvPr id="364" name="Google Shape;364;p57"/>
          <p:cNvSpPr/>
          <p:nvPr/>
        </p:nvSpPr>
        <p:spPr>
          <a:xfrm>
            <a:off x="9969016" y="4468281"/>
            <a:ext cx="4130212" cy="2219218"/>
          </a:xfrm>
          <a:prstGeom prst="roundRect">
            <a:avLst>
              <a:gd name="adj" fmla="val 16667"/>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182850" tIns="91400" rIns="182850" bIns="91400" anchor="ctr" anchorCtr="0">
            <a:noAutofit/>
          </a:bodyPr>
          <a:lstStyle/>
          <a:p>
            <a:pPr algn="ctr">
              <a:buClr>
                <a:schemeClr val="lt1"/>
              </a:buClr>
              <a:buSzPts val="1800"/>
            </a:pPr>
            <a:endParaRPr lang="es-ES" sz="3600" dirty="0">
              <a:solidFill>
                <a:srgbClr val="FFFFFF"/>
              </a:solidFill>
              <a:latin typeface="Calibri"/>
              <a:ea typeface="Calibri"/>
              <a:cs typeface="Calibri"/>
              <a:sym typeface="Calibri"/>
            </a:endParaRPr>
          </a:p>
        </p:txBody>
      </p:sp>
      <p:sp>
        <p:nvSpPr>
          <p:cNvPr id="365" name="Google Shape;365;p57"/>
          <p:cNvSpPr/>
          <p:nvPr/>
        </p:nvSpPr>
        <p:spPr>
          <a:xfrm>
            <a:off x="18264320" y="4468279"/>
            <a:ext cx="4130212" cy="2219218"/>
          </a:xfrm>
          <a:prstGeom prst="roundRect">
            <a:avLst>
              <a:gd name="adj" fmla="val 16667"/>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182850" tIns="91400" rIns="182850" bIns="91400" anchor="ctr" anchorCtr="0">
            <a:noAutofit/>
          </a:bodyPr>
          <a:lstStyle/>
          <a:p>
            <a:pPr algn="ctr">
              <a:buClr>
                <a:schemeClr val="lt1"/>
              </a:buClr>
              <a:buSzPts val="1800"/>
            </a:pPr>
            <a:endParaRPr sz="3600">
              <a:solidFill>
                <a:srgbClr val="FFFFFF"/>
              </a:solidFill>
              <a:latin typeface="Calibri"/>
              <a:ea typeface="Calibri"/>
              <a:cs typeface="Calibri"/>
              <a:sym typeface="Calibri"/>
            </a:endParaRPr>
          </a:p>
        </p:txBody>
      </p:sp>
      <p:sp>
        <p:nvSpPr>
          <p:cNvPr id="366" name="Google Shape;366;p57"/>
          <p:cNvSpPr/>
          <p:nvPr/>
        </p:nvSpPr>
        <p:spPr>
          <a:xfrm>
            <a:off x="7319996" y="5105278"/>
            <a:ext cx="1294544" cy="1191804"/>
          </a:xfrm>
          <a:prstGeom prst="mathPlus">
            <a:avLst>
              <a:gd name="adj1" fmla="val 23520"/>
            </a:avLst>
          </a:prstGeom>
          <a:solidFill>
            <a:srgbClr val="595959"/>
          </a:solidFill>
          <a:ln w="12700" cap="flat" cmpd="sng">
            <a:solidFill>
              <a:srgbClr val="595959"/>
            </a:solidFill>
            <a:prstDash val="solid"/>
            <a:miter lim="800000"/>
            <a:headEnd type="none" w="sm" len="sm"/>
            <a:tailEnd type="none" w="sm" len="sm"/>
          </a:ln>
        </p:spPr>
        <p:txBody>
          <a:bodyPr spcFirstLastPara="1" wrap="square" lIns="182850" tIns="91400" rIns="182850" bIns="91400" anchor="ctr" anchorCtr="0">
            <a:noAutofit/>
          </a:bodyPr>
          <a:lstStyle/>
          <a:p>
            <a:pPr algn="ctr">
              <a:buClr>
                <a:schemeClr val="lt1"/>
              </a:buClr>
              <a:buSzPts val="1800"/>
            </a:pPr>
            <a:endParaRPr sz="3600">
              <a:solidFill>
                <a:srgbClr val="FFFFFF"/>
              </a:solidFill>
              <a:latin typeface="Calibri"/>
              <a:ea typeface="Calibri"/>
              <a:cs typeface="Calibri"/>
              <a:sym typeface="Calibri"/>
            </a:endParaRPr>
          </a:p>
        </p:txBody>
      </p:sp>
      <p:sp>
        <p:nvSpPr>
          <p:cNvPr id="367" name="Google Shape;367;p57"/>
          <p:cNvSpPr/>
          <p:nvPr/>
        </p:nvSpPr>
        <p:spPr>
          <a:xfrm>
            <a:off x="15778736" y="4981985"/>
            <a:ext cx="1294544" cy="1191802"/>
          </a:xfrm>
          <a:prstGeom prst="mathEqual">
            <a:avLst>
              <a:gd name="adj1" fmla="val 23520"/>
              <a:gd name="adj2" fmla="val 11760"/>
            </a:avLst>
          </a:prstGeom>
          <a:solidFill>
            <a:srgbClr val="595959"/>
          </a:solidFill>
          <a:ln w="12700" cap="flat" cmpd="sng">
            <a:solidFill>
              <a:srgbClr val="595959"/>
            </a:solidFill>
            <a:prstDash val="solid"/>
            <a:miter lim="800000"/>
            <a:headEnd type="none" w="sm" len="sm"/>
            <a:tailEnd type="none" w="sm" len="sm"/>
          </a:ln>
        </p:spPr>
        <p:txBody>
          <a:bodyPr spcFirstLastPara="1" wrap="square" lIns="182850" tIns="91400" rIns="182850" bIns="91400" anchor="ctr" anchorCtr="0">
            <a:noAutofit/>
          </a:bodyPr>
          <a:lstStyle/>
          <a:p>
            <a:pPr algn="ctr">
              <a:buClr>
                <a:schemeClr val="lt1"/>
              </a:buClr>
              <a:buSzPts val="1800"/>
            </a:pPr>
            <a:endParaRPr sz="3600">
              <a:latin typeface="Calibri"/>
              <a:ea typeface="Calibri"/>
              <a:cs typeface="Calibri"/>
              <a:sym typeface="Calibri"/>
            </a:endParaRPr>
          </a:p>
        </p:txBody>
      </p:sp>
      <p:sp>
        <p:nvSpPr>
          <p:cNvPr id="368" name="Google Shape;368;p57"/>
          <p:cNvSpPr txBox="1"/>
          <p:nvPr/>
        </p:nvSpPr>
        <p:spPr>
          <a:xfrm>
            <a:off x="2369564" y="5105278"/>
            <a:ext cx="3116836" cy="861694"/>
          </a:xfrm>
          <a:prstGeom prst="rect">
            <a:avLst/>
          </a:prstGeom>
          <a:noFill/>
          <a:ln>
            <a:noFill/>
          </a:ln>
        </p:spPr>
        <p:txBody>
          <a:bodyPr spcFirstLastPara="1" wrap="square" lIns="182850" tIns="91400" rIns="182850" bIns="91400" anchor="t" anchorCtr="0">
            <a:spAutoFit/>
          </a:bodyPr>
          <a:lstStyle/>
          <a:p>
            <a:pPr algn="ctr">
              <a:buClr>
                <a:srgbClr val="FFFFFF"/>
              </a:buClr>
              <a:buSzPts val="2200"/>
            </a:pPr>
            <a:r>
              <a:rPr lang="es-ES" sz="4400">
                <a:solidFill>
                  <a:srgbClr val="FFFFFF"/>
                </a:solidFill>
              </a:rPr>
              <a:t>Evidencias</a:t>
            </a:r>
            <a:endParaRPr lang="es-ES" sz="2800"/>
          </a:p>
        </p:txBody>
      </p:sp>
      <p:sp>
        <p:nvSpPr>
          <p:cNvPr id="369" name="Google Shape;369;p57"/>
          <p:cNvSpPr txBox="1"/>
          <p:nvPr/>
        </p:nvSpPr>
        <p:spPr>
          <a:xfrm>
            <a:off x="10130614" y="4807094"/>
            <a:ext cx="3787104" cy="1538802"/>
          </a:xfrm>
          <a:prstGeom prst="rect">
            <a:avLst/>
          </a:prstGeom>
          <a:noFill/>
          <a:ln>
            <a:noFill/>
          </a:ln>
        </p:spPr>
        <p:txBody>
          <a:bodyPr spcFirstLastPara="1" wrap="square" lIns="182850" tIns="91400" rIns="182850" bIns="91400" anchor="t" anchorCtr="0">
            <a:spAutoFit/>
          </a:bodyPr>
          <a:lstStyle/>
          <a:p>
            <a:pPr algn="ctr">
              <a:buClr>
                <a:srgbClr val="FFFFFF"/>
              </a:buClr>
              <a:buSzPts val="2200"/>
            </a:pPr>
            <a:r>
              <a:rPr lang="es-ES" sz="4400" dirty="0">
                <a:solidFill>
                  <a:srgbClr val="FFFFFF"/>
                </a:solidFill>
              </a:rPr>
              <a:t>Experiencia profesional</a:t>
            </a:r>
            <a:endParaRPr sz="2800" dirty="0"/>
          </a:p>
        </p:txBody>
      </p:sp>
      <p:sp>
        <p:nvSpPr>
          <p:cNvPr id="370" name="Google Shape;370;p57"/>
          <p:cNvSpPr txBox="1"/>
          <p:nvPr/>
        </p:nvSpPr>
        <p:spPr>
          <a:xfrm>
            <a:off x="18445832" y="4428166"/>
            <a:ext cx="3787104" cy="2215910"/>
          </a:xfrm>
          <a:prstGeom prst="rect">
            <a:avLst/>
          </a:prstGeom>
          <a:noFill/>
          <a:ln>
            <a:noFill/>
          </a:ln>
        </p:spPr>
        <p:txBody>
          <a:bodyPr spcFirstLastPara="1" wrap="square" lIns="182850" tIns="91400" rIns="182850" bIns="91400" anchor="t" anchorCtr="0">
            <a:spAutoFit/>
          </a:bodyPr>
          <a:lstStyle/>
          <a:p>
            <a:pPr algn="ctr">
              <a:buClr>
                <a:srgbClr val="FFFFFF"/>
              </a:buClr>
              <a:buSzPts val="2200"/>
            </a:pPr>
            <a:r>
              <a:rPr lang="es-ES" sz="4400">
                <a:solidFill>
                  <a:srgbClr val="FFFFFF"/>
                </a:solidFill>
              </a:rPr>
              <a:t>Práctica basadas en la evidencia</a:t>
            </a:r>
            <a:endParaRPr lang="es-ES" sz="2800"/>
          </a:p>
        </p:txBody>
      </p:sp>
      <p:pic>
        <p:nvPicPr>
          <p:cNvPr id="11" name="Picture 10">
            <a:extLst>
              <a:ext uri="{FF2B5EF4-FFF2-40B4-BE49-F238E27FC236}">
                <a16:creationId xmlns:a16="http://schemas.microsoft.com/office/drawing/2014/main" id="{464300BA-2DDE-49E9-B47B-CE80F97BE7A3}"/>
              </a:ext>
            </a:extLst>
          </p:cNvPr>
          <p:cNvPicPr>
            <a:picLocks noChangeAspect="1"/>
          </p:cNvPicPr>
          <p:nvPr/>
        </p:nvPicPr>
        <p:blipFill>
          <a:blip r:embed="rId3"/>
          <a:stretch>
            <a:fillRect/>
          </a:stretch>
        </p:blipFill>
        <p:spPr>
          <a:xfrm>
            <a:off x="714762" y="10956528"/>
            <a:ext cx="2849847" cy="2391836"/>
          </a:xfrm>
          <a:prstGeom prst="rect">
            <a:avLst/>
          </a:prstGeom>
        </p:spPr>
      </p:pic>
      <p:pic>
        <p:nvPicPr>
          <p:cNvPr id="12" name="Picture 11">
            <a:extLst>
              <a:ext uri="{FF2B5EF4-FFF2-40B4-BE49-F238E27FC236}">
                <a16:creationId xmlns:a16="http://schemas.microsoft.com/office/drawing/2014/main" id="{74ED38B2-33E7-43EE-A15F-B92083B49055}"/>
              </a:ext>
            </a:extLst>
          </p:cNvPr>
          <p:cNvPicPr>
            <a:picLocks noChangeAspect="1"/>
          </p:cNvPicPr>
          <p:nvPr/>
        </p:nvPicPr>
        <p:blipFill>
          <a:blip r:embed="rId4"/>
          <a:stretch>
            <a:fillRect/>
          </a:stretch>
        </p:blipFill>
        <p:spPr>
          <a:xfrm>
            <a:off x="20333963" y="11679850"/>
            <a:ext cx="3716757" cy="16685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1386D2C1-41EE-4A90-AFCF-12ED9352D6CD}"/>
              </a:ext>
            </a:extLst>
          </p:cNvPr>
          <p:cNvPicPr>
            <a:picLocks noChangeAspect="1"/>
          </p:cNvPicPr>
          <p:nvPr/>
        </p:nvPicPr>
        <p:blipFill rotWithShape="1">
          <a:blip r:embed="rId3">
            <a:extLst>
              <a:ext uri="{28A0092B-C50C-407E-A947-70E740481C1C}">
                <a14:useLocalDpi xmlns:a14="http://schemas.microsoft.com/office/drawing/2010/main" val="0"/>
              </a:ext>
            </a:extLst>
          </a:blip>
          <a:srcRect t="2468"/>
          <a:stretch/>
        </p:blipFill>
        <p:spPr>
          <a:xfrm>
            <a:off x="694328" y="3297304"/>
            <a:ext cx="7990378" cy="5505668"/>
          </a:xfrm>
          <a:prstGeom prst="rect">
            <a:avLst/>
          </a:prstGeom>
          <a:ln>
            <a:solidFill>
              <a:schemeClr val="accent1"/>
            </a:solidFill>
          </a:ln>
        </p:spPr>
      </p:pic>
      <p:pic>
        <p:nvPicPr>
          <p:cNvPr id="4" name="Picture 3">
            <a:extLst>
              <a:ext uri="{FF2B5EF4-FFF2-40B4-BE49-F238E27FC236}">
                <a16:creationId xmlns:a16="http://schemas.microsoft.com/office/drawing/2014/main" id="{F25A37FE-C329-460D-8A32-69A470E9E153}"/>
              </a:ext>
            </a:extLst>
          </p:cNvPr>
          <p:cNvPicPr>
            <a:picLocks noChangeAspect="1"/>
          </p:cNvPicPr>
          <p:nvPr/>
        </p:nvPicPr>
        <p:blipFill rotWithShape="1">
          <a:blip r:embed="rId4"/>
          <a:srcRect t="2483" r="3844"/>
          <a:stretch/>
        </p:blipFill>
        <p:spPr>
          <a:xfrm>
            <a:off x="15900760" y="759442"/>
            <a:ext cx="6998660" cy="10006872"/>
          </a:xfrm>
          <a:prstGeom prst="rect">
            <a:avLst/>
          </a:prstGeom>
          <a:ln>
            <a:solidFill>
              <a:schemeClr val="accent1"/>
            </a:solidFill>
          </a:ln>
        </p:spPr>
      </p:pic>
      <p:pic>
        <p:nvPicPr>
          <p:cNvPr id="6" name="Picture 5">
            <a:extLst>
              <a:ext uri="{FF2B5EF4-FFF2-40B4-BE49-F238E27FC236}">
                <a16:creationId xmlns:a16="http://schemas.microsoft.com/office/drawing/2014/main" id="{FC67FF93-9824-4184-96E1-60FD053F4E7B}"/>
              </a:ext>
            </a:extLst>
          </p:cNvPr>
          <p:cNvPicPr>
            <a:picLocks noChangeAspect="1"/>
          </p:cNvPicPr>
          <p:nvPr/>
        </p:nvPicPr>
        <p:blipFill rotWithShape="1">
          <a:blip r:embed="rId5"/>
          <a:srcRect l="1" t="1513" r="1638"/>
          <a:stretch/>
        </p:blipFill>
        <p:spPr>
          <a:xfrm>
            <a:off x="9291617" y="2102978"/>
            <a:ext cx="5557066" cy="7894320"/>
          </a:xfrm>
          <a:prstGeom prst="rect">
            <a:avLst/>
          </a:prstGeom>
          <a:ln>
            <a:solidFill>
              <a:schemeClr val="accent1"/>
            </a:solidFill>
          </a:ln>
        </p:spPr>
      </p:pic>
      <p:pic>
        <p:nvPicPr>
          <p:cNvPr id="5" name="Picture 4">
            <a:extLst>
              <a:ext uri="{FF2B5EF4-FFF2-40B4-BE49-F238E27FC236}">
                <a16:creationId xmlns:a16="http://schemas.microsoft.com/office/drawing/2014/main" id="{830BA458-6F78-458B-9F62-0F15C296F6B7}"/>
              </a:ext>
            </a:extLst>
          </p:cNvPr>
          <p:cNvPicPr>
            <a:picLocks noChangeAspect="1"/>
          </p:cNvPicPr>
          <p:nvPr/>
        </p:nvPicPr>
        <p:blipFill>
          <a:blip r:embed="rId6"/>
          <a:stretch>
            <a:fillRect/>
          </a:stretch>
        </p:blipFill>
        <p:spPr>
          <a:xfrm>
            <a:off x="714762" y="10956528"/>
            <a:ext cx="2849847" cy="2391836"/>
          </a:xfrm>
          <a:prstGeom prst="rect">
            <a:avLst/>
          </a:prstGeom>
        </p:spPr>
      </p:pic>
      <p:pic>
        <p:nvPicPr>
          <p:cNvPr id="7" name="Picture 6">
            <a:extLst>
              <a:ext uri="{FF2B5EF4-FFF2-40B4-BE49-F238E27FC236}">
                <a16:creationId xmlns:a16="http://schemas.microsoft.com/office/drawing/2014/main" id="{BE0BCEA7-60E6-4212-AD46-9DEC7A7BBB41}"/>
              </a:ext>
            </a:extLst>
          </p:cNvPr>
          <p:cNvPicPr>
            <a:picLocks noChangeAspect="1"/>
          </p:cNvPicPr>
          <p:nvPr/>
        </p:nvPicPr>
        <p:blipFill>
          <a:blip r:embed="rId7"/>
          <a:stretch>
            <a:fillRect/>
          </a:stretch>
        </p:blipFill>
        <p:spPr>
          <a:xfrm>
            <a:off x="20333963" y="11679850"/>
            <a:ext cx="3716757" cy="1668514"/>
          </a:xfrm>
          <a:prstGeom prst="rect">
            <a:avLst/>
          </a:prstGeom>
        </p:spPr>
      </p:pic>
    </p:spTree>
    <p:extLst>
      <p:ext uri="{BB962C8B-B14F-4D97-AF65-F5344CB8AC3E}">
        <p14:creationId xmlns:p14="http://schemas.microsoft.com/office/powerpoint/2010/main" val="4073522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pic>
        <p:nvPicPr>
          <p:cNvPr id="698" name="Google Shape;698;p62"/>
          <p:cNvPicPr preferRelativeResize="0"/>
          <p:nvPr/>
        </p:nvPicPr>
        <p:blipFill rotWithShape="1">
          <a:blip r:embed="rId4">
            <a:alphaModFix/>
          </a:blip>
          <a:srcRect l="5673" t="23456" b="16938"/>
          <a:stretch/>
        </p:blipFill>
        <p:spPr>
          <a:xfrm>
            <a:off x="7835459" y="1895287"/>
            <a:ext cx="9333190" cy="6603430"/>
          </a:xfrm>
          <a:prstGeom prst="rect">
            <a:avLst/>
          </a:prstGeom>
          <a:noFill/>
          <a:ln>
            <a:noFill/>
          </a:ln>
        </p:spPr>
      </p:pic>
      <p:cxnSp>
        <p:nvCxnSpPr>
          <p:cNvPr id="699" name="Google Shape;699;p62"/>
          <p:cNvCxnSpPr/>
          <p:nvPr/>
        </p:nvCxnSpPr>
        <p:spPr>
          <a:xfrm flipH="1">
            <a:off x="6683963" y="4123015"/>
            <a:ext cx="2302994" cy="3594538"/>
          </a:xfrm>
          <a:prstGeom prst="straightConnector1">
            <a:avLst/>
          </a:prstGeom>
          <a:noFill/>
          <a:ln w="25400" cap="flat" cmpd="sng">
            <a:solidFill>
              <a:srgbClr val="548135"/>
            </a:solidFill>
            <a:prstDash val="solid"/>
            <a:round/>
            <a:headEnd type="none" w="sm" len="sm"/>
            <a:tailEnd type="stealth" w="med" len="med"/>
          </a:ln>
          <a:effectLst>
            <a:outerShdw blurRad="40000" dist="20000" dir="5400000" rotWithShape="0">
              <a:srgbClr val="000000">
                <a:alpha val="37254"/>
              </a:srgbClr>
            </a:outerShdw>
          </a:effectLst>
        </p:spPr>
      </p:cxnSp>
      <p:cxnSp>
        <p:nvCxnSpPr>
          <p:cNvPr id="700" name="Google Shape;700;p62"/>
          <p:cNvCxnSpPr/>
          <p:nvPr/>
        </p:nvCxnSpPr>
        <p:spPr>
          <a:xfrm>
            <a:off x="16059809" y="4201331"/>
            <a:ext cx="2217682" cy="3720662"/>
          </a:xfrm>
          <a:prstGeom prst="straightConnector1">
            <a:avLst/>
          </a:prstGeom>
          <a:noFill/>
          <a:ln w="25400" cap="flat" cmpd="sng">
            <a:solidFill>
              <a:srgbClr val="548135"/>
            </a:solidFill>
            <a:prstDash val="solid"/>
            <a:round/>
            <a:headEnd type="none" w="sm" len="sm"/>
            <a:tailEnd type="stealth" w="med" len="med"/>
          </a:ln>
          <a:effectLst>
            <a:outerShdw blurRad="40000" dist="20000" dir="5400000" rotWithShape="0">
              <a:srgbClr val="000000">
                <a:alpha val="37254"/>
              </a:srgbClr>
            </a:outerShdw>
          </a:effectLst>
        </p:spPr>
      </p:cxnSp>
      <p:sp>
        <p:nvSpPr>
          <p:cNvPr id="701" name="Google Shape;701;p62"/>
          <p:cNvSpPr txBox="1"/>
          <p:nvPr/>
        </p:nvSpPr>
        <p:spPr>
          <a:xfrm>
            <a:off x="3422914" y="7864614"/>
            <a:ext cx="5864772" cy="615472"/>
          </a:xfrm>
          <a:prstGeom prst="rect">
            <a:avLst/>
          </a:prstGeom>
          <a:noFill/>
          <a:ln>
            <a:noFill/>
          </a:ln>
        </p:spPr>
        <p:txBody>
          <a:bodyPr spcFirstLastPara="1" wrap="square" lIns="182850" tIns="91400" rIns="182850" bIns="91400" anchor="t" anchorCtr="0">
            <a:spAutoFit/>
          </a:bodyPr>
          <a:lstStyle/>
          <a:p>
            <a:pPr algn="ctr">
              <a:buSzPts val="1400"/>
            </a:pPr>
            <a:r>
              <a:rPr lang="es-ES" sz="2800" b="1" dirty="0"/>
              <a:t>1. Cognición</a:t>
            </a:r>
            <a:endParaRPr lang="es-ES" sz="2800" dirty="0"/>
          </a:p>
        </p:txBody>
      </p:sp>
      <p:sp>
        <p:nvSpPr>
          <p:cNvPr id="702" name="Google Shape;702;p62"/>
          <p:cNvSpPr txBox="1"/>
          <p:nvPr/>
        </p:nvSpPr>
        <p:spPr>
          <a:xfrm>
            <a:off x="9091028" y="9197919"/>
            <a:ext cx="5864772" cy="615472"/>
          </a:xfrm>
          <a:prstGeom prst="rect">
            <a:avLst/>
          </a:prstGeom>
          <a:noFill/>
          <a:ln>
            <a:noFill/>
          </a:ln>
        </p:spPr>
        <p:txBody>
          <a:bodyPr spcFirstLastPara="1" wrap="square" lIns="182850" tIns="91400" rIns="182850" bIns="91400" anchor="t" anchorCtr="0">
            <a:spAutoFit/>
          </a:bodyPr>
          <a:lstStyle/>
          <a:p>
            <a:pPr algn="ctr">
              <a:buSzPts val="1400"/>
            </a:pPr>
            <a:r>
              <a:rPr lang="es-ES" sz="2800" b="1" dirty="0"/>
              <a:t>2. Metacognición</a:t>
            </a:r>
            <a:endParaRPr lang="es-ES" sz="2800" dirty="0"/>
          </a:p>
        </p:txBody>
      </p:sp>
      <p:sp>
        <p:nvSpPr>
          <p:cNvPr id="703" name="Google Shape;703;p62"/>
          <p:cNvSpPr txBox="1"/>
          <p:nvPr/>
        </p:nvSpPr>
        <p:spPr>
          <a:xfrm>
            <a:off x="15839088" y="8074984"/>
            <a:ext cx="5864772" cy="615472"/>
          </a:xfrm>
          <a:prstGeom prst="rect">
            <a:avLst/>
          </a:prstGeom>
          <a:noFill/>
          <a:ln>
            <a:noFill/>
          </a:ln>
        </p:spPr>
        <p:txBody>
          <a:bodyPr spcFirstLastPara="1" wrap="square" lIns="182850" tIns="91400" rIns="182850" bIns="91400" anchor="t" anchorCtr="0">
            <a:spAutoFit/>
          </a:bodyPr>
          <a:lstStyle/>
          <a:p>
            <a:pPr algn="ctr">
              <a:buSzPts val="1400"/>
            </a:pPr>
            <a:r>
              <a:rPr lang="es-ES" sz="2800" b="1" dirty="0"/>
              <a:t>3. Motivación</a:t>
            </a:r>
            <a:endParaRPr lang="es-ES" sz="2800" dirty="0"/>
          </a:p>
        </p:txBody>
      </p:sp>
      <p:sp>
        <p:nvSpPr>
          <p:cNvPr id="704" name="Google Shape;704;p62"/>
          <p:cNvSpPr/>
          <p:nvPr/>
        </p:nvSpPr>
        <p:spPr>
          <a:xfrm>
            <a:off x="3113909" y="8536965"/>
            <a:ext cx="7140106" cy="1046360"/>
          </a:xfrm>
          <a:prstGeom prst="rect">
            <a:avLst/>
          </a:prstGeom>
          <a:noFill/>
          <a:ln>
            <a:noFill/>
          </a:ln>
        </p:spPr>
        <p:txBody>
          <a:bodyPr spcFirstLastPara="1" wrap="square" lIns="182850" tIns="91400" rIns="182850" bIns="91400" anchor="t" anchorCtr="0">
            <a:spAutoFit/>
          </a:bodyPr>
          <a:lstStyle/>
          <a:p>
            <a:pPr>
              <a:buSzPts val="1400"/>
            </a:pPr>
            <a:r>
              <a:rPr lang="es-ES" sz="2800" dirty="0"/>
              <a:t>La comprensión de estrategias de aprendizaje por parte de los alumnos.</a:t>
            </a:r>
          </a:p>
        </p:txBody>
      </p:sp>
      <p:sp>
        <p:nvSpPr>
          <p:cNvPr id="705" name="Google Shape;705;p62"/>
          <p:cNvSpPr/>
          <p:nvPr/>
        </p:nvSpPr>
        <p:spPr>
          <a:xfrm>
            <a:off x="9487482" y="9930873"/>
            <a:ext cx="5580956" cy="1477247"/>
          </a:xfrm>
          <a:prstGeom prst="rect">
            <a:avLst/>
          </a:prstGeom>
          <a:noFill/>
          <a:ln>
            <a:noFill/>
          </a:ln>
        </p:spPr>
        <p:txBody>
          <a:bodyPr spcFirstLastPara="1" wrap="square" lIns="182850" tIns="91400" rIns="182850" bIns="91400" anchor="t" anchorCtr="0">
            <a:spAutoFit/>
          </a:bodyPr>
          <a:lstStyle/>
          <a:p>
            <a:pPr>
              <a:buSzPts val="1400"/>
            </a:pPr>
            <a:r>
              <a:rPr lang="es-ES" sz="2800" dirty="0"/>
              <a:t>La capacidad de los alumnos de monitorizar y dirigir su propio aprendizaje</a:t>
            </a:r>
          </a:p>
        </p:txBody>
      </p:sp>
      <p:sp>
        <p:nvSpPr>
          <p:cNvPr id="706" name="Google Shape;706;p62"/>
          <p:cNvSpPr/>
          <p:nvPr/>
        </p:nvSpPr>
        <p:spPr>
          <a:xfrm>
            <a:off x="16335955" y="8767071"/>
            <a:ext cx="6670906" cy="1477247"/>
          </a:xfrm>
          <a:prstGeom prst="rect">
            <a:avLst/>
          </a:prstGeom>
          <a:noFill/>
          <a:ln>
            <a:noFill/>
          </a:ln>
        </p:spPr>
        <p:txBody>
          <a:bodyPr spcFirstLastPara="1" wrap="square" lIns="182850" tIns="91400" rIns="182850" bIns="91400" anchor="t" anchorCtr="0">
            <a:spAutoFit/>
          </a:bodyPr>
          <a:lstStyle/>
          <a:p>
            <a:pPr>
              <a:buSzPts val="1400"/>
            </a:pPr>
            <a:r>
              <a:rPr lang="es-ES" sz="2800" dirty="0"/>
              <a:t>La motivación de los alumnos para aprender, incluyendo sus creencias sobre sí mismos e intereses.</a:t>
            </a:r>
          </a:p>
        </p:txBody>
      </p:sp>
      <p:sp>
        <p:nvSpPr>
          <p:cNvPr id="14" name="Google Shape;362;p57">
            <a:extLst>
              <a:ext uri="{FF2B5EF4-FFF2-40B4-BE49-F238E27FC236}">
                <a16:creationId xmlns:a16="http://schemas.microsoft.com/office/drawing/2014/main" id="{A11A91BC-8FF3-46F9-9831-CFEBABACB23C}"/>
              </a:ext>
            </a:extLst>
          </p:cNvPr>
          <p:cNvSpPr txBox="1"/>
          <p:nvPr/>
        </p:nvSpPr>
        <p:spPr>
          <a:xfrm>
            <a:off x="6481741" y="615172"/>
            <a:ext cx="14471967" cy="1046360"/>
          </a:xfrm>
          <a:prstGeom prst="rect">
            <a:avLst/>
          </a:prstGeom>
          <a:noFill/>
          <a:ln>
            <a:noFill/>
          </a:ln>
        </p:spPr>
        <p:txBody>
          <a:bodyPr spcFirstLastPara="1" wrap="square" lIns="182850" tIns="91400" rIns="182850" bIns="91400" anchor="t" anchorCtr="0">
            <a:spAutoFit/>
          </a:bodyPr>
          <a:lstStyle/>
          <a:p>
            <a:pPr>
              <a:buClr>
                <a:srgbClr val="ED7D31"/>
              </a:buClr>
              <a:buSzPts val="2800"/>
            </a:pPr>
            <a:r>
              <a:rPr lang="es-ES" sz="5600" b="1" dirty="0">
                <a:solidFill>
                  <a:srgbClr val="ED7D31"/>
                </a:solidFill>
              </a:rPr>
              <a:t>La autorregulación del aprendizaje</a:t>
            </a:r>
            <a:endParaRPr lang="es-ES" sz="2800" dirty="0"/>
          </a:p>
        </p:txBody>
      </p:sp>
      <p:pic>
        <p:nvPicPr>
          <p:cNvPr id="15" name="Picture 14">
            <a:extLst>
              <a:ext uri="{FF2B5EF4-FFF2-40B4-BE49-F238E27FC236}">
                <a16:creationId xmlns:a16="http://schemas.microsoft.com/office/drawing/2014/main" id="{E17BE534-92F7-4C69-AD52-DF582C74AC1B}"/>
              </a:ext>
            </a:extLst>
          </p:cNvPr>
          <p:cNvPicPr>
            <a:picLocks noChangeAspect="1"/>
          </p:cNvPicPr>
          <p:nvPr/>
        </p:nvPicPr>
        <p:blipFill>
          <a:blip r:embed="rId5"/>
          <a:stretch>
            <a:fillRect/>
          </a:stretch>
        </p:blipFill>
        <p:spPr>
          <a:xfrm>
            <a:off x="714762" y="10956528"/>
            <a:ext cx="2849847" cy="2391836"/>
          </a:xfrm>
          <a:prstGeom prst="rect">
            <a:avLst/>
          </a:prstGeom>
        </p:spPr>
      </p:pic>
      <p:pic>
        <p:nvPicPr>
          <p:cNvPr id="16" name="Picture 15">
            <a:extLst>
              <a:ext uri="{FF2B5EF4-FFF2-40B4-BE49-F238E27FC236}">
                <a16:creationId xmlns:a16="http://schemas.microsoft.com/office/drawing/2014/main" id="{23A89B60-C326-4BEB-8569-45336C0B465F}"/>
              </a:ext>
            </a:extLst>
          </p:cNvPr>
          <p:cNvPicPr>
            <a:picLocks noChangeAspect="1"/>
          </p:cNvPicPr>
          <p:nvPr/>
        </p:nvPicPr>
        <p:blipFill>
          <a:blip r:embed="rId6"/>
          <a:stretch>
            <a:fillRect/>
          </a:stretch>
        </p:blipFill>
        <p:spPr>
          <a:xfrm>
            <a:off x="20333963" y="11679850"/>
            <a:ext cx="3716757" cy="1668514"/>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0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0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1" grpId="0"/>
      <p:bldP spid="702" grpId="0"/>
      <p:bldP spid="703" grpId="0"/>
      <p:bldP spid="704" grpId="0"/>
      <p:bldP spid="705" grpId="0"/>
      <p:bldP spid="70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2B58A9-25A9-4841-A058-746C0E655E0F}"/>
              </a:ext>
            </a:extLst>
          </p:cNvPr>
          <p:cNvSpPr/>
          <p:nvPr/>
        </p:nvSpPr>
        <p:spPr>
          <a:xfrm>
            <a:off x="0" y="2131578"/>
            <a:ext cx="24384000" cy="76019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endParaRPr lang="es-ES" sz="3600" i="1" dirty="0">
              <a:cs typeface="Arial" panose="020B0604020202020204" pitchFamily="34" charset="0"/>
            </a:endParaRPr>
          </a:p>
        </p:txBody>
      </p:sp>
      <p:sp>
        <p:nvSpPr>
          <p:cNvPr id="11" name="Oval 10">
            <a:extLst>
              <a:ext uri="{FF2B5EF4-FFF2-40B4-BE49-F238E27FC236}">
                <a16:creationId xmlns:a16="http://schemas.microsoft.com/office/drawing/2014/main" id="{C7D87333-B31C-46C5-9F6F-FF566203C125}"/>
              </a:ext>
            </a:extLst>
          </p:cNvPr>
          <p:cNvSpPr/>
          <p:nvPr/>
        </p:nvSpPr>
        <p:spPr>
          <a:xfrm>
            <a:off x="492244" y="3121073"/>
            <a:ext cx="1709534" cy="17637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600" dirty="0">
                <a:ln>
                  <a:solidFill>
                    <a:sysClr val="windowText" lastClr="000000"/>
                  </a:solidFill>
                </a:ln>
                <a:solidFill>
                  <a:schemeClr val="tx1"/>
                </a:solidFill>
                <a:latin typeface="Britannic Bold" panose="020B0903060703020204" pitchFamily="34" charset="0"/>
              </a:rPr>
              <a:t>‘</a:t>
            </a:r>
          </a:p>
        </p:txBody>
      </p:sp>
      <p:sp>
        <p:nvSpPr>
          <p:cNvPr id="13" name="TextBox 12">
            <a:extLst>
              <a:ext uri="{FF2B5EF4-FFF2-40B4-BE49-F238E27FC236}">
                <a16:creationId xmlns:a16="http://schemas.microsoft.com/office/drawing/2014/main" id="{0F9C6349-9114-4BAB-A983-9D015336F509}"/>
              </a:ext>
            </a:extLst>
          </p:cNvPr>
          <p:cNvSpPr txBox="1"/>
          <p:nvPr/>
        </p:nvSpPr>
        <p:spPr>
          <a:xfrm>
            <a:off x="24111" y="2758879"/>
            <a:ext cx="24087173" cy="5632311"/>
          </a:xfrm>
          <a:prstGeom prst="rect">
            <a:avLst/>
          </a:prstGeom>
          <a:noFill/>
        </p:spPr>
        <p:txBody>
          <a:bodyPr wrap="square">
            <a:spAutoFit/>
          </a:bodyPr>
          <a:lstStyle/>
          <a:p>
            <a:pPr marL="2520000" defTabSz="720000"/>
            <a:r>
              <a:rPr lang="es-ES" sz="6000" i="1" dirty="0">
                <a:solidFill>
                  <a:schemeClr val="bg1"/>
                </a:solidFill>
              </a:rPr>
              <a:t>La metacognición trata sobre las formas en las que los alumnos supervisan y dirigen su propio aprendizaje. Por ejemplo, habiendo decidido que una estrategia cognitiva para memorizar ha dado resultado, el alumno supervisa si de hecho ha sido así y a consecuencia decide deliberadamente cambiar (o no) su método de memorización.</a:t>
            </a:r>
            <a:endParaRPr lang="es-ES" sz="85700" i="1" dirty="0">
              <a:solidFill>
                <a:schemeClr val="bg1"/>
              </a:solidFill>
              <a:cs typeface="Arial" panose="020B0604020202020204" pitchFamily="34" charset="0"/>
            </a:endParaRPr>
          </a:p>
        </p:txBody>
      </p:sp>
      <p:sp>
        <p:nvSpPr>
          <p:cNvPr id="15" name="TextBox 14">
            <a:extLst>
              <a:ext uri="{FF2B5EF4-FFF2-40B4-BE49-F238E27FC236}">
                <a16:creationId xmlns:a16="http://schemas.microsoft.com/office/drawing/2014/main" id="{C313CAE9-FC9E-4B8E-8C3F-4A0419491D78}"/>
              </a:ext>
            </a:extLst>
          </p:cNvPr>
          <p:cNvSpPr txBox="1"/>
          <p:nvPr/>
        </p:nvSpPr>
        <p:spPr>
          <a:xfrm>
            <a:off x="3056022" y="8793004"/>
            <a:ext cx="18709105" cy="584775"/>
          </a:xfrm>
          <a:prstGeom prst="rect">
            <a:avLst/>
          </a:prstGeom>
          <a:noFill/>
        </p:spPr>
        <p:txBody>
          <a:bodyPr wrap="square" rtlCol="0">
            <a:spAutoFit/>
          </a:bodyPr>
          <a:lstStyle/>
          <a:p>
            <a:pPr algn="ctr">
              <a:buClrTx/>
              <a:buFontTx/>
              <a:buNone/>
            </a:pPr>
            <a:r>
              <a:rPr lang="en-GB" sz="3200" i="1" kern="1200" dirty="0">
                <a:solidFill>
                  <a:prstClr val="white"/>
                </a:solidFill>
                <a:latin typeface="Calibri" panose="020F0502020204030204"/>
                <a:ea typeface="+mn-ea"/>
                <a:cs typeface="+mn-cs"/>
              </a:rPr>
              <a:t>Metacognition and Self-Regulated learning. Guidance Report. (EEF, 2018, p8.)</a:t>
            </a:r>
            <a:endParaRPr lang="en-GB" sz="3200" b="1" kern="1200" dirty="0">
              <a:solidFill>
                <a:prstClr val="white"/>
              </a:solidFill>
              <a:latin typeface="Calibri Light" panose="020F0302020204030204" pitchFamily="34" charset="0"/>
              <a:ea typeface="+mn-ea"/>
              <a:cs typeface="+mn-cs"/>
            </a:endParaRPr>
          </a:p>
        </p:txBody>
      </p:sp>
    </p:spTree>
    <p:extLst>
      <p:ext uri="{BB962C8B-B14F-4D97-AF65-F5344CB8AC3E}">
        <p14:creationId xmlns:p14="http://schemas.microsoft.com/office/powerpoint/2010/main" val="915670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4" name="Isosceles Triangle 3">
            <a:extLst>
              <a:ext uri="{FF2B5EF4-FFF2-40B4-BE49-F238E27FC236}">
                <a16:creationId xmlns:a16="http://schemas.microsoft.com/office/drawing/2014/main" id="{24504891-4948-40E6-9017-4C286738930A}"/>
              </a:ext>
            </a:extLst>
          </p:cNvPr>
          <p:cNvSpPr/>
          <p:nvPr/>
        </p:nvSpPr>
        <p:spPr>
          <a:xfrm>
            <a:off x="2634489" y="4209065"/>
            <a:ext cx="5747656" cy="3084286"/>
          </a:xfrm>
          <a:prstGeom prst="triangle">
            <a:avLst>
              <a:gd name="adj" fmla="val 0"/>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280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EABB96E-2AC5-4A69-A121-F258C2936224}"/>
                  </a:ext>
                </a:extLst>
              </p:cNvPr>
              <p:cNvSpPr txBox="1"/>
              <p:nvPr/>
            </p:nvSpPr>
            <p:spPr>
              <a:xfrm>
                <a:off x="4949916" y="7365405"/>
                <a:ext cx="60567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panose="02040503050406030204" pitchFamily="18" charset="0"/>
                        </a:rPr>
                        <m:t>4</m:t>
                      </m:r>
                      <m:r>
                        <a:rPr lang="en-GB" sz="2800" i="1">
                          <a:latin typeface="Cambria Math" panose="02040503050406030204" pitchFamily="18" charset="0"/>
                        </a:rPr>
                        <m:t>𝑚</m:t>
                      </m:r>
                    </m:oMath>
                  </m:oMathPara>
                </a14:m>
                <a:endParaRPr lang="en-GB" sz="2800" dirty="0"/>
              </a:p>
            </p:txBody>
          </p:sp>
        </mc:Choice>
        <mc:Fallback xmlns="">
          <p:sp>
            <p:nvSpPr>
              <p:cNvPr id="5" name="TextBox 4">
                <a:extLst>
                  <a:ext uri="{FF2B5EF4-FFF2-40B4-BE49-F238E27FC236}">
                    <a16:creationId xmlns:a16="http://schemas.microsoft.com/office/drawing/2014/main" id="{CEABB96E-2AC5-4A69-A121-F258C2936224}"/>
                  </a:ext>
                </a:extLst>
              </p:cNvPr>
              <p:cNvSpPr txBox="1">
                <a:spLocks noRot="1" noChangeAspect="1" noMove="1" noResize="1" noEditPoints="1" noAdjustHandles="1" noChangeArrowheads="1" noChangeShapeType="1" noTextEdit="1"/>
              </p:cNvSpPr>
              <p:nvPr/>
            </p:nvSpPr>
            <p:spPr>
              <a:xfrm>
                <a:off x="4949916" y="7365405"/>
                <a:ext cx="605679" cy="430887"/>
              </a:xfrm>
              <a:prstGeom prst="rect">
                <a:avLst/>
              </a:prstGeom>
              <a:blipFill>
                <a:blip r:embed="rId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11101C2-50EA-41DC-A813-27252FC9BEC9}"/>
                  </a:ext>
                </a:extLst>
              </p:cNvPr>
              <p:cNvSpPr txBox="1"/>
              <p:nvPr/>
            </p:nvSpPr>
            <p:spPr>
              <a:xfrm>
                <a:off x="1756038" y="5751207"/>
                <a:ext cx="60567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panose="02040503050406030204" pitchFamily="18" charset="0"/>
                        </a:rPr>
                        <m:t>3</m:t>
                      </m:r>
                      <m:r>
                        <a:rPr lang="en-GB" sz="2800" i="1">
                          <a:latin typeface="Cambria Math" panose="02040503050406030204" pitchFamily="18" charset="0"/>
                        </a:rPr>
                        <m:t>𝑚</m:t>
                      </m:r>
                    </m:oMath>
                  </m:oMathPara>
                </a14:m>
                <a:endParaRPr lang="en-GB" sz="2800" dirty="0"/>
              </a:p>
            </p:txBody>
          </p:sp>
        </mc:Choice>
        <mc:Fallback xmlns="">
          <p:sp>
            <p:nvSpPr>
              <p:cNvPr id="18" name="TextBox 17">
                <a:extLst>
                  <a:ext uri="{FF2B5EF4-FFF2-40B4-BE49-F238E27FC236}">
                    <a16:creationId xmlns:a16="http://schemas.microsoft.com/office/drawing/2014/main" id="{611101C2-50EA-41DC-A813-27252FC9BEC9}"/>
                  </a:ext>
                </a:extLst>
              </p:cNvPr>
              <p:cNvSpPr txBox="1">
                <a:spLocks noRot="1" noChangeAspect="1" noMove="1" noResize="1" noEditPoints="1" noAdjustHandles="1" noChangeArrowheads="1" noChangeShapeType="1" noTextEdit="1"/>
              </p:cNvSpPr>
              <p:nvPr/>
            </p:nvSpPr>
            <p:spPr>
              <a:xfrm>
                <a:off x="1756038" y="5751207"/>
                <a:ext cx="605679" cy="430887"/>
              </a:xfrm>
              <a:prstGeom prst="rect">
                <a:avLst/>
              </a:prstGeom>
              <a:blipFill>
                <a:blip r:embed="rId7"/>
                <a:stretch>
                  <a:fillRect/>
                </a:stretch>
              </a:blipFill>
            </p:spPr>
            <p:txBody>
              <a:bodyPr/>
              <a:lstStyle/>
              <a:p>
                <a:r>
                  <a:rPr lang="es-ES">
                    <a:noFill/>
                  </a:rPr>
                  <a:t> </a:t>
                </a:r>
              </a:p>
            </p:txBody>
          </p:sp>
        </mc:Fallback>
      </mc:AlternateContent>
      <p:pic>
        <p:nvPicPr>
          <p:cNvPr id="13" name="Picture 12">
            <a:extLst>
              <a:ext uri="{FF2B5EF4-FFF2-40B4-BE49-F238E27FC236}">
                <a16:creationId xmlns:a16="http://schemas.microsoft.com/office/drawing/2014/main" id="{0046B6AD-477D-40E1-8140-D95DA8FED6B0}"/>
              </a:ext>
            </a:extLst>
          </p:cNvPr>
          <p:cNvPicPr>
            <a:picLocks noChangeAspect="1"/>
          </p:cNvPicPr>
          <p:nvPr/>
        </p:nvPicPr>
        <p:blipFill>
          <a:blip r:embed="rId8"/>
          <a:stretch>
            <a:fillRect/>
          </a:stretch>
        </p:blipFill>
        <p:spPr>
          <a:xfrm>
            <a:off x="11761645" y="4575625"/>
            <a:ext cx="11700492" cy="2351164"/>
          </a:xfrm>
          <a:prstGeom prst="rect">
            <a:avLst/>
          </a:prstGeom>
        </p:spPr>
      </p:pic>
      <p:sp>
        <p:nvSpPr>
          <p:cNvPr id="9" name="Google Shape;386;p84">
            <a:extLst>
              <a:ext uri="{FF2B5EF4-FFF2-40B4-BE49-F238E27FC236}">
                <a16:creationId xmlns:a16="http://schemas.microsoft.com/office/drawing/2014/main" id="{789E0A45-0E5C-4506-BAD8-395741531B36}"/>
              </a:ext>
            </a:extLst>
          </p:cNvPr>
          <p:cNvSpPr txBox="1"/>
          <p:nvPr/>
        </p:nvSpPr>
        <p:spPr>
          <a:xfrm>
            <a:off x="9113935" y="792163"/>
            <a:ext cx="17744594" cy="1470024"/>
          </a:xfrm>
          <a:prstGeom prst="rect">
            <a:avLst/>
          </a:prstGeom>
          <a:noFill/>
          <a:ln>
            <a:noFill/>
          </a:ln>
        </p:spPr>
        <p:txBody>
          <a:bodyPr spcFirstLastPara="1" wrap="square" lIns="182850" tIns="91400" rIns="182850" bIns="91400" anchor="t" anchorCtr="0">
            <a:noAutofit/>
          </a:bodyPr>
          <a:lstStyle/>
          <a:p>
            <a:pPr>
              <a:buClr>
                <a:schemeClr val="accent2"/>
              </a:buClr>
              <a:buSzPts val="2800"/>
            </a:pPr>
            <a:r>
              <a:rPr lang="es-ES" sz="5600" b="1" dirty="0">
                <a:solidFill>
                  <a:schemeClr val="accent2"/>
                </a:solidFill>
              </a:rPr>
              <a:t>Metacognición</a:t>
            </a:r>
            <a:endParaRPr lang="es-ES" sz="5600" dirty="0">
              <a:solidFill>
                <a:schemeClr val="accent2"/>
              </a:solidFill>
            </a:endParaRPr>
          </a:p>
        </p:txBody>
      </p:sp>
      <p:pic>
        <p:nvPicPr>
          <p:cNvPr id="10" name="Picture 9">
            <a:extLst>
              <a:ext uri="{FF2B5EF4-FFF2-40B4-BE49-F238E27FC236}">
                <a16:creationId xmlns:a16="http://schemas.microsoft.com/office/drawing/2014/main" id="{00431DFA-8EDB-41CF-9695-F8E4E277ED40}"/>
              </a:ext>
            </a:extLst>
          </p:cNvPr>
          <p:cNvPicPr>
            <a:picLocks noChangeAspect="1"/>
          </p:cNvPicPr>
          <p:nvPr/>
        </p:nvPicPr>
        <p:blipFill>
          <a:blip r:embed="rId9"/>
          <a:stretch>
            <a:fillRect/>
          </a:stretch>
        </p:blipFill>
        <p:spPr>
          <a:xfrm>
            <a:off x="714762" y="10956528"/>
            <a:ext cx="2849847" cy="2391836"/>
          </a:xfrm>
          <a:prstGeom prst="rect">
            <a:avLst/>
          </a:prstGeom>
        </p:spPr>
      </p:pic>
      <p:pic>
        <p:nvPicPr>
          <p:cNvPr id="11" name="Picture 10">
            <a:extLst>
              <a:ext uri="{FF2B5EF4-FFF2-40B4-BE49-F238E27FC236}">
                <a16:creationId xmlns:a16="http://schemas.microsoft.com/office/drawing/2014/main" id="{3244C685-9E09-4D1C-BC38-B6A3459ED26B}"/>
              </a:ext>
            </a:extLst>
          </p:cNvPr>
          <p:cNvPicPr>
            <a:picLocks noChangeAspect="1"/>
          </p:cNvPicPr>
          <p:nvPr/>
        </p:nvPicPr>
        <p:blipFill>
          <a:blip r:embed="rId10"/>
          <a:stretch>
            <a:fillRect/>
          </a:stretch>
        </p:blipFill>
        <p:spPr>
          <a:xfrm>
            <a:off x="20333963" y="11679850"/>
            <a:ext cx="3716757" cy="1668514"/>
          </a:xfrm>
          <a:prstGeom prst="rect">
            <a:avLst/>
          </a:prstGeom>
        </p:spPr>
      </p:pic>
    </p:spTree>
    <p:custDataLst>
      <p:tags r:id="rId1"/>
    </p:custDataLst>
    <p:extLst>
      <p:ext uri="{BB962C8B-B14F-4D97-AF65-F5344CB8AC3E}">
        <p14:creationId xmlns:p14="http://schemas.microsoft.com/office/powerpoint/2010/main" val="335112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7|56|23"/>
</p:tagLst>
</file>

<file path=ppt/tags/tag2.xml><?xml version="1.0" encoding="utf-8"?>
<p:tagLst xmlns:a="http://schemas.openxmlformats.org/drawingml/2006/main" xmlns:r="http://schemas.openxmlformats.org/officeDocument/2006/relationships" xmlns:p="http://schemas.openxmlformats.org/presentationml/2006/main">
  <p:tag name="TIMING" val="|27|1.1|4.1"/>
</p:tagLst>
</file>

<file path=ppt/tags/tag3.xml><?xml version="1.0" encoding="utf-8"?>
<p:tagLst xmlns:a="http://schemas.openxmlformats.org/drawingml/2006/main" xmlns:r="http://schemas.openxmlformats.org/officeDocument/2006/relationships" xmlns:p="http://schemas.openxmlformats.org/presentationml/2006/main">
  <p:tag name="TIMING" val="|11.4|6.7|6.9"/>
</p:tagLst>
</file>

<file path=ppt/tags/tag4.xml><?xml version="1.0" encoding="utf-8"?>
<p:tagLst xmlns:a="http://schemas.openxmlformats.org/drawingml/2006/main" xmlns:r="http://schemas.openxmlformats.org/officeDocument/2006/relationships" xmlns:p="http://schemas.openxmlformats.org/presentationml/2006/main">
  <p:tag name="TIMING" val="|1.4|61.6"/>
</p:tagLst>
</file>

<file path=ppt/tags/tag5.xml><?xml version="1.0" encoding="utf-8"?>
<p:tagLst xmlns:a="http://schemas.openxmlformats.org/drawingml/2006/main" xmlns:r="http://schemas.openxmlformats.org/officeDocument/2006/relationships" xmlns:p="http://schemas.openxmlformats.org/presentationml/2006/main">
  <p:tag name="TIMING" val="|8.1|3.8|7.9"/>
</p:tagLst>
</file>

<file path=ppt/tags/tag6.xml><?xml version="1.0" encoding="utf-8"?>
<p:tagLst xmlns:a="http://schemas.openxmlformats.org/drawingml/2006/main" xmlns:r="http://schemas.openxmlformats.org/officeDocument/2006/relationships" xmlns:p="http://schemas.openxmlformats.org/presentationml/2006/main">
  <p:tag name="TIMING" val="|30.2|9|7.7"/>
</p:tagLst>
</file>

<file path=ppt/tags/tag7.xml><?xml version="1.0" encoding="utf-8"?>
<p:tagLst xmlns:a="http://schemas.openxmlformats.org/drawingml/2006/main" xmlns:r="http://schemas.openxmlformats.org/officeDocument/2006/relationships" xmlns:p="http://schemas.openxmlformats.org/presentationml/2006/main">
  <p:tag name="TIMING" val="|15.1"/>
</p:tagLst>
</file>

<file path=ppt/tags/tag8.xml><?xml version="1.0" encoding="utf-8"?>
<p:tagLst xmlns:a="http://schemas.openxmlformats.org/drawingml/2006/main" xmlns:r="http://schemas.openxmlformats.org/officeDocument/2006/relationships" xmlns:p="http://schemas.openxmlformats.org/presentationml/2006/main">
  <p:tag name="TIMING" val="|72.5|14|20.1"/>
</p:tagLst>
</file>

<file path=ppt/tags/tag9.xml><?xml version="1.0" encoding="utf-8"?>
<p:tagLst xmlns:a="http://schemas.openxmlformats.org/drawingml/2006/main" xmlns:r="http://schemas.openxmlformats.org/officeDocument/2006/relationships" xmlns:p="http://schemas.openxmlformats.org/presentationml/2006/main">
  <p:tag name="TIMING" val="|4|7.6"/>
</p:tagLst>
</file>

<file path=ppt/theme/theme1.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TotalTime>
  <Words>1706</Words>
  <Application>Microsoft Office PowerPoint</Application>
  <PresentationFormat>Personalizado</PresentationFormat>
  <Paragraphs>160</Paragraphs>
  <Slides>16</Slides>
  <Notes>15</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16</vt:i4>
      </vt:variant>
    </vt:vector>
  </HeadingPairs>
  <TitlesOfParts>
    <vt:vector size="26" baseType="lpstr">
      <vt:lpstr>Gotham-Bold</vt:lpstr>
      <vt:lpstr>Calibri Light</vt:lpstr>
      <vt:lpstr>Cambria Math</vt:lpstr>
      <vt:lpstr>Courier New</vt:lpstr>
      <vt:lpstr>Calibri</vt:lpstr>
      <vt:lpstr>Arial</vt:lpstr>
      <vt:lpstr>Helvetica Neue</vt:lpstr>
      <vt:lpstr>Britannic Bold</vt:lpstr>
      <vt:lpstr>inherit</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dc:creator>
  <cp:lastModifiedBy>Marcel Invernón Cirera</cp:lastModifiedBy>
  <cp:revision>5</cp:revision>
  <dcterms:modified xsi:type="dcterms:W3CDTF">2021-11-30T14:53:18Z</dcterms:modified>
</cp:coreProperties>
</file>