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84" r:id="rId3"/>
    <p:sldId id="2683" r:id="rId4"/>
    <p:sldId id="257" r:id="rId5"/>
    <p:sldId id="263" r:id="rId6"/>
    <p:sldId id="258" r:id="rId7"/>
    <p:sldId id="261" r:id="rId8"/>
    <p:sldId id="2678" r:id="rId9"/>
    <p:sldId id="2680" r:id="rId10"/>
    <p:sldId id="262" r:id="rId11"/>
    <p:sldId id="424" r:id="rId12"/>
    <p:sldId id="2676" r:id="rId13"/>
    <p:sldId id="259" r:id="rId14"/>
    <p:sldId id="2639" r:id="rId15"/>
    <p:sldId id="2677" r:id="rId16"/>
    <p:sldId id="2681" r:id="rId17"/>
    <p:sldId id="426" r:id="rId18"/>
    <p:sldId id="2673" r:id="rId19"/>
    <p:sldId id="283" r:id="rId20"/>
    <p:sldId id="2675" r:id="rId21"/>
    <p:sldId id="2610" r:id="rId22"/>
    <p:sldId id="2682" r:id="rId23"/>
  </p:sldIdLst>
  <p:sldSz cx="24384000" cy="13716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Trebuchet MS" panose="020B0703020202090204" pitchFamily="34" charset="0"/>
      <p:regular r:id="rId29"/>
      <p:bold r:id="rId30"/>
      <p: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i+7Nvi0ZBYYzPF7sfsNYN/rrEu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4"/>
    <p:restoredTop sz="80894"/>
  </p:normalViewPr>
  <p:slideViewPr>
    <p:cSldViewPr snapToGrid="0" snapToObjects="1">
      <p:cViewPr varScale="1">
        <p:scale>
          <a:sx n="44" d="100"/>
          <a:sy n="44" d="100"/>
        </p:scale>
        <p:origin x="84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Regional Average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Hoja1!$A$2:$A$5</c:f>
              <c:strCache>
                <c:ptCount val="4"/>
                <c:pt idx="0">
                  <c:v>Catalan</c:v>
                </c:pt>
                <c:pt idx="1">
                  <c:v>Spanish</c:v>
                </c:pt>
                <c:pt idx="2">
                  <c:v>English</c:v>
                </c:pt>
                <c:pt idx="3">
                  <c:v>Mathematics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25</c:v>
                </c:pt>
                <c:pt idx="1">
                  <c:v>20.8</c:v>
                </c:pt>
                <c:pt idx="2">
                  <c:v>24</c:v>
                </c:pt>
                <c:pt idx="3">
                  <c:v>30.6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FC-2D46-B080-D1DDBE34FC4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School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100000"/>
                    <a:shade val="100000"/>
                    <a:satMod val="130000"/>
                  </a:schemeClr>
                </a:gs>
                <a:gs pos="100000">
                  <a:schemeClr val="accent5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Hoja1!$A$2:$A$5</c:f>
              <c:strCache>
                <c:ptCount val="4"/>
                <c:pt idx="0">
                  <c:v>Catalan</c:v>
                </c:pt>
                <c:pt idx="1">
                  <c:v>Spanish</c:v>
                </c:pt>
                <c:pt idx="2">
                  <c:v>English</c:v>
                </c:pt>
                <c:pt idx="3">
                  <c:v>Mathematics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55.2</c:v>
                </c:pt>
                <c:pt idx="1">
                  <c:v>39.299999999999997</c:v>
                </c:pt>
                <c:pt idx="2">
                  <c:v>32.1</c:v>
                </c:pt>
                <c:pt idx="3">
                  <c:v>58.7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FC-2D46-B080-D1DDBE34FC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5961328"/>
        <c:axId val="2025963648"/>
      </c:barChart>
      <c:catAx>
        <c:axId val="2025961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963648"/>
        <c:crosses val="autoZero"/>
        <c:auto val="1"/>
        <c:lblAlgn val="ctr"/>
        <c:lblOffset val="100"/>
        <c:noMultiLvlLbl val="0"/>
      </c:catAx>
      <c:valAx>
        <c:axId val="2025963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96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1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3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>
      <a:schemeClr val="dk1">
        <a:tint val="95000"/>
      </a:schem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>
      <a:schemeClr val="dk1">
        <a:tint val="5000"/>
      </a:schem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4D4F74-11A2-3441-9894-0C6581147CE3}" type="doc">
      <dgm:prSet loTypeId="urn:microsoft.com/office/officeart/2005/8/layout/l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F5743B9-4601-B545-8C26-9048EBDA2D45}">
      <dgm:prSet phldrT="[Text]" custT="1"/>
      <dgm:spPr/>
      <dgm:t>
        <a:bodyPr/>
        <a:lstStyle/>
        <a:p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Lectura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previa</a:t>
          </a:r>
        </a:p>
      </dgm:t>
    </dgm:pt>
    <dgm:pt modelId="{194E5ED7-A4F9-5742-ABFD-F538C3EDF63C}" type="parTrans" cxnId="{C80D2BA3-3275-CC4A-B292-7C8AA5F09312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C054D0-6C14-684C-90D1-436083470FF3}" type="sibTrans" cxnId="{C80D2BA3-3275-CC4A-B292-7C8AA5F09312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6635AAE-148E-BE4B-B779-354E2A4AFD89}">
      <dgm:prSet phldrT="[Text]" custT="1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en-GB" sz="32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Selección</a:t>
          </a:r>
          <a:r>
            <a:rPr lang="en-GB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 de ideas y </a:t>
          </a:r>
          <a:r>
            <a:rPr lang="en-GB" sz="32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justificación</a:t>
          </a:r>
          <a:endParaRPr lang="en-GB" sz="3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B00F0F4-032F-134C-95B6-DF2E5D774FCD}" type="parTrans" cxnId="{45A045F8-813F-F44E-8C6F-F6DF8EA957B1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13C7DE4-F1BC-3747-A0D3-EB152C958E41}" type="sibTrans" cxnId="{45A045F8-813F-F44E-8C6F-F6DF8EA957B1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721AEA9-7EA6-084C-998E-E9AECC86EA71}">
      <dgm:prSet phldrT="[Text]" custT="1"/>
      <dgm:spPr/>
      <dgm:t>
        <a:bodyPr/>
        <a:lstStyle/>
        <a:p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Lectura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compartida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en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voz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alta</a:t>
          </a:r>
          <a:endParaRPr lang="en-GB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17B4B31-3DFA-F84E-8940-4444929BA0E9}" type="parTrans" cxnId="{9899DB8E-8D2F-C342-8BAB-8F25A6802396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18DD1D6-6440-904B-A6CF-64737E234DEA}" type="sibTrans" cxnId="{9899DB8E-8D2F-C342-8BAB-8F25A6802396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C84C00-FE16-5345-80E9-C47C3CE715C4}">
      <dgm:prSet phldrT="[Text]" custT="1"/>
      <dgm:spPr/>
      <dgm:t>
        <a:bodyPr/>
        <a:lstStyle/>
        <a:p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Decodificación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–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Comprensión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del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lenguaje</a:t>
          </a:r>
          <a:endParaRPr lang="en-GB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2502933-EA75-E845-A582-43B5FFD2FEC5}" type="parTrans" cxnId="{78C14F75-1148-AB47-810B-2A67D5B9A056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64DD6AE-892E-2648-A561-872133BA9606}" type="sibTrans" cxnId="{78C14F75-1148-AB47-810B-2A67D5B9A056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4E46EFC-62B7-FD4C-9409-6FFCD39D1100}">
      <dgm:prSet custT="1"/>
      <dgm:spPr/>
      <dgm:t>
        <a:bodyPr/>
        <a:lstStyle/>
        <a:p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Justificación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de la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elección</a:t>
          </a:r>
          <a:endParaRPr lang="en-GB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E8B3858-4113-EA44-B1B4-B48DD0D8DA34}" type="parTrans" cxnId="{293E2701-2A86-A345-B13D-58B10AF8B708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A516EE-9681-0A4E-8CEA-63E064AD15BD}" type="sibTrans" cxnId="{293E2701-2A86-A345-B13D-58B10AF8B708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A3FB27-135B-7340-A2C1-D51896677ECA}">
      <dgm:prSet custT="1"/>
      <dgm:spPr/>
      <dgm:t>
        <a:bodyPr/>
        <a:lstStyle/>
        <a:p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Interpretación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colectiva</a:t>
          </a:r>
          <a:endParaRPr lang="en-GB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3ADB000-6AAF-7844-9A2D-8F25FD7AEC30}" type="parTrans" cxnId="{7070522E-72E4-2D4D-BCCE-3CDD3C205B17}">
      <dgm:prSet/>
      <dgm:spPr/>
      <dgm:t>
        <a:bodyPr/>
        <a:lstStyle/>
        <a:p>
          <a:endParaRPr lang="en-GB"/>
        </a:p>
      </dgm:t>
    </dgm:pt>
    <dgm:pt modelId="{72C168A0-70E6-D24B-9838-11F39E55EE6D}" type="sibTrans" cxnId="{7070522E-72E4-2D4D-BCCE-3CDD3C205B17}">
      <dgm:prSet/>
      <dgm:spPr/>
      <dgm:t>
        <a:bodyPr/>
        <a:lstStyle/>
        <a:p>
          <a:endParaRPr lang="en-GB"/>
        </a:p>
      </dgm:t>
    </dgm:pt>
    <dgm:pt modelId="{B35AAA1F-F8BF-6840-A76C-7630C16595AF}">
      <dgm:prSet custT="1"/>
      <dgm:spPr/>
      <dgm:t>
        <a:bodyPr/>
        <a:lstStyle/>
        <a:p>
          <a:r>
            <a:rPr lang="en-GB" sz="3600" dirty="0" err="1">
              <a:latin typeface="Calibri" panose="020F0502020204030204" pitchFamily="34" charset="0"/>
              <a:cs typeface="Calibri" panose="020F0502020204030204" pitchFamily="34" charset="0"/>
            </a:rPr>
            <a:t>Reinterpretación</a:t>
          </a:r>
          <a:endParaRPr lang="en-GB" sz="3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5498D23-9295-DA48-B48C-F693D1A8AB12}" type="parTrans" cxnId="{FFD4FB0D-2CA9-8E4A-AE0E-035850F2F777}">
      <dgm:prSet/>
      <dgm:spPr/>
      <dgm:t>
        <a:bodyPr/>
        <a:lstStyle/>
        <a:p>
          <a:endParaRPr lang="en-GB"/>
        </a:p>
      </dgm:t>
    </dgm:pt>
    <dgm:pt modelId="{AA8059D9-DC32-684E-AB4A-BF50D6BC272C}" type="sibTrans" cxnId="{FFD4FB0D-2CA9-8E4A-AE0E-035850F2F777}">
      <dgm:prSet/>
      <dgm:spPr/>
      <dgm:t>
        <a:bodyPr/>
        <a:lstStyle/>
        <a:p>
          <a:endParaRPr lang="en-GB"/>
        </a:p>
      </dgm:t>
    </dgm:pt>
    <dgm:pt modelId="{FDFAB4DC-8E4A-2942-BA94-04E4828DE923}">
      <dgm:prSet phldrT="[Text]" custT="1"/>
      <dgm:spPr/>
      <dgm:t>
        <a:bodyPr/>
        <a:lstStyle/>
        <a:p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Habilidad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inferencial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hipótesis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razonamiento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pensamiento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crítico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teoría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de la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mente</a:t>
          </a:r>
          <a:endParaRPr lang="en-GB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EF7D6E6-5F0E-3D43-ACE1-200631FD1FE4}" type="sibTrans" cxnId="{983CDAD0-9F1E-8E48-9AB6-DDCFA0B92F6C}">
      <dgm:prSet/>
      <dgm:spPr/>
      <dgm:t>
        <a:bodyPr/>
        <a:lstStyle/>
        <a:p>
          <a:endParaRPr lang="en-GB"/>
        </a:p>
      </dgm:t>
    </dgm:pt>
    <dgm:pt modelId="{637DC5EB-632C-FF48-8D93-CCD7DCA03BA6}" type="parTrans" cxnId="{983CDAD0-9F1E-8E48-9AB6-DDCFA0B92F6C}">
      <dgm:prSet/>
      <dgm:spPr/>
      <dgm:t>
        <a:bodyPr/>
        <a:lstStyle/>
        <a:p>
          <a:endParaRPr lang="en-GB"/>
        </a:p>
      </dgm:t>
    </dgm:pt>
    <dgm:pt modelId="{191A1513-A670-2747-83EA-A2FEC1AFDAE0}">
      <dgm:prSet phldrT="[Text]" custT="1"/>
      <dgm:spPr/>
      <dgm:t>
        <a:bodyPr/>
        <a:lstStyle/>
        <a:p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Motivación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–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autorregulación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 active, expression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escrita</a:t>
          </a:r>
          <a:r>
            <a:rPr lang="en-GB" sz="3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dirty="0" err="1">
              <a:latin typeface="Calibri" panose="020F0502020204030204" pitchFamily="34" charset="0"/>
              <a:cs typeface="Calibri" panose="020F0502020204030204" pitchFamily="34" charset="0"/>
            </a:rPr>
            <a:t>vocabulario</a:t>
          </a:r>
          <a:endParaRPr lang="en-GB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DDFAFB-0904-6C43-BDB3-321113D4717F}" type="sibTrans" cxnId="{BE456D31-8EF6-384F-A963-6C190D090C7D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EED9FF2-0A1A-E34E-9C53-DCE3A164800E}" type="parTrans" cxnId="{BE456D31-8EF6-384F-A963-6C190D090C7D}">
      <dgm:prSet/>
      <dgm:spPr/>
      <dgm:t>
        <a:bodyPr/>
        <a:lstStyle/>
        <a:p>
          <a:endParaRPr lang="en-GB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2CA26ED-94E5-E04E-A946-8B28471ED89F}" type="pres">
      <dgm:prSet presAssocID="{374D4F74-11A2-3441-9894-0C6581147CE3}" presName="Name0" presStyleCnt="0">
        <dgm:presLayoutVars>
          <dgm:dir/>
          <dgm:animLvl val="lvl"/>
          <dgm:resizeHandles val="exact"/>
        </dgm:presLayoutVars>
      </dgm:prSet>
      <dgm:spPr/>
    </dgm:pt>
    <dgm:pt modelId="{8860F0D7-C066-E64B-9750-D1314C899CAB}" type="pres">
      <dgm:prSet presAssocID="{9F5743B9-4601-B545-8C26-9048EBDA2D45}" presName="vertFlow" presStyleCnt="0"/>
      <dgm:spPr/>
    </dgm:pt>
    <dgm:pt modelId="{3BB1902C-FB58-DD4F-8F39-927EF2428533}" type="pres">
      <dgm:prSet presAssocID="{9F5743B9-4601-B545-8C26-9048EBDA2D45}" presName="header" presStyleLbl="node1" presStyleIdx="0" presStyleCnt="2"/>
      <dgm:spPr/>
    </dgm:pt>
    <dgm:pt modelId="{9089AE6F-39F8-6A46-9413-D462BACF5A10}" type="pres">
      <dgm:prSet presAssocID="{AB00F0F4-032F-134C-95B6-DF2E5D774FCD}" presName="parTrans" presStyleLbl="sibTrans2D1" presStyleIdx="0" presStyleCnt="7"/>
      <dgm:spPr/>
    </dgm:pt>
    <dgm:pt modelId="{5CBE3127-0F8D-3E44-8DB4-6C9D37A91B64}" type="pres">
      <dgm:prSet presAssocID="{26635AAE-148E-BE4B-B779-354E2A4AFD89}" presName="child" presStyleLbl="alignAccFollowNode1" presStyleIdx="0" presStyleCnt="7">
        <dgm:presLayoutVars>
          <dgm:chMax val="0"/>
          <dgm:bulletEnabled val="1"/>
        </dgm:presLayoutVars>
      </dgm:prSet>
      <dgm:spPr/>
    </dgm:pt>
    <dgm:pt modelId="{698DF14B-97FB-2045-B488-4092815B0B61}" type="pres">
      <dgm:prSet presAssocID="{C13C7DE4-F1BC-3747-A0D3-EB152C958E41}" presName="sibTrans" presStyleLbl="sibTrans2D1" presStyleIdx="1" presStyleCnt="7"/>
      <dgm:spPr/>
    </dgm:pt>
    <dgm:pt modelId="{BD4E72BA-43FD-1242-97DE-2B6AD3279C45}" type="pres">
      <dgm:prSet presAssocID="{0721AEA9-7EA6-084C-998E-E9AECC86EA71}" presName="child" presStyleLbl="alignAccFollowNode1" presStyleIdx="1" presStyleCnt="7">
        <dgm:presLayoutVars>
          <dgm:chMax val="0"/>
          <dgm:bulletEnabled val="1"/>
        </dgm:presLayoutVars>
      </dgm:prSet>
      <dgm:spPr/>
    </dgm:pt>
    <dgm:pt modelId="{D26B0F6F-1A03-F44C-83BE-75FAB18245D5}" type="pres">
      <dgm:prSet presAssocID="{318DD1D6-6440-904B-A6CF-64737E234DEA}" presName="sibTrans" presStyleLbl="sibTrans2D1" presStyleIdx="2" presStyleCnt="7"/>
      <dgm:spPr/>
    </dgm:pt>
    <dgm:pt modelId="{D96800F7-EC69-1E40-B435-CE7AE83E3743}" type="pres">
      <dgm:prSet presAssocID="{64E46EFC-62B7-FD4C-9409-6FFCD39D1100}" presName="child" presStyleLbl="alignAccFollowNode1" presStyleIdx="2" presStyleCnt="7">
        <dgm:presLayoutVars>
          <dgm:chMax val="0"/>
          <dgm:bulletEnabled val="1"/>
        </dgm:presLayoutVars>
      </dgm:prSet>
      <dgm:spPr/>
    </dgm:pt>
    <dgm:pt modelId="{FEE86E17-D05C-294A-93DD-DB1E51E17369}" type="pres">
      <dgm:prSet presAssocID="{29A516EE-9681-0A4E-8CEA-63E064AD15BD}" presName="sibTrans" presStyleLbl="sibTrans2D1" presStyleIdx="3" presStyleCnt="7"/>
      <dgm:spPr/>
    </dgm:pt>
    <dgm:pt modelId="{4C046608-93B3-114A-922C-21DEA1C01D44}" type="pres">
      <dgm:prSet presAssocID="{F0A3FB27-135B-7340-A2C1-D51896677ECA}" presName="child" presStyleLbl="alignAccFollowNode1" presStyleIdx="3" presStyleCnt="7">
        <dgm:presLayoutVars>
          <dgm:chMax val="0"/>
          <dgm:bulletEnabled val="1"/>
        </dgm:presLayoutVars>
      </dgm:prSet>
      <dgm:spPr/>
    </dgm:pt>
    <dgm:pt modelId="{29607145-F51D-F246-AEC5-D8F243353FC3}" type="pres">
      <dgm:prSet presAssocID="{72C168A0-70E6-D24B-9838-11F39E55EE6D}" presName="sibTrans" presStyleLbl="sibTrans2D1" presStyleIdx="4" presStyleCnt="7"/>
      <dgm:spPr/>
    </dgm:pt>
    <dgm:pt modelId="{FFE913A2-B5EC-044A-820B-DB3A224E07B4}" type="pres">
      <dgm:prSet presAssocID="{B35AAA1F-F8BF-6840-A76C-7630C16595AF}" presName="child" presStyleLbl="alignAccFollowNode1" presStyleIdx="4" presStyleCnt="7">
        <dgm:presLayoutVars>
          <dgm:chMax val="0"/>
          <dgm:bulletEnabled val="1"/>
        </dgm:presLayoutVars>
      </dgm:prSet>
      <dgm:spPr/>
    </dgm:pt>
    <dgm:pt modelId="{253C9BFF-6A0C-7244-A564-C207A5C3CCCD}" type="pres">
      <dgm:prSet presAssocID="{9F5743B9-4601-B545-8C26-9048EBDA2D45}" presName="hSp" presStyleCnt="0"/>
      <dgm:spPr/>
    </dgm:pt>
    <dgm:pt modelId="{16E37740-3281-964B-A399-E2FCB2C3DCB0}" type="pres">
      <dgm:prSet presAssocID="{57C84C00-FE16-5345-80E9-C47C3CE715C4}" presName="vertFlow" presStyleCnt="0"/>
      <dgm:spPr/>
    </dgm:pt>
    <dgm:pt modelId="{F7A9100F-CC7B-924C-A969-F5B1F59C5E0D}" type="pres">
      <dgm:prSet presAssocID="{57C84C00-FE16-5345-80E9-C47C3CE715C4}" presName="header" presStyleLbl="node1" presStyleIdx="1" presStyleCnt="2" custScaleY="174313" custLinFactY="-24183" custLinFactNeighborX="33" custLinFactNeighborY="-100000"/>
      <dgm:spPr/>
    </dgm:pt>
    <dgm:pt modelId="{0A4FDD0B-F5EA-884F-85A2-B44A5F9632B6}" type="pres">
      <dgm:prSet presAssocID="{1EED9FF2-0A1A-E34E-9C53-DCE3A164800E}" presName="parTrans" presStyleLbl="sibTrans2D1" presStyleIdx="5" presStyleCnt="7"/>
      <dgm:spPr/>
    </dgm:pt>
    <dgm:pt modelId="{D73D7374-B863-6445-9A10-E3A63C0D7461}" type="pres">
      <dgm:prSet presAssocID="{191A1513-A670-2747-83EA-A2FEC1AFDAE0}" presName="child" presStyleLbl="alignAccFollowNode1" presStyleIdx="5" presStyleCnt="7" custScaleY="196820" custLinFactNeighborX="33" custLinFactNeighborY="-95574">
        <dgm:presLayoutVars>
          <dgm:chMax val="0"/>
          <dgm:bulletEnabled val="1"/>
        </dgm:presLayoutVars>
      </dgm:prSet>
      <dgm:spPr/>
    </dgm:pt>
    <dgm:pt modelId="{2EA2C3B5-562E-9747-A743-52F885C0FA18}" type="pres">
      <dgm:prSet presAssocID="{12DDFAFB-0904-6C43-BDB3-321113D4717F}" presName="sibTrans" presStyleLbl="sibTrans2D1" presStyleIdx="6" presStyleCnt="7"/>
      <dgm:spPr/>
    </dgm:pt>
    <dgm:pt modelId="{42BD5DBA-7BC0-384B-B438-BA63CA1D7904}" type="pres">
      <dgm:prSet presAssocID="{FDFAB4DC-8E4A-2942-BA94-04E4828DE923}" presName="child" presStyleLbl="alignAccFollowNode1" presStyleIdx="6" presStyleCnt="7" custScaleY="307519" custLinFactY="4023" custLinFactNeighborX="33" custLinFactNeighborY="100000">
        <dgm:presLayoutVars>
          <dgm:chMax val="0"/>
          <dgm:bulletEnabled val="1"/>
        </dgm:presLayoutVars>
      </dgm:prSet>
      <dgm:spPr/>
    </dgm:pt>
  </dgm:ptLst>
  <dgm:cxnLst>
    <dgm:cxn modelId="{293E2701-2A86-A345-B13D-58B10AF8B708}" srcId="{9F5743B9-4601-B545-8C26-9048EBDA2D45}" destId="{64E46EFC-62B7-FD4C-9409-6FFCD39D1100}" srcOrd="2" destOrd="0" parTransId="{6E8B3858-4113-EA44-B1B4-B48DD0D8DA34}" sibTransId="{29A516EE-9681-0A4E-8CEA-63E064AD15BD}"/>
    <dgm:cxn modelId="{F1AB1A08-140F-7648-8F8B-61E1AEF03FBB}" type="presOf" srcId="{C13C7DE4-F1BC-3747-A0D3-EB152C958E41}" destId="{698DF14B-97FB-2045-B488-4092815B0B61}" srcOrd="0" destOrd="0" presId="urn:microsoft.com/office/officeart/2005/8/layout/lProcess1"/>
    <dgm:cxn modelId="{FFD4FB0D-2CA9-8E4A-AE0E-035850F2F777}" srcId="{9F5743B9-4601-B545-8C26-9048EBDA2D45}" destId="{B35AAA1F-F8BF-6840-A76C-7630C16595AF}" srcOrd="4" destOrd="0" parTransId="{35498D23-9295-DA48-B48C-F693D1A8AB12}" sibTransId="{AA8059D9-DC32-684E-AB4A-BF50D6BC272C}"/>
    <dgm:cxn modelId="{D246D910-AA2B-1D41-9766-4DE331C15F53}" type="presOf" srcId="{1EED9FF2-0A1A-E34E-9C53-DCE3A164800E}" destId="{0A4FDD0B-F5EA-884F-85A2-B44A5F9632B6}" srcOrd="0" destOrd="0" presId="urn:microsoft.com/office/officeart/2005/8/layout/lProcess1"/>
    <dgm:cxn modelId="{D8D54C1A-34BA-5341-9B9E-9520DC3DF016}" type="presOf" srcId="{29A516EE-9681-0A4E-8CEA-63E064AD15BD}" destId="{FEE86E17-D05C-294A-93DD-DB1E51E17369}" srcOrd="0" destOrd="0" presId="urn:microsoft.com/office/officeart/2005/8/layout/lProcess1"/>
    <dgm:cxn modelId="{7070522E-72E4-2D4D-BCCE-3CDD3C205B17}" srcId="{9F5743B9-4601-B545-8C26-9048EBDA2D45}" destId="{F0A3FB27-135B-7340-A2C1-D51896677ECA}" srcOrd="3" destOrd="0" parTransId="{03ADB000-6AAF-7844-9A2D-8F25FD7AEC30}" sibTransId="{72C168A0-70E6-D24B-9838-11F39E55EE6D}"/>
    <dgm:cxn modelId="{483D5A31-0331-0145-B461-8F1A8146A54C}" type="presOf" srcId="{374D4F74-11A2-3441-9894-0C6581147CE3}" destId="{82CA26ED-94E5-E04E-A946-8B28471ED89F}" srcOrd="0" destOrd="0" presId="urn:microsoft.com/office/officeart/2005/8/layout/lProcess1"/>
    <dgm:cxn modelId="{BE456D31-8EF6-384F-A963-6C190D090C7D}" srcId="{57C84C00-FE16-5345-80E9-C47C3CE715C4}" destId="{191A1513-A670-2747-83EA-A2FEC1AFDAE0}" srcOrd="0" destOrd="0" parTransId="{1EED9FF2-0A1A-E34E-9C53-DCE3A164800E}" sibTransId="{12DDFAFB-0904-6C43-BDB3-321113D4717F}"/>
    <dgm:cxn modelId="{B1749A4B-F01C-D44C-8625-F5AE88A5F2A7}" type="presOf" srcId="{72C168A0-70E6-D24B-9838-11F39E55EE6D}" destId="{29607145-F51D-F246-AEC5-D8F243353FC3}" srcOrd="0" destOrd="0" presId="urn:microsoft.com/office/officeart/2005/8/layout/lProcess1"/>
    <dgm:cxn modelId="{59581C70-0C90-A64D-8A0E-9E7191C6A157}" type="presOf" srcId="{26635AAE-148E-BE4B-B779-354E2A4AFD89}" destId="{5CBE3127-0F8D-3E44-8DB4-6C9D37A91B64}" srcOrd="0" destOrd="0" presId="urn:microsoft.com/office/officeart/2005/8/layout/lProcess1"/>
    <dgm:cxn modelId="{78C14F75-1148-AB47-810B-2A67D5B9A056}" srcId="{374D4F74-11A2-3441-9894-0C6581147CE3}" destId="{57C84C00-FE16-5345-80E9-C47C3CE715C4}" srcOrd="1" destOrd="0" parTransId="{D2502933-EA75-E845-A582-43B5FFD2FEC5}" sibTransId="{464DD6AE-892E-2648-A561-872133BA9606}"/>
    <dgm:cxn modelId="{D02D9D82-32E9-BB4A-BA65-6831EAC2E9CB}" type="presOf" srcId="{0721AEA9-7EA6-084C-998E-E9AECC86EA71}" destId="{BD4E72BA-43FD-1242-97DE-2B6AD3279C45}" srcOrd="0" destOrd="0" presId="urn:microsoft.com/office/officeart/2005/8/layout/lProcess1"/>
    <dgm:cxn modelId="{9899DB8E-8D2F-C342-8BAB-8F25A6802396}" srcId="{9F5743B9-4601-B545-8C26-9048EBDA2D45}" destId="{0721AEA9-7EA6-084C-998E-E9AECC86EA71}" srcOrd="1" destOrd="0" parTransId="{217B4B31-3DFA-F84E-8940-4444929BA0E9}" sibTransId="{318DD1D6-6440-904B-A6CF-64737E234DEA}"/>
    <dgm:cxn modelId="{967D139D-7EAB-8847-A9BD-9AB0DC99CE2E}" type="presOf" srcId="{191A1513-A670-2747-83EA-A2FEC1AFDAE0}" destId="{D73D7374-B863-6445-9A10-E3A63C0D7461}" srcOrd="0" destOrd="0" presId="urn:microsoft.com/office/officeart/2005/8/layout/lProcess1"/>
    <dgm:cxn modelId="{DDB48A9F-9269-764F-B130-6BCD627764F7}" type="presOf" srcId="{57C84C00-FE16-5345-80E9-C47C3CE715C4}" destId="{F7A9100F-CC7B-924C-A969-F5B1F59C5E0D}" srcOrd="0" destOrd="0" presId="urn:microsoft.com/office/officeart/2005/8/layout/lProcess1"/>
    <dgm:cxn modelId="{C80D2BA3-3275-CC4A-B292-7C8AA5F09312}" srcId="{374D4F74-11A2-3441-9894-0C6581147CE3}" destId="{9F5743B9-4601-B545-8C26-9048EBDA2D45}" srcOrd="0" destOrd="0" parTransId="{194E5ED7-A4F9-5742-ABFD-F538C3EDF63C}" sibTransId="{3CC054D0-6C14-684C-90D1-436083470FF3}"/>
    <dgm:cxn modelId="{9C448BBA-C778-CB42-BB84-5D7B11A016D5}" type="presOf" srcId="{318DD1D6-6440-904B-A6CF-64737E234DEA}" destId="{D26B0F6F-1A03-F44C-83BE-75FAB18245D5}" srcOrd="0" destOrd="0" presId="urn:microsoft.com/office/officeart/2005/8/layout/lProcess1"/>
    <dgm:cxn modelId="{983CDAD0-9F1E-8E48-9AB6-DDCFA0B92F6C}" srcId="{57C84C00-FE16-5345-80E9-C47C3CE715C4}" destId="{FDFAB4DC-8E4A-2942-BA94-04E4828DE923}" srcOrd="1" destOrd="0" parTransId="{637DC5EB-632C-FF48-8D93-CCD7DCA03BA6}" sibTransId="{CEF7D6E6-5F0E-3D43-ACE1-200631FD1FE4}"/>
    <dgm:cxn modelId="{ED260ED8-D5E3-374D-8DAB-39D9C417C1CA}" type="presOf" srcId="{AB00F0F4-032F-134C-95B6-DF2E5D774FCD}" destId="{9089AE6F-39F8-6A46-9413-D462BACF5A10}" srcOrd="0" destOrd="0" presId="urn:microsoft.com/office/officeart/2005/8/layout/lProcess1"/>
    <dgm:cxn modelId="{9C6F81DF-9B0C-D442-8BDF-04AEF53932CB}" type="presOf" srcId="{9F5743B9-4601-B545-8C26-9048EBDA2D45}" destId="{3BB1902C-FB58-DD4F-8F39-927EF2428533}" srcOrd="0" destOrd="0" presId="urn:microsoft.com/office/officeart/2005/8/layout/lProcess1"/>
    <dgm:cxn modelId="{C2EBBBE4-D1D6-504E-A708-7421276AC251}" type="presOf" srcId="{B35AAA1F-F8BF-6840-A76C-7630C16595AF}" destId="{FFE913A2-B5EC-044A-820B-DB3A224E07B4}" srcOrd="0" destOrd="0" presId="urn:microsoft.com/office/officeart/2005/8/layout/lProcess1"/>
    <dgm:cxn modelId="{E64F07F0-C602-FE47-BF4C-0709BFBC7555}" type="presOf" srcId="{12DDFAFB-0904-6C43-BDB3-321113D4717F}" destId="{2EA2C3B5-562E-9747-A743-52F885C0FA18}" srcOrd="0" destOrd="0" presId="urn:microsoft.com/office/officeart/2005/8/layout/lProcess1"/>
    <dgm:cxn modelId="{1A8657F1-D36A-4D4F-921B-AA2C7D2B8A7B}" type="presOf" srcId="{64E46EFC-62B7-FD4C-9409-6FFCD39D1100}" destId="{D96800F7-EC69-1E40-B435-CE7AE83E3743}" srcOrd="0" destOrd="0" presId="urn:microsoft.com/office/officeart/2005/8/layout/lProcess1"/>
    <dgm:cxn modelId="{671AFEF7-4EBE-FC46-BFE7-F4F1CDAEAF81}" type="presOf" srcId="{FDFAB4DC-8E4A-2942-BA94-04E4828DE923}" destId="{42BD5DBA-7BC0-384B-B438-BA63CA1D7904}" srcOrd="0" destOrd="0" presId="urn:microsoft.com/office/officeart/2005/8/layout/lProcess1"/>
    <dgm:cxn modelId="{45A045F8-813F-F44E-8C6F-F6DF8EA957B1}" srcId="{9F5743B9-4601-B545-8C26-9048EBDA2D45}" destId="{26635AAE-148E-BE4B-B779-354E2A4AFD89}" srcOrd="0" destOrd="0" parTransId="{AB00F0F4-032F-134C-95B6-DF2E5D774FCD}" sibTransId="{C13C7DE4-F1BC-3747-A0D3-EB152C958E41}"/>
    <dgm:cxn modelId="{9C6871FA-CF4B-F04C-B06C-F75E23448773}" type="presOf" srcId="{F0A3FB27-135B-7340-A2C1-D51896677ECA}" destId="{4C046608-93B3-114A-922C-21DEA1C01D44}" srcOrd="0" destOrd="0" presId="urn:microsoft.com/office/officeart/2005/8/layout/lProcess1"/>
    <dgm:cxn modelId="{B9E3575B-8B18-B741-9242-299E7F75DF0F}" type="presParOf" srcId="{82CA26ED-94E5-E04E-A946-8B28471ED89F}" destId="{8860F0D7-C066-E64B-9750-D1314C899CAB}" srcOrd="0" destOrd="0" presId="urn:microsoft.com/office/officeart/2005/8/layout/lProcess1"/>
    <dgm:cxn modelId="{0D097D32-7AAD-FF4B-BCB2-15E2A7601C6B}" type="presParOf" srcId="{8860F0D7-C066-E64B-9750-D1314C899CAB}" destId="{3BB1902C-FB58-DD4F-8F39-927EF2428533}" srcOrd="0" destOrd="0" presId="urn:microsoft.com/office/officeart/2005/8/layout/lProcess1"/>
    <dgm:cxn modelId="{241B6453-47F5-884F-9957-8AD87EBFE268}" type="presParOf" srcId="{8860F0D7-C066-E64B-9750-D1314C899CAB}" destId="{9089AE6F-39F8-6A46-9413-D462BACF5A10}" srcOrd="1" destOrd="0" presId="urn:microsoft.com/office/officeart/2005/8/layout/lProcess1"/>
    <dgm:cxn modelId="{85C32990-AC70-784B-BEB3-5D18D42698B3}" type="presParOf" srcId="{8860F0D7-C066-E64B-9750-D1314C899CAB}" destId="{5CBE3127-0F8D-3E44-8DB4-6C9D37A91B64}" srcOrd="2" destOrd="0" presId="urn:microsoft.com/office/officeart/2005/8/layout/lProcess1"/>
    <dgm:cxn modelId="{75C78576-D201-784F-BE3C-18E3CA09C9CA}" type="presParOf" srcId="{8860F0D7-C066-E64B-9750-D1314C899CAB}" destId="{698DF14B-97FB-2045-B488-4092815B0B61}" srcOrd="3" destOrd="0" presId="urn:microsoft.com/office/officeart/2005/8/layout/lProcess1"/>
    <dgm:cxn modelId="{EDE55938-AE02-7A4F-B8E5-C54F9BEDDF2E}" type="presParOf" srcId="{8860F0D7-C066-E64B-9750-D1314C899CAB}" destId="{BD4E72BA-43FD-1242-97DE-2B6AD3279C45}" srcOrd="4" destOrd="0" presId="urn:microsoft.com/office/officeart/2005/8/layout/lProcess1"/>
    <dgm:cxn modelId="{08D011A5-7D43-EA4E-A5FA-B2F0F2D66072}" type="presParOf" srcId="{8860F0D7-C066-E64B-9750-D1314C899CAB}" destId="{D26B0F6F-1A03-F44C-83BE-75FAB18245D5}" srcOrd="5" destOrd="0" presId="urn:microsoft.com/office/officeart/2005/8/layout/lProcess1"/>
    <dgm:cxn modelId="{D22E3ECC-F75A-CC46-B171-31A0EE1025D4}" type="presParOf" srcId="{8860F0D7-C066-E64B-9750-D1314C899CAB}" destId="{D96800F7-EC69-1E40-B435-CE7AE83E3743}" srcOrd="6" destOrd="0" presId="urn:microsoft.com/office/officeart/2005/8/layout/lProcess1"/>
    <dgm:cxn modelId="{BEC216B3-7656-1045-9FBC-95AEE7B634FB}" type="presParOf" srcId="{8860F0D7-C066-E64B-9750-D1314C899CAB}" destId="{FEE86E17-D05C-294A-93DD-DB1E51E17369}" srcOrd="7" destOrd="0" presId="urn:microsoft.com/office/officeart/2005/8/layout/lProcess1"/>
    <dgm:cxn modelId="{120C8F12-56E1-334B-B10C-74C982C393BA}" type="presParOf" srcId="{8860F0D7-C066-E64B-9750-D1314C899CAB}" destId="{4C046608-93B3-114A-922C-21DEA1C01D44}" srcOrd="8" destOrd="0" presId="urn:microsoft.com/office/officeart/2005/8/layout/lProcess1"/>
    <dgm:cxn modelId="{F7CE4050-4843-1845-9DD1-9E302462284F}" type="presParOf" srcId="{8860F0D7-C066-E64B-9750-D1314C899CAB}" destId="{29607145-F51D-F246-AEC5-D8F243353FC3}" srcOrd="9" destOrd="0" presId="urn:microsoft.com/office/officeart/2005/8/layout/lProcess1"/>
    <dgm:cxn modelId="{E9DB820E-A92D-B348-AD21-24471D217F9D}" type="presParOf" srcId="{8860F0D7-C066-E64B-9750-D1314C899CAB}" destId="{FFE913A2-B5EC-044A-820B-DB3A224E07B4}" srcOrd="10" destOrd="0" presId="urn:microsoft.com/office/officeart/2005/8/layout/lProcess1"/>
    <dgm:cxn modelId="{1D3DED3C-092B-DD4B-8D3B-D0FA1DF68122}" type="presParOf" srcId="{82CA26ED-94E5-E04E-A946-8B28471ED89F}" destId="{253C9BFF-6A0C-7244-A564-C207A5C3CCCD}" srcOrd="1" destOrd="0" presId="urn:microsoft.com/office/officeart/2005/8/layout/lProcess1"/>
    <dgm:cxn modelId="{B013903C-A796-C04B-A1BB-3CCC5320C088}" type="presParOf" srcId="{82CA26ED-94E5-E04E-A946-8B28471ED89F}" destId="{16E37740-3281-964B-A399-E2FCB2C3DCB0}" srcOrd="2" destOrd="0" presId="urn:microsoft.com/office/officeart/2005/8/layout/lProcess1"/>
    <dgm:cxn modelId="{BE82A577-632E-914E-B1DE-301114DA3EA3}" type="presParOf" srcId="{16E37740-3281-964B-A399-E2FCB2C3DCB0}" destId="{F7A9100F-CC7B-924C-A969-F5B1F59C5E0D}" srcOrd="0" destOrd="0" presId="urn:microsoft.com/office/officeart/2005/8/layout/lProcess1"/>
    <dgm:cxn modelId="{56C8410E-117B-834A-89FC-E466496DEACD}" type="presParOf" srcId="{16E37740-3281-964B-A399-E2FCB2C3DCB0}" destId="{0A4FDD0B-F5EA-884F-85A2-B44A5F9632B6}" srcOrd="1" destOrd="0" presId="urn:microsoft.com/office/officeart/2005/8/layout/lProcess1"/>
    <dgm:cxn modelId="{AC954EBD-1518-CF4A-873F-BCDD617E6AD3}" type="presParOf" srcId="{16E37740-3281-964B-A399-E2FCB2C3DCB0}" destId="{D73D7374-B863-6445-9A10-E3A63C0D7461}" srcOrd="2" destOrd="0" presId="urn:microsoft.com/office/officeart/2005/8/layout/lProcess1"/>
    <dgm:cxn modelId="{53D5D365-449D-1148-AA7D-33D6520205DC}" type="presParOf" srcId="{16E37740-3281-964B-A399-E2FCB2C3DCB0}" destId="{2EA2C3B5-562E-9747-A743-52F885C0FA18}" srcOrd="3" destOrd="0" presId="urn:microsoft.com/office/officeart/2005/8/layout/lProcess1"/>
    <dgm:cxn modelId="{B127B849-28AF-B945-8E99-66820DC4CBC2}" type="presParOf" srcId="{16E37740-3281-964B-A399-E2FCB2C3DCB0}" destId="{42BD5DBA-7BC0-384B-B438-BA63CA1D7904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1902C-FB58-DD4F-8F39-927EF2428533}">
      <dsp:nvSpPr>
        <dsp:cNvPr id="0" name=""/>
        <dsp:cNvSpPr/>
      </dsp:nvSpPr>
      <dsp:spPr>
        <a:xfrm>
          <a:off x="1285" y="1984155"/>
          <a:ext cx="3948455" cy="9871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Lectura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previa</a:t>
          </a:r>
        </a:p>
      </dsp:txBody>
      <dsp:txXfrm>
        <a:off x="30197" y="2013067"/>
        <a:ext cx="3890631" cy="929289"/>
      </dsp:txXfrm>
    </dsp:sp>
    <dsp:sp modelId="{9089AE6F-39F8-6A46-9413-D462BACF5A10}">
      <dsp:nvSpPr>
        <dsp:cNvPr id="0" name=""/>
        <dsp:cNvSpPr/>
      </dsp:nvSpPr>
      <dsp:spPr>
        <a:xfrm rot="5400000">
          <a:off x="1889141" y="3057642"/>
          <a:ext cx="172744" cy="1727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BE3127-0F8D-3E44-8DB4-6C9D37A91B64}">
      <dsp:nvSpPr>
        <dsp:cNvPr id="0" name=""/>
        <dsp:cNvSpPr/>
      </dsp:nvSpPr>
      <dsp:spPr>
        <a:xfrm>
          <a:off x="1285" y="3316759"/>
          <a:ext cx="3948455" cy="987113"/>
        </a:xfrm>
        <a:prstGeom prst="roundRect">
          <a:avLst>
            <a:gd name="adj" fmla="val 10000"/>
          </a:avLst>
        </a:prstGeom>
        <a:solidFill>
          <a:schemeClr val="accent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Selección</a:t>
          </a:r>
          <a:r>
            <a:rPr lang="en-GB" sz="32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 de ideas y </a:t>
          </a:r>
          <a:r>
            <a:rPr lang="en-GB" sz="3200" kern="12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justificación</a:t>
          </a:r>
          <a:endParaRPr lang="en-GB" sz="32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0197" y="3345671"/>
        <a:ext cx="3890631" cy="929289"/>
      </dsp:txXfrm>
    </dsp:sp>
    <dsp:sp modelId="{698DF14B-97FB-2045-B488-4092815B0B61}">
      <dsp:nvSpPr>
        <dsp:cNvPr id="0" name=""/>
        <dsp:cNvSpPr/>
      </dsp:nvSpPr>
      <dsp:spPr>
        <a:xfrm rot="5400000">
          <a:off x="1889141" y="4390246"/>
          <a:ext cx="172744" cy="1727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4E72BA-43FD-1242-97DE-2B6AD3279C45}">
      <dsp:nvSpPr>
        <dsp:cNvPr id="0" name=""/>
        <dsp:cNvSpPr/>
      </dsp:nvSpPr>
      <dsp:spPr>
        <a:xfrm>
          <a:off x="1285" y="4649363"/>
          <a:ext cx="3948455" cy="98711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Lectura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compartida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en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voz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alta</a:t>
          </a:r>
          <a:endParaRPr lang="en-GB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0197" y="4678275"/>
        <a:ext cx="3890631" cy="929289"/>
      </dsp:txXfrm>
    </dsp:sp>
    <dsp:sp modelId="{D26B0F6F-1A03-F44C-83BE-75FAB18245D5}">
      <dsp:nvSpPr>
        <dsp:cNvPr id="0" name=""/>
        <dsp:cNvSpPr/>
      </dsp:nvSpPr>
      <dsp:spPr>
        <a:xfrm rot="5400000">
          <a:off x="1889141" y="5722850"/>
          <a:ext cx="172744" cy="1727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800F7-EC69-1E40-B435-CE7AE83E3743}">
      <dsp:nvSpPr>
        <dsp:cNvPr id="0" name=""/>
        <dsp:cNvSpPr/>
      </dsp:nvSpPr>
      <dsp:spPr>
        <a:xfrm>
          <a:off x="1285" y="5981967"/>
          <a:ext cx="3948455" cy="98711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Justificación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de la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elección</a:t>
          </a:r>
          <a:endParaRPr lang="en-GB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0197" y="6010879"/>
        <a:ext cx="3890631" cy="929289"/>
      </dsp:txXfrm>
    </dsp:sp>
    <dsp:sp modelId="{FEE86E17-D05C-294A-93DD-DB1E51E17369}">
      <dsp:nvSpPr>
        <dsp:cNvPr id="0" name=""/>
        <dsp:cNvSpPr/>
      </dsp:nvSpPr>
      <dsp:spPr>
        <a:xfrm rot="5400000">
          <a:off x="1889141" y="7055453"/>
          <a:ext cx="172744" cy="1727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46608-93B3-114A-922C-21DEA1C01D44}">
      <dsp:nvSpPr>
        <dsp:cNvPr id="0" name=""/>
        <dsp:cNvSpPr/>
      </dsp:nvSpPr>
      <dsp:spPr>
        <a:xfrm>
          <a:off x="1285" y="7314571"/>
          <a:ext cx="3948455" cy="98711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Interpretación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colectiva</a:t>
          </a:r>
          <a:endParaRPr lang="en-GB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0197" y="7343483"/>
        <a:ext cx="3890631" cy="929289"/>
      </dsp:txXfrm>
    </dsp:sp>
    <dsp:sp modelId="{29607145-F51D-F246-AEC5-D8F243353FC3}">
      <dsp:nvSpPr>
        <dsp:cNvPr id="0" name=""/>
        <dsp:cNvSpPr/>
      </dsp:nvSpPr>
      <dsp:spPr>
        <a:xfrm rot="5400000">
          <a:off x="1889141" y="8388057"/>
          <a:ext cx="172744" cy="1727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913A2-B5EC-044A-820B-DB3A224E07B4}">
      <dsp:nvSpPr>
        <dsp:cNvPr id="0" name=""/>
        <dsp:cNvSpPr/>
      </dsp:nvSpPr>
      <dsp:spPr>
        <a:xfrm>
          <a:off x="1285" y="8647175"/>
          <a:ext cx="3948455" cy="98711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 err="1">
              <a:latin typeface="Calibri" panose="020F0502020204030204" pitchFamily="34" charset="0"/>
              <a:cs typeface="Calibri" panose="020F0502020204030204" pitchFamily="34" charset="0"/>
            </a:rPr>
            <a:t>Reinterpretación</a:t>
          </a:r>
          <a:endParaRPr lang="en-GB" sz="3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0197" y="8676087"/>
        <a:ext cx="3890631" cy="929289"/>
      </dsp:txXfrm>
    </dsp:sp>
    <dsp:sp modelId="{F7A9100F-CC7B-924C-A969-F5B1F59C5E0D}">
      <dsp:nvSpPr>
        <dsp:cNvPr id="0" name=""/>
        <dsp:cNvSpPr/>
      </dsp:nvSpPr>
      <dsp:spPr>
        <a:xfrm>
          <a:off x="4503811" y="1399952"/>
          <a:ext cx="3948455" cy="1720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Decodificación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–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Comprensión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del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lenguaje</a:t>
          </a:r>
          <a:endParaRPr lang="en-GB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554208" y="1450349"/>
        <a:ext cx="3847661" cy="1619873"/>
      </dsp:txXfrm>
    </dsp:sp>
    <dsp:sp modelId="{0A4FDD0B-F5EA-884F-85A2-B44A5F9632B6}">
      <dsp:nvSpPr>
        <dsp:cNvPr id="0" name=""/>
        <dsp:cNvSpPr/>
      </dsp:nvSpPr>
      <dsp:spPr>
        <a:xfrm rot="5400000">
          <a:off x="6328165" y="3333995"/>
          <a:ext cx="299747" cy="1727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D7374-B863-6445-9A10-E3A63C0D7461}">
      <dsp:nvSpPr>
        <dsp:cNvPr id="0" name=""/>
        <dsp:cNvSpPr/>
      </dsp:nvSpPr>
      <dsp:spPr>
        <a:xfrm>
          <a:off x="4503811" y="3720115"/>
          <a:ext cx="3948455" cy="194283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Motivación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–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autorregulación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active, expression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escrita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vocabulario</a:t>
          </a:r>
          <a:endParaRPr lang="en-GB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560715" y="3777019"/>
        <a:ext cx="3834647" cy="1829029"/>
      </dsp:txXfrm>
    </dsp:sp>
    <dsp:sp modelId="{2EA2C3B5-562E-9747-A743-52F885C0FA18}">
      <dsp:nvSpPr>
        <dsp:cNvPr id="0" name=""/>
        <dsp:cNvSpPr/>
      </dsp:nvSpPr>
      <dsp:spPr>
        <a:xfrm rot="5400000">
          <a:off x="6033966" y="6107025"/>
          <a:ext cx="888144" cy="17274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D5DBA-7BC0-384B-B438-BA63CA1D7904}">
      <dsp:nvSpPr>
        <dsp:cNvPr id="0" name=""/>
        <dsp:cNvSpPr/>
      </dsp:nvSpPr>
      <dsp:spPr>
        <a:xfrm>
          <a:off x="4503811" y="6723842"/>
          <a:ext cx="3948455" cy="303556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Habilidad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inferencial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hipótesis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razonamiento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pensamiento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crítico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teoría</a:t>
          </a:r>
          <a:r>
            <a:rPr lang="en-GB" sz="3200" kern="1200" dirty="0">
              <a:latin typeface="Calibri" panose="020F0502020204030204" pitchFamily="34" charset="0"/>
              <a:cs typeface="Calibri" panose="020F0502020204030204" pitchFamily="34" charset="0"/>
            </a:rPr>
            <a:t> de la </a:t>
          </a:r>
          <a:r>
            <a:rPr lang="en-GB" sz="3200" kern="1200" dirty="0" err="1">
              <a:latin typeface="Calibri" panose="020F0502020204030204" pitchFamily="34" charset="0"/>
              <a:cs typeface="Calibri" panose="020F0502020204030204" pitchFamily="34" charset="0"/>
            </a:rPr>
            <a:t>mente</a:t>
          </a:r>
          <a:endParaRPr lang="en-GB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592720" y="6812751"/>
        <a:ext cx="3770637" cy="28577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4572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4071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 err="1">
                <a:sym typeface="Wingdings" panose="05000000000000000000" pitchFamily="2" charset="2"/>
              </a:rPr>
              <a:t>Those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who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act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critically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and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oriented</a:t>
            </a:r>
            <a:r>
              <a:rPr lang="ca-ES" dirty="0">
                <a:sym typeface="Wingdings" panose="05000000000000000000" pitchFamily="2" charset="2"/>
              </a:rPr>
              <a:t> to </a:t>
            </a:r>
            <a:r>
              <a:rPr lang="ca-ES" dirty="0" err="1">
                <a:sym typeface="Wingdings" panose="05000000000000000000" pitchFamily="2" charset="2"/>
              </a:rPr>
              <a:t>transformation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are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the</a:t>
            </a:r>
            <a:r>
              <a:rPr lang="ca-ES" dirty="0">
                <a:sym typeface="Wingdings" panose="05000000000000000000" pitchFamily="2" charset="2"/>
              </a:rPr>
              <a:t> ones </a:t>
            </a:r>
            <a:r>
              <a:rPr lang="ca-ES" dirty="0" err="1">
                <a:sym typeface="Wingdings" panose="05000000000000000000" pitchFamily="2" charset="2"/>
              </a:rPr>
              <a:t>who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are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working</a:t>
            </a:r>
            <a:r>
              <a:rPr lang="ca-ES" dirty="0">
                <a:sym typeface="Wingdings" panose="05000000000000000000" pitchFamily="2" charset="2"/>
              </a:rPr>
              <a:t> for </a:t>
            </a:r>
            <a:r>
              <a:rPr lang="ca-ES" dirty="0" err="1">
                <a:sym typeface="Wingdings" panose="05000000000000000000" pitchFamily="2" charset="2"/>
              </a:rPr>
              <a:t>the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right</a:t>
            </a:r>
            <a:r>
              <a:rPr lang="ca-ES" dirty="0">
                <a:sym typeface="Wingdings" panose="05000000000000000000" pitchFamily="2" charset="2"/>
              </a:rPr>
              <a:t> to </a:t>
            </a:r>
            <a:r>
              <a:rPr lang="ca-ES" dirty="0" err="1">
                <a:sym typeface="Wingdings" panose="05000000000000000000" pitchFamily="2" charset="2"/>
              </a:rPr>
              <a:t>education</a:t>
            </a:r>
            <a:r>
              <a:rPr lang="ca-ES" dirty="0">
                <a:sym typeface="Wingdings" panose="05000000000000000000" pitchFamily="2" charset="2"/>
              </a:rPr>
              <a:t> of all </a:t>
            </a:r>
            <a:r>
              <a:rPr lang="ca-ES" dirty="0" err="1">
                <a:sym typeface="Wingdings" panose="05000000000000000000" pitchFamily="2" charset="2"/>
              </a:rPr>
              <a:t>children</a:t>
            </a:r>
            <a:r>
              <a:rPr lang="ca-ES" dirty="0">
                <a:sym typeface="Wingdings" panose="05000000000000000000" pitchFamily="2" charset="2"/>
              </a:rPr>
              <a:t>, </a:t>
            </a:r>
            <a:r>
              <a:rPr lang="ca-ES" dirty="0" err="1">
                <a:sym typeface="Wingdings" panose="05000000000000000000" pitchFamily="2" charset="2"/>
              </a:rPr>
              <a:t>without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locking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them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out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within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their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err="1">
                <a:sym typeface="Wingdings" panose="05000000000000000000" pitchFamily="2" charset="2"/>
              </a:rPr>
              <a:t>families</a:t>
            </a:r>
            <a:r>
              <a:rPr lang="ca-ES" dirty="0">
                <a:sym typeface="Wingdings" panose="05000000000000000000" pitchFamily="2" charset="2"/>
              </a:rPr>
              <a:t> SES or </a:t>
            </a:r>
            <a:r>
              <a:rPr lang="ca-ES" dirty="0" err="1">
                <a:sym typeface="Wingdings" panose="05000000000000000000" pitchFamily="2" charset="2"/>
              </a:rPr>
              <a:t>levels</a:t>
            </a:r>
            <a:r>
              <a:rPr lang="ca-ES" dirty="0">
                <a:sym typeface="Wingdings" panose="05000000000000000000" pitchFamily="2" charset="2"/>
              </a:rPr>
              <a:t> of </a:t>
            </a:r>
            <a:r>
              <a:rPr lang="ca-ES" dirty="0" err="1">
                <a:sym typeface="Wingdings" panose="05000000000000000000" pitchFamily="2" charset="2"/>
              </a:rPr>
              <a:t>education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298B7-C2E8-2C44-A86C-A75846A132D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638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2165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4572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58" name="Google Shape;3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s-ES_tradnl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Vocabulario</a:t>
            </a:r>
          </a:p>
        </p:txBody>
      </p:sp>
    </p:spTree>
    <p:extLst>
      <p:ext uri="{BB962C8B-B14F-4D97-AF65-F5344CB8AC3E}">
        <p14:creationId xmlns:p14="http://schemas.microsoft.com/office/powerpoint/2010/main" val="3240972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856eb476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856eb476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3687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58" name="Google Shape;3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473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7" descr="Imagen 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29251" y="2038349"/>
            <a:ext cx="3200401" cy="114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7" descr="Imagen 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01778" y="10920283"/>
            <a:ext cx="4462773" cy="964536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body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9635797" y="11115070"/>
            <a:ext cx="442904" cy="815598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87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7"/>
          <p:cNvSpPr txBox="1">
            <a:spLocks noGrp="1"/>
          </p:cNvSpPr>
          <p:nvPr>
            <p:ph type="title"/>
          </p:nvPr>
        </p:nvSpPr>
        <p:spPr>
          <a:xfrm>
            <a:off x="2048256" y="1170432"/>
            <a:ext cx="19440144" cy="2999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7"/>
          <p:cNvSpPr txBox="1">
            <a:spLocks noGrp="1"/>
          </p:cNvSpPr>
          <p:nvPr>
            <p:ph type="body" idx="1"/>
          </p:nvPr>
        </p:nvSpPr>
        <p:spPr>
          <a:xfrm>
            <a:off x="2048257" y="4572000"/>
            <a:ext cx="19440142" cy="804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914400" lvl="0" indent="-6858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SzPts val="1800"/>
              <a:buChar char=" "/>
              <a:defRPr/>
            </a:lvl1pPr>
            <a:lvl2pPr marL="1828800" lvl="1" indent="-685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2pPr>
            <a:lvl3pPr marL="2743200" lvl="2" indent="-685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🢝"/>
              <a:defRPr/>
            </a:lvl3pPr>
            <a:lvl4pPr marL="3657600" lvl="3" indent="-685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🢝"/>
              <a:defRPr/>
            </a:lvl4pPr>
            <a:lvl5pPr marL="4572000" lvl="4" indent="-685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🢝"/>
              <a:defRPr/>
            </a:lvl5pPr>
            <a:lvl6pPr marL="5486400" lvl="5" indent="-685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🢝"/>
              <a:defRPr/>
            </a:lvl6pPr>
            <a:lvl7pPr marL="6400800" lvl="6" indent="-685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🢝"/>
              <a:defRPr/>
            </a:lvl7pPr>
            <a:lvl8pPr marL="7315200" lvl="7" indent="-685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Char char="🢝"/>
              <a:defRPr/>
            </a:lvl8pPr>
            <a:lvl9pPr marL="8229600" lvl="8" indent="-685800" algn="l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7" name="Google Shape;27;p57"/>
          <p:cNvSpPr txBox="1">
            <a:spLocks noGrp="1"/>
          </p:cNvSpPr>
          <p:nvPr>
            <p:ph type="dt" idx="10"/>
          </p:nvPr>
        </p:nvSpPr>
        <p:spPr>
          <a:xfrm>
            <a:off x="2048256" y="12941408"/>
            <a:ext cx="4308284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7"/>
          <p:cNvSpPr txBox="1">
            <a:spLocks noGrp="1"/>
          </p:cNvSpPr>
          <p:nvPr>
            <p:ph type="ftr" idx="11"/>
          </p:nvPr>
        </p:nvSpPr>
        <p:spPr>
          <a:xfrm>
            <a:off x="9685864" y="12941408"/>
            <a:ext cx="11802916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7"/>
          <p:cNvSpPr txBox="1">
            <a:spLocks noGrp="1"/>
          </p:cNvSpPr>
          <p:nvPr>
            <p:ph type="sldNum" idx="12"/>
          </p:nvPr>
        </p:nvSpPr>
        <p:spPr>
          <a:xfrm>
            <a:off x="21674668" y="12941408"/>
            <a:ext cx="194733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4646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F2FFB-B78C-0C4D-B69B-077E6917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DAD1F-DF5E-5644-BFCF-743D716C6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7FF19-0947-A44D-A27E-65ADB5DC5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2EA8C-234C-2D4C-ACB8-3E3897507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570D0-931C-4A4C-B701-9A30EECF8E10}" type="datetimeFigureOut">
              <a:rPr lang="es-ES_tradnl" smtClean="0"/>
              <a:t>25/1/22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EB0F4-075D-1F4B-A634-9CBE7412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6A57DB-6262-9744-AA5F-32A5B82A4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9635797" y="11115070"/>
            <a:ext cx="442904" cy="815598"/>
          </a:xfrm>
        </p:spPr>
        <p:txBody>
          <a:bodyPr/>
          <a:lstStyle/>
          <a:p>
            <a:fld id="{9F4EDD7E-DDCB-CE40-9745-88A53C890CF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68754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6338-9F93-684B-921E-EF53D0E64F93}" type="datetimeFigureOut">
              <a:rPr lang="es-ES_tradnl" smtClean="0"/>
              <a:t>25/1/22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9635797" y="11115070"/>
            <a:ext cx="442904" cy="815598"/>
          </a:xfrm>
        </p:spPr>
        <p:txBody>
          <a:bodyPr/>
          <a:lstStyle/>
          <a:p>
            <a:fld id="{CF1B6656-22EA-AC4D-8D9F-422447EBD067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40175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4295774" y="4279106"/>
            <a:ext cx="15773402" cy="427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00"/>
              <a:buFont typeface="Calibri"/>
              <a:buNone/>
              <a:defRPr sz="11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body" idx="1"/>
          </p:nvPr>
        </p:nvSpPr>
        <p:spPr>
          <a:xfrm>
            <a:off x="4295774" y="8598694"/>
            <a:ext cx="15773402" cy="2250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body" idx="1"/>
          </p:nvPr>
        </p:nvSpPr>
        <p:spPr>
          <a:xfrm>
            <a:off x="4305299" y="4452937"/>
            <a:ext cx="7772401" cy="652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>
  <p:cSld name="Comparació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4307681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4307681" y="4236244"/>
            <a:ext cx="7736682" cy="123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sz="4600" b="1"/>
            </a:lvl1pPr>
            <a:lvl2pPr marL="914400" lvl="1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sz="4600" b="1"/>
            </a:lvl2pPr>
            <a:lvl3pPr marL="1371600" lvl="2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sz="4600" b="1"/>
            </a:lvl3pPr>
            <a:lvl4pPr marL="1828800" lvl="3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sz="4600" b="1"/>
            </a:lvl4pPr>
            <a:lvl5pPr marL="2286000" lvl="4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sz="4600" b="1"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body" idx="2"/>
          </p:nvPr>
        </p:nvSpPr>
        <p:spPr>
          <a:xfrm>
            <a:off x="12306300" y="4236244"/>
            <a:ext cx="7774783" cy="123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4307681" y="2400299"/>
            <a:ext cx="5898357" cy="2400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10822781" y="3195637"/>
            <a:ext cx="9258302" cy="731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609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1pPr>
            <a:lvl2pPr marL="914400" lvl="1" indent="-609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2pPr>
            <a:lvl3pPr marL="1371600" lvl="2" indent="-609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3pPr>
            <a:lvl4pPr marL="1828800" lvl="3" indent="-609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4pPr>
            <a:lvl5pPr marL="2286000" lvl="4" indent="-609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4307681" y="4800599"/>
            <a:ext cx="5898357" cy="571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4"/>
          <p:cNvSpPr txBox="1">
            <a:spLocks noGrp="1"/>
          </p:cNvSpPr>
          <p:nvPr>
            <p:ph type="title"/>
          </p:nvPr>
        </p:nvSpPr>
        <p:spPr>
          <a:xfrm>
            <a:off x="4307681" y="2400299"/>
            <a:ext cx="5898357" cy="2400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>
            <a:spLocks noGrp="1"/>
          </p:cNvSpPr>
          <p:nvPr>
            <p:ph type="pic" idx="2"/>
          </p:nvPr>
        </p:nvSpPr>
        <p:spPr>
          <a:xfrm>
            <a:off x="10822781" y="3195637"/>
            <a:ext cx="9258302" cy="731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1"/>
          </p:nvPr>
        </p:nvSpPr>
        <p:spPr>
          <a:xfrm>
            <a:off x="4307681" y="4800599"/>
            <a:ext cx="5898357" cy="571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1pPr>
            <a:lvl2pPr marL="914400" lvl="1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2pPr>
            <a:lvl3pPr marL="1371600" lvl="2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3pPr>
            <a:lvl4pPr marL="1828800" lvl="3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4pPr>
            <a:lvl5pPr marL="2286000" lvl="4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>
  <p:cSld name="Título y texto vertic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>
  <p:cSld name="Título vertical y texto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6"/>
          <p:cNvSpPr txBox="1">
            <a:spLocks noGrp="1"/>
          </p:cNvSpPr>
          <p:nvPr>
            <p:ph type="title"/>
          </p:nvPr>
        </p:nvSpPr>
        <p:spPr>
          <a:xfrm>
            <a:off x="16135350" y="2262187"/>
            <a:ext cx="3943351" cy="871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body" idx="1"/>
          </p:nvPr>
        </p:nvSpPr>
        <p:spPr>
          <a:xfrm>
            <a:off x="4305299" y="2262187"/>
            <a:ext cx="11601452" cy="871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16135350" y="2262187"/>
            <a:ext cx="3943351" cy="871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sz="8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305299" y="2262187"/>
            <a:ext cx="11601452" cy="871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marR="0" lvl="0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58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pic>
        <p:nvPicPr>
          <p:cNvPr id="9" name="Google Shape;9;p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634730" y="12187356"/>
            <a:ext cx="7114540" cy="1529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6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47375" y="471475"/>
            <a:ext cx="5197152" cy="14163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"/>
          <p:cNvSpPr txBox="1">
            <a:spLocks noGrp="1"/>
          </p:cNvSpPr>
          <p:nvPr>
            <p:ph type="title"/>
          </p:nvPr>
        </p:nvSpPr>
        <p:spPr>
          <a:xfrm>
            <a:off x="4606456" y="3098668"/>
            <a:ext cx="15478872" cy="3386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39CF6"/>
              </a:buClr>
              <a:buSzPts val="10800"/>
              <a:buFont typeface="Arial"/>
              <a:buNone/>
            </a:pPr>
            <a:r>
              <a:rPr lang="es-ES" dirty="0"/>
              <a:t>Evidencias científicas de impacto social en el aprendizaje de la lectura</a:t>
            </a:r>
            <a:endParaRPr dirty="0"/>
          </a:p>
        </p:txBody>
      </p:sp>
      <p:sp>
        <p:nvSpPr>
          <p:cNvPr id="62" name="Google Shape;62;p1"/>
          <p:cNvSpPr txBox="1"/>
          <p:nvPr/>
        </p:nvSpPr>
        <p:spPr>
          <a:xfrm>
            <a:off x="5988802" y="7231329"/>
            <a:ext cx="13449571" cy="1738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9292"/>
              </a:buClr>
              <a:buSzPts val="5200"/>
              <a:buFont typeface="Arial"/>
              <a:buNone/>
            </a:pPr>
            <a:r>
              <a:rPr lang="es-ES" sz="5200" b="0" i="0" u="none" strike="noStrike" cap="none" dirty="0">
                <a:solidFill>
                  <a:srgbClr val="90929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Rocío García Carrión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9292"/>
              </a:buClr>
              <a:buSzPts val="5200"/>
              <a:buFont typeface="Arial"/>
              <a:buNone/>
            </a:pPr>
            <a:r>
              <a:rPr lang="es-ES" sz="5200" dirty="0">
                <a:solidFill>
                  <a:srgbClr val="909292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Universidad de Deusto - </a:t>
            </a:r>
            <a:r>
              <a:rPr lang="es-ES" sz="5200" b="0" i="0" u="none" strike="noStrike" cap="none" dirty="0" err="1">
                <a:solidFill>
                  <a:srgbClr val="909292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Ikerbasque</a:t>
            </a:r>
            <a:endParaRPr sz="3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Screen Shot 2016-05-20 at 00.08.23.png">
            <a:extLst>
              <a:ext uri="{FF2B5EF4-FFF2-40B4-BE49-F238E27FC236}">
                <a16:creationId xmlns:a16="http://schemas.microsoft.com/office/drawing/2014/main" id="{A647AAB4-B5B4-494F-B8AE-C1338A9787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" t="4463" r="260"/>
          <a:stretch/>
        </p:blipFill>
        <p:spPr>
          <a:xfrm>
            <a:off x="4973281" y="2294982"/>
            <a:ext cx="14437438" cy="91217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2">
            <a:extLst>
              <a:ext uri="{FF2B5EF4-FFF2-40B4-BE49-F238E27FC236}">
                <a16:creationId xmlns:a16="http://schemas.microsoft.com/office/drawing/2014/main" id="{8F209A8F-6821-C741-9391-ACA662B86244}"/>
              </a:ext>
            </a:extLst>
          </p:cNvPr>
          <p:cNvSpPr txBox="1"/>
          <p:nvPr/>
        </p:nvSpPr>
        <p:spPr>
          <a:xfrm>
            <a:off x="3583542" y="11744726"/>
            <a:ext cx="17197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latin typeface="Calibri"/>
                <a:cs typeface="Calibri"/>
              </a:rPr>
              <a:t>Hart</a:t>
            </a:r>
            <a:r>
              <a:rPr lang="es-ES" sz="2400" dirty="0">
                <a:latin typeface="Calibri"/>
                <a:cs typeface="Calibri"/>
              </a:rPr>
              <a:t>, B., &amp; </a:t>
            </a:r>
            <a:r>
              <a:rPr lang="es-ES" sz="2400" dirty="0" err="1">
                <a:latin typeface="Calibri"/>
                <a:cs typeface="Calibri"/>
              </a:rPr>
              <a:t>Risley</a:t>
            </a:r>
            <a:r>
              <a:rPr lang="es-ES" sz="2400" dirty="0">
                <a:latin typeface="Calibri"/>
                <a:cs typeface="Calibri"/>
              </a:rPr>
              <a:t>, T. (1995). </a:t>
            </a:r>
            <a:r>
              <a:rPr lang="es-ES" sz="2400" i="1" dirty="0" err="1">
                <a:latin typeface="Calibri"/>
                <a:cs typeface="Calibri"/>
              </a:rPr>
              <a:t>Meaningful</a:t>
            </a:r>
            <a:r>
              <a:rPr lang="es-ES" sz="2400" i="1" dirty="0">
                <a:latin typeface="Calibri"/>
                <a:cs typeface="Calibri"/>
              </a:rPr>
              <a:t> </a:t>
            </a:r>
            <a:r>
              <a:rPr lang="es-ES" sz="2400" i="1" dirty="0" err="1">
                <a:latin typeface="Calibri"/>
                <a:cs typeface="Calibri"/>
              </a:rPr>
              <a:t>differences</a:t>
            </a:r>
            <a:r>
              <a:rPr lang="es-ES" sz="2400" i="1" dirty="0">
                <a:latin typeface="Calibri"/>
                <a:cs typeface="Calibri"/>
              </a:rPr>
              <a:t> in </a:t>
            </a:r>
            <a:r>
              <a:rPr lang="es-ES" sz="2400" i="1" dirty="0" err="1">
                <a:latin typeface="Calibri"/>
                <a:cs typeface="Calibri"/>
              </a:rPr>
              <a:t>the</a:t>
            </a:r>
            <a:r>
              <a:rPr lang="es-ES" sz="2400" i="1" dirty="0">
                <a:latin typeface="Calibri"/>
                <a:cs typeface="Calibri"/>
              </a:rPr>
              <a:t> </a:t>
            </a:r>
            <a:r>
              <a:rPr lang="es-ES" sz="2400" i="1" dirty="0" err="1">
                <a:latin typeface="Calibri"/>
                <a:cs typeface="Calibri"/>
              </a:rPr>
              <a:t>everyday</a:t>
            </a:r>
            <a:r>
              <a:rPr lang="es-ES" sz="2400" i="1" dirty="0">
                <a:latin typeface="Calibri"/>
                <a:cs typeface="Calibri"/>
              </a:rPr>
              <a:t> </a:t>
            </a:r>
            <a:r>
              <a:rPr lang="es-ES" sz="2400" i="1" dirty="0" err="1">
                <a:latin typeface="Calibri"/>
                <a:cs typeface="Calibri"/>
              </a:rPr>
              <a:t>experiences</a:t>
            </a:r>
            <a:r>
              <a:rPr lang="es-ES" sz="2400" i="1" dirty="0">
                <a:latin typeface="Calibri"/>
                <a:cs typeface="Calibri"/>
              </a:rPr>
              <a:t> of </a:t>
            </a:r>
            <a:r>
              <a:rPr lang="es-ES" sz="2400" i="1" dirty="0" err="1">
                <a:latin typeface="Calibri"/>
                <a:cs typeface="Calibri"/>
              </a:rPr>
              <a:t>young</a:t>
            </a:r>
            <a:r>
              <a:rPr lang="es-ES" sz="2400" i="1" dirty="0">
                <a:latin typeface="Calibri"/>
                <a:cs typeface="Calibri"/>
              </a:rPr>
              <a:t> American </a:t>
            </a:r>
            <a:r>
              <a:rPr lang="es-ES" sz="2400" i="1" dirty="0" err="1">
                <a:latin typeface="Calibri"/>
                <a:cs typeface="Calibri"/>
              </a:rPr>
              <a:t>children</a:t>
            </a:r>
            <a:r>
              <a:rPr lang="es-ES" sz="2400" i="1" dirty="0">
                <a:latin typeface="Calibri"/>
                <a:cs typeface="Calibri"/>
              </a:rPr>
              <a:t>. </a:t>
            </a:r>
            <a:r>
              <a:rPr lang="es-ES" sz="2400" dirty="0">
                <a:latin typeface="Calibri"/>
                <a:cs typeface="Calibri"/>
              </a:rPr>
              <a:t>Baltimore, MD: </a:t>
            </a:r>
            <a:r>
              <a:rPr lang="es-ES" sz="2400" dirty="0" err="1">
                <a:latin typeface="Calibri"/>
                <a:cs typeface="Calibri"/>
              </a:rPr>
              <a:t>Brookes</a:t>
            </a:r>
            <a:r>
              <a:rPr lang="es-ES" sz="2400" dirty="0">
                <a:latin typeface="Calibri"/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17390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1" name="Picture 7">
            <a:extLst>
              <a:ext uri="{FF2B5EF4-FFF2-40B4-BE49-F238E27FC236}">
                <a16:creationId xmlns:a16="http://schemas.microsoft.com/office/drawing/2014/main" id="{8EDA79D6-4DED-F140-89D2-D62DECEA5BE5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2" t="19687" r="1846" b="44296"/>
          <a:stretch/>
        </p:blipFill>
        <p:spPr>
          <a:xfrm>
            <a:off x="2493533" y="2194504"/>
            <a:ext cx="12282716" cy="4365624"/>
          </a:xfrm>
        </p:spPr>
      </p:pic>
      <p:pic>
        <p:nvPicPr>
          <p:cNvPr id="122882" name="Picture 2">
            <a:extLst>
              <a:ext uri="{FF2B5EF4-FFF2-40B4-BE49-F238E27FC236}">
                <a16:creationId xmlns:a16="http://schemas.microsoft.com/office/drawing/2014/main" id="{5BC07117-4DBE-FB45-8915-669D356A2176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" t="22148" b="39375"/>
          <a:stretch>
            <a:fillRect/>
          </a:stretch>
        </p:blipFill>
        <p:spPr>
          <a:xfrm>
            <a:off x="2493533" y="6560128"/>
            <a:ext cx="18792826" cy="6057900"/>
          </a:xfrm>
        </p:spPr>
      </p:pic>
      <p:sp>
        <p:nvSpPr>
          <p:cNvPr id="1786890" name="Oval 10">
            <a:extLst>
              <a:ext uri="{FF2B5EF4-FFF2-40B4-BE49-F238E27FC236}">
                <a16:creationId xmlns:a16="http://schemas.microsoft.com/office/drawing/2014/main" id="{E4F64476-17EE-2B4B-8D7C-4759AC81D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5456" y="10570154"/>
            <a:ext cx="4752976" cy="1317624"/>
          </a:xfrm>
          <a:prstGeom prst="ellipse">
            <a:avLst/>
          </a:prstGeom>
          <a:noFill/>
          <a:ln w="57150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u="sng">
              <a:solidFill>
                <a:srgbClr val="000000"/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31DE8754-34E1-234C-A366-F69CE779F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5456" y="8719131"/>
            <a:ext cx="4752976" cy="577850"/>
          </a:xfrm>
          <a:prstGeom prst="ellips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u="sng" dirty="0">
              <a:solidFill>
                <a:srgbClr val="000000"/>
              </a:solidFill>
              <a:latin typeface="Trebuchet MS" panose="020B070302020209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6890" grpId="0" animBg="1"/>
      <p:bldP spid="1786890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C92E2A9-B7C5-6145-9F2A-D19C9D085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573" y="4553311"/>
            <a:ext cx="7661708" cy="7478931"/>
          </a:xfrm>
        </p:spPr>
        <p:txBody>
          <a:bodyPr>
            <a:normAutofit/>
          </a:bodyPr>
          <a:lstStyle/>
          <a:p>
            <a:r>
              <a:rPr lang="es-ES_tradnl" sz="5400" dirty="0">
                <a:solidFill>
                  <a:schemeClr val="bg1">
                    <a:lumMod val="50000"/>
                  </a:schemeClr>
                </a:solidFill>
              </a:rPr>
              <a:t>más allá de las interacciones entre la persona lectora (individual) y el texto</a:t>
            </a:r>
          </a:p>
          <a:p>
            <a:pPr marL="114300" indent="0">
              <a:buNone/>
            </a:pPr>
            <a:endParaRPr lang="es-ES_tradnl" sz="5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s-ES_tradnl" sz="5400" dirty="0">
                <a:solidFill>
                  <a:schemeClr val="bg1">
                    <a:lumMod val="50000"/>
                  </a:schemeClr>
                </a:solidFill>
              </a:rPr>
              <a:t>más espacios, durante más tiempos, con más personas</a:t>
            </a:r>
          </a:p>
          <a:p>
            <a:endParaRPr lang="es-ES_tradnl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23245C-5D9E-624D-887D-7B87F4A3D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2532" y="8186031"/>
            <a:ext cx="8228253" cy="3984479"/>
          </a:xfrm>
          <a:prstGeom prst="rect">
            <a:avLst/>
          </a:prstGeom>
        </p:spPr>
      </p:pic>
      <p:pic>
        <p:nvPicPr>
          <p:cNvPr id="12" name="Picture 2" descr="Adquisición y desarrollo del lenguaje en la infancia | ERIespacio">
            <a:extLst>
              <a:ext uri="{FF2B5EF4-FFF2-40B4-BE49-F238E27FC236}">
                <a16:creationId xmlns:a16="http://schemas.microsoft.com/office/drawing/2014/main" id="{3B0DE3D9-2536-F746-AB5B-7D48A5845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"/>
          <a:stretch/>
        </p:blipFill>
        <p:spPr bwMode="auto">
          <a:xfrm>
            <a:off x="9682424" y="4740442"/>
            <a:ext cx="5660611" cy="2869554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esarrollo del lenguaje en niños de 0 a 6 años: sus etapas - Eres Mamá">
            <a:extLst>
              <a:ext uri="{FF2B5EF4-FFF2-40B4-BE49-F238E27FC236}">
                <a16:creationId xmlns:a16="http://schemas.microsoft.com/office/drawing/2014/main" id="{D82CE580-E869-B84B-A7DE-5FE7A4A816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62" r="-1" b="-1"/>
          <a:stretch/>
        </p:blipFill>
        <p:spPr bwMode="auto">
          <a:xfrm>
            <a:off x="9349198" y="7847784"/>
            <a:ext cx="5993837" cy="2450548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olidays: The parent-child bonding time | The New Times | Rwanda">
            <a:extLst>
              <a:ext uri="{FF2B5EF4-FFF2-40B4-BE49-F238E27FC236}">
                <a16:creationId xmlns:a16="http://schemas.microsoft.com/office/drawing/2014/main" id="{590DC6CD-7C64-4D4C-8535-E65391C44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116" y="2451973"/>
            <a:ext cx="7163485" cy="476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76B73803-D9E2-234A-8726-433EEFFAE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5047" y="2141871"/>
            <a:ext cx="7163485" cy="1988345"/>
          </a:xfrm>
        </p:spPr>
        <p:txBody>
          <a:bodyPr>
            <a:normAutofit/>
          </a:bodyPr>
          <a:lstStyle/>
          <a:p>
            <a:r>
              <a:rPr lang="es-ES_tradnl" sz="7200" dirty="0"/>
              <a:t>Lectura dialógica</a:t>
            </a:r>
          </a:p>
        </p:txBody>
      </p:sp>
    </p:spTree>
    <p:extLst>
      <p:ext uri="{BB962C8B-B14F-4D97-AF65-F5344CB8AC3E}">
        <p14:creationId xmlns:p14="http://schemas.microsoft.com/office/powerpoint/2010/main" val="1123746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3" descr="Screen Shot 2015-03-12 at 00.24.57.png">
            <a:extLst>
              <a:ext uri="{FF2B5EF4-FFF2-40B4-BE49-F238E27FC236}">
                <a16:creationId xmlns:a16="http://schemas.microsoft.com/office/drawing/2014/main" id="{9EBF30B0-E2A8-3C40-A1CA-3DF5683BB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41" y="4573174"/>
            <a:ext cx="10961503" cy="6121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2" descr="C:\Users\rocio\Pictures\Comunidades\20130306_104603.jpg">
            <a:extLst>
              <a:ext uri="{FF2B5EF4-FFF2-40B4-BE49-F238E27FC236}">
                <a16:creationId xmlns:a16="http://schemas.microsoft.com/office/drawing/2014/main" id="{3DE7F30A-B8E1-BC4B-82DA-3D334AFE3D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62" r="-2" b="16351"/>
          <a:stretch/>
        </p:blipFill>
        <p:spPr bwMode="auto">
          <a:xfrm>
            <a:off x="12192000" y="6716517"/>
            <a:ext cx="11941754" cy="549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25CD79A-5A3C-8E44-85D0-C20CDA48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6946" y="1501580"/>
            <a:ext cx="11632533" cy="1603585"/>
          </a:xfrm>
        </p:spPr>
        <p:txBody>
          <a:bodyPr>
            <a:noAutofit/>
          </a:bodyPr>
          <a:lstStyle/>
          <a:p>
            <a:r>
              <a:rPr lang="es-ES_tradnl" sz="6600" dirty="0"/>
              <a:t>Tertulias Literarias Dialógicas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994F33D8-CB9E-C849-81AD-4B8215063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6798" y="825910"/>
            <a:ext cx="3776955" cy="526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10">
            <a:extLst>
              <a:ext uri="{FF2B5EF4-FFF2-40B4-BE49-F238E27FC236}">
                <a16:creationId xmlns:a16="http://schemas.microsoft.com/office/drawing/2014/main" id="{97A6FF57-0178-6F4D-B921-020DF804B4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033605"/>
              </p:ext>
            </p:extLst>
          </p:nvPr>
        </p:nvGraphicFramePr>
        <p:xfrm>
          <a:off x="463133" y="2279073"/>
          <a:ext cx="14167267" cy="10015012"/>
        </p:xfrm>
        <a:graphic>
          <a:graphicData uri="http://schemas.openxmlformats.org/drawingml/2006/table">
            <a:tbl>
              <a:tblPr/>
              <a:tblGrid>
                <a:gridCol w="1416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023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FH: I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like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when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Odysseus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and</a:t>
                      </a:r>
                      <a:r>
                        <a:rPr lang="es-E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I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think</a:t>
                      </a:r>
                      <a:r>
                        <a:rPr lang="es-ES" sz="32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50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men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made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Cyclop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son of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Poseidon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blind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29152" marR="29152" marT="291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283">
                <a:tc>
                  <a:txBody>
                    <a:bodyPr/>
                    <a:lstStyle/>
                    <a:p>
                      <a:pPr algn="l" fontAlgn="ctr"/>
                      <a:r>
                        <a:rPr lang="es-ES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T: Why did you like that?</a:t>
                      </a:r>
                    </a:p>
                  </a:txBody>
                  <a:tcPr marL="29152" marR="29152" marT="291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1113">
                <a:tc>
                  <a:txBody>
                    <a:bodyPr/>
                    <a:lstStyle/>
                    <a:p>
                      <a:pPr algn="l" fontAlgn="ctr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FH: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Because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I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don’t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really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think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that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Cyclop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has a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right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to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men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after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they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have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given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gift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29152" marR="29152" marT="291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3783">
                <a:tc>
                  <a:txBody>
                    <a:bodyPr/>
                    <a:lstStyle/>
                    <a:p>
                      <a:pPr algn="l" fontAlgn="ctr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SM: 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I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think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mmm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, I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agree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with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you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FH,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that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he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didn’t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have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right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but</a:t>
                      </a:r>
                      <a:r>
                        <a:rPr lang="es-ES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did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Odysseus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have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a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right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make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them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blind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marL="29152" marR="29152" marT="291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8835">
                <a:tc>
                  <a:txBody>
                    <a:bodyPr/>
                    <a:lstStyle/>
                    <a:p>
                      <a:pPr algn="l" fontAlgn="ctr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AO: 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I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actually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think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that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he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doesn’t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have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the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right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to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make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him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blind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because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... ah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well</a:t>
                      </a:r>
                      <a:r>
                        <a:rPr lang="es-E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I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will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3200" b="1" i="0" u="none" strike="noStrike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change</a:t>
                      </a:r>
                      <a:r>
                        <a:rPr lang="es-ES" sz="32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, 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have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right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make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them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blind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because</a:t>
                      </a:r>
                      <a:r>
                        <a:rPr lang="es-ES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if</a:t>
                      </a:r>
                      <a:r>
                        <a:rPr lang="es-ES" sz="32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wasn’t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blind</a:t>
                      </a:r>
                      <a:r>
                        <a:rPr lang="es-ES" sz="32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then</a:t>
                      </a:r>
                      <a:r>
                        <a:rPr lang="es-ES" sz="32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would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try and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hurt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people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and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if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he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blind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and he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can’t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anything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there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no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way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him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hurt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anybody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29152" marR="29152" marT="291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8256">
                <a:tc>
                  <a:txBody>
                    <a:bodyPr/>
                    <a:lstStyle/>
                    <a:p>
                      <a:pPr algn="l" fontAlgn="ctr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T: CA?</a:t>
                      </a:r>
                    </a:p>
                  </a:txBody>
                  <a:tcPr marL="29152" marR="29152" marT="291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3865">
                <a:tc>
                  <a:txBody>
                    <a:bodyPr/>
                    <a:lstStyle/>
                    <a:p>
                      <a:pPr algn="l" fontAlgn="ctr"/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CA: I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think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[inaudible]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because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there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are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two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consequences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each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one</a:t>
                      </a:r>
                      <a:r>
                        <a:rPr lang="es-E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If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they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didn’t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blind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him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he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would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have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eaten</a:t>
                      </a:r>
                      <a:r>
                        <a:rPr lang="es-ES" sz="32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0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all</a:t>
                      </a:r>
                      <a:r>
                        <a:rPr lang="es-ES" sz="32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of </a:t>
                      </a:r>
                      <a:r>
                        <a:rPr lang="es-ES" sz="3200" b="0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them</a:t>
                      </a:r>
                      <a:r>
                        <a:rPr lang="es-ES" sz="32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. So,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if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he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did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Poseidon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wouldn’t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be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very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3200" b="1" i="0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pleased</a:t>
                      </a:r>
                      <a:r>
                        <a:rPr lang="es-ES" sz="3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.</a:t>
                      </a:r>
                      <a:endParaRPr lang="es-ES" sz="3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29152" marR="29152" marT="291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7951A9B-F3D4-6442-A167-2CDE4B1BD8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7037244"/>
              </p:ext>
            </p:extLst>
          </p:nvPr>
        </p:nvGraphicFramePr>
        <p:xfrm>
          <a:off x="15468600" y="533400"/>
          <a:ext cx="8452267" cy="11618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3871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8775DB-6C06-A344-847D-F24F2816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299" y="2262187"/>
            <a:ext cx="17386584" cy="1988345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Leer para aprender, leer para comprender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DD8625-73AA-A84E-80D3-1017EB95D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600" y="4452937"/>
            <a:ext cx="12935811" cy="67626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4ACA30-C660-2E41-BE71-FCF15A76D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9022" y="12337398"/>
            <a:ext cx="7979358" cy="87926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99891C7-CD8D-3142-9130-3708E670A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7025" y="4687826"/>
            <a:ext cx="8047038" cy="65278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GB" dirty="0" err="1"/>
              <a:t>Predictores</a:t>
            </a:r>
            <a:r>
              <a:rPr lang="en-GB" dirty="0"/>
              <a:t> de una </a:t>
            </a:r>
            <a:r>
              <a:rPr lang="en-GB" dirty="0" err="1"/>
              <a:t>comprensión</a:t>
            </a:r>
            <a:r>
              <a:rPr lang="en-GB" dirty="0"/>
              <a:t> </a:t>
            </a:r>
            <a:r>
              <a:rPr lang="en-GB" dirty="0" err="1"/>
              <a:t>lectora</a:t>
            </a:r>
            <a:r>
              <a:rPr lang="en-GB" dirty="0"/>
              <a:t> </a:t>
            </a:r>
            <a:r>
              <a:rPr lang="en-GB" dirty="0" err="1"/>
              <a:t>eficaz</a:t>
            </a:r>
            <a:r>
              <a:rPr lang="en-GB" dirty="0"/>
              <a:t>:</a:t>
            </a:r>
          </a:p>
          <a:p>
            <a:pPr>
              <a:buFontTx/>
              <a:buChar char="-"/>
            </a:pPr>
            <a:r>
              <a:rPr lang="en-GB" dirty="0" err="1"/>
              <a:t>Vocabulario</a:t>
            </a:r>
            <a:endParaRPr lang="en-GB" dirty="0"/>
          </a:p>
          <a:p>
            <a:pPr>
              <a:buFontTx/>
              <a:buChar char="-"/>
            </a:pPr>
            <a:r>
              <a:rPr lang="en-GB" dirty="0" err="1"/>
              <a:t>Hacer</a:t>
            </a:r>
            <a:r>
              <a:rPr lang="en-GB" dirty="0"/>
              <a:t> </a:t>
            </a:r>
            <a:r>
              <a:rPr lang="en-GB" dirty="0" err="1"/>
              <a:t>inferencias</a:t>
            </a:r>
            <a:endParaRPr lang="en-GB" dirty="0"/>
          </a:p>
          <a:p>
            <a:pPr>
              <a:buFontTx/>
              <a:buChar char="-"/>
            </a:pPr>
            <a:r>
              <a:rPr lang="en-GB" dirty="0" err="1"/>
              <a:t>Conocimiento</a:t>
            </a:r>
            <a:r>
              <a:rPr lang="en-GB" dirty="0"/>
              <a:t> de </a:t>
            </a:r>
            <a:r>
              <a:rPr lang="en-GB" dirty="0" err="1"/>
              <a:t>fondo</a:t>
            </a:r>
            <a:endParaRPr lang="en-GB" dirty="0"/>
          </a:p>
          <a:p>
            <a:pPr marL="114300" indent="0">
              <a:buNone/>
            </a:pPr>
            <a:endParaRPr lang="es-ES_trad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B22620-69F5-2944-8551-F0803C4F470F}"/>
              </a:ext>
            </a:extLst>
          </p:cNvPr>
          <p:cNvSpPr txBox="1"/>
          <p:nvPr/>
        </p:nvSpPr>
        <p:spPr>
          <a:xfrm>
            <a:off x="5620544" y="10898090"/>
            <a:ext cx="3180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Elleman</a:t>
            </a:r>
            <a:r>
              <a:rPr lang="es-ES_tradnl" sz="2400" dirty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s-ES_tradn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Oslund</a:t>
            </a:r>
            <a:r>
              <a:rPr lang="es-ES_tradnl" sz="2400" dirty="0">
                <a:latin typeface="Calibri" panose="020F0502020204030204" pitchFamily="34" charset="0"/>
                <a:cs typeface="Calibri" panose="020F0502020204030204" pitchFamily="34" charset="0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1435455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8775DB-6C06-A344-847D-F24F2816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299" y="2262187"/>
            <a:ext cx="17386584" cy="1988345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Leer para aprender, leer para comprender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DD8625-73AA-A84E-80D3-1017EB95D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600" y="4452937"/>
            <a:ext cx="12935811" cy="67626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4ACA30-C660-2E41-BE71-FCF15A76D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9022" y="12337398"/>
            <a:ext cx="7979358" cy="87926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99891C7-CD8D-3142-9130-3708E670A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7025" y="4687826"/>
            <a:ext cx="8047038" cy="65278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s-ES_tradnl" dirty="0"/>
          </a:p>
          <a:p>
            <a:r>
              <a:rPr lang="es-ES_tradnl" dirty="0"/>
              <a:t>Implicación intencionada con el texto </a:t>
            </a:r>
          </a:p>
          <a:p>
            <a:r>
              <a:rPr lang="es-ES_tradnl" dirty="0"/>
              <a:t>Apoyo social</a:t>
            </a:r>
          </a:p>
          <a:p>
            <a:r>
              <a:rPr lang="es-ES_tradnl" dirty="0"/>
              <a:t>Aprendizaje de nuevo contenido que avance el conocimiento existente </a:t>
            </a:r>
          </a:p>
          <a:p>
            <a:pPr marL="114300" indent="0">
              <a:buNone/>
            </a:pPr>
            <a:endParaRPr lang="es-ES_trad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B22620-69F5-2944-8551-F0803C4F470F}"/>
              </a:ext>
            </a:extLst>
          </p:cNvPr>
          <p:cNvSpPr txBox="1"/>
          <p:nvPr/>
        </p:nvSpPr>
        <p:spPr>
          <a:xfrm>
            <a:off x="5343525" y="11362408"/>
            <a:ext cx="422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Glodman</a:t>
            </a:r>
            <a:r>
              <a:rPr lang="es-ES_tradnl" sz="2400" dirty="0">
                <a:latin typeface="Calibri" panose="020F0502020204030204" pitchFamily="34" charset="0"/>
                <a:cs typeface="Calibri" panose="020F0502020204030204" pitchFamily="34" charset="0"/>
              </a:rPr>
              <a:t>, Snow &amp; </a:t>
            </a:r>
            <a:r>
              <a:rPr lang="es-ES_tradn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Vaughn</a:t>
            </a:r>
            <a:r>
              <a:rPr lang="es-ES_tradnl" sz="2400" dirty="0">
                <a:latin typeface="Calibri" panose="020F0502020204030204" pitchFamily="34" charset="0"/>
                <a:cs typeface="Calibri" panose="020F0502020204030204" pitchFamily="34" charset="0"/>
              </a:rPr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1829258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D96E1E-E3D5-734F-B091-3E80E9F63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646941"/>
            <a:ext cx="22414235" cy="2999232"/>
          </a:xfrm>
        </p:spPr>
        <p:txBody>
          <a:bodyPr>
            <a:normAutofit/>
          </a:bodyPr>
          <a:lstStyle/>
          <a:p>
            <a:r>
              <a:rPr lang="es-ES_tradnl" sz="7200" dirty="0"/>
              <a:t>No es lo mismo leer para uno mismo, que leer para compartir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CE6CCF-2F9B-D046-B2EC-6ED046EC6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742" y="4557568"/>
            <a:ext cx="14399080" cy="67601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7519C5-0F47-CF41-93E2-C153A3DDE2D9}"/>
              </a:ext>
            </a:extLst>
          </p:cNvPr>
          <p:cNvSpPr txBox="1"/>
          <p:nvPr/>
        </p:nvSpPr>
        <p:spPr>
          <a:xfrm>
            <a:off x="13264517" y="11317699"/>
            <a:ext cx="22797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dirty="0"/>
              <a:t>Soler, 2019</a:t>
            </a:r>
          </a:p>
        </p:txBody>
      </p:sp>
      <p:pic>
        <p:nvPicPr>
          <p:cNvPr id="4098" name="Picture 2" descr="The Routledge International Handbook of Research on Dialogic Education  (Routledge International Handbooks of Education) : Mercer, Neil, Wegerif,  Rupert, Major, Louis: Amazon.es: Libros">
            <a:extLst>
              <a:ext uri="{FF2B5EF4-FFF2-40B4-BE49-F238E27FC236}">
                <a16:creationId xmlns:a16="http://schemas.microsoft.com/office/drawing/2014/main" id="{B87D432D-BA65-E341-B2FE-917772EE2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5529" y="4865439"/>
            <a:ext cx="4372398" cy="623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270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6BB55D-BACD-0841-BD1D-03C2379F5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325" y="4860303"/>
            <a:ext cx="15116175" cy="67488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s-ES" sz="4000" dirty="0"/>
              <a:t>Los estudiantes lograron una comprensión lectora más profunda y mostraron una alta capacidad de interpretación literaria. </a:t>
            </a:r>
          </a:p>
          <a:p>
            <a:pPr>
              <a:buFont typeface="Wingdings" pitchFamily="2" charset="2"/>
              <a:buChar char="v"/>
            </a:pPr>
            <a:r>
              <a:rPr lang="es-ES" sz="4000" dirty="0"/>
              <a:t>Promoción del diálogo en el aula y de la práctica colectiva del lenguaje </a:t>
            </a:r>
          </a:p>
          <a:p>
            <a:pPr>
              <a:buFont typeface="Wingdings" pitchFamily="2" charset="2"/>
              <a:buChar char="v"/>
            </a:pPr>
            <a:r>
              <a:rPr lang="es-ES" sz="4000" dirty="0"/>
              <a:t>Surgió un nuevo vocabulario al discutir sus ideas inspiradas en los libros. </a:t>
            </a:r>
          </a:p>
          <a:p>
            <a:pPr>
              <a:buFont typeface="Wingdings" pitchFamily="2" charset="2"/>
              <a:buChar char="v"/>
            </a:pPr>
            <a:r>
              <a:rPr lang="es-ES" sz="4000" dirty="0"/>
              <a:t>Los estudiantes se proporcionaron nuevas palabras entre sí y enriquecieron su repertorio mientras aprendían juntos.</a:t>
            </a:r>
          </a:p>
          <a:p>
            <a:pPr>
              <a:buFont typeface="Wingdings" pitchFamily="2" charset="2"/>
              <a:buChar char="v"/>
            </a:pPr>
            <a:r>
              <a:rPr lang="es-ES" sz="4000" dirty="0"/>
              <a:t>Andamiaje entre iguales</a:t>
            </a:r>
            <a:endParaRPr lang="it-IT" sz="4000" dirty="0"/>
          </a:p>
        </p:txBody>
      </p:sp>
      <p:pic>
        <p:nvPicPr>
          <p:cNvPr id="8" name="Google Shape;57;p13">
            <a:extLst>
              <a:ext uri="{FF2B5EF4-FFF2-40B4-BE49-F238E27FC236}">
                <a16:creationId xmlns:a16="http://schemas.microsoft.com/office/drawing/2014/main" id="{6B87B972-9248-B343-BA34-2795518F97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8975" t="22762" r="7215" b="20868"/>
          <a:stretch/>
        </p:blipFill>
        <p:spPr>
          <a:xfrm>
            <a:off x="1175657" y="6197600"/>
            <a:ext cx="3980543" cy="53014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75FD4C-4333-2944-AEA9-AC25B4BB19D7}"/>
              </a:ext>
            </a:extLst>
          </p:cNvPr>
          <p:cNvSpPr txBox="1"/>
          <p:nvPr/>
        </p:nvSpPr>
        <p:spPr>
          <a:xfrm>
            <a:off x="18773775" y="11944350"/>
            <a:ext cx="4314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Calibri" panose="020F0502020204030204" pitchFamily="34" charset="0"/>
                <a:cs typeface="Calibri" panose="020F0502020204030204" pitchFamily="34" charset="0"/>
              </a:rPr>
              <a:t>(Santiago-</a:t>
            </a:r>
            <a:r>
              <a:rPr lang="es-ES_tradn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Garabieta</a:t>
            </a:r>
            <a:r>
              <a:rPr lang="es-ES_tradnl" sz="2400" dirty="0">
                <a:latin typeface="Calibri" panose="020F0502020204030204" pitchFamily="34" charset="0"/>
                <a:cs typeface="Calibri" panose="020F0502020204030204" pitchFamily="34" charset="0"/>
              </a:rPr>
              <a:t>, et al.; 2021)</a:t>
            </a:r>
          </a:p>
        </p:txBody>
      </p:sp>
      <p:pic>
        <p:nvPicPr>
          <p:cNvPr id="7" name="Imagen 11">
            <a:extLst>
              <a:ext uri="{FF2B5EF4-FFF2-40B4-BE49-F238E27FC236}">
                <a16:creationId xmlns:a16="http://schemas.microsoft.com/office/drawing/2014/main" id="{0A8B0668-622B-674E-B034-62CB12B8A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1167" y="769182"/>
            <a:ext cx="2989379" cy="4106289"/>
          </a:xfrm>
          <a:prstGeom prst="rect">
            <a:avLst/>
          </a:prstGeom>
        </p:spPr>
      </p:pic>
      <p:pic>
        <p:nvPicPr>
          <p:cNvPr id="9" name="Marcador de contenido 4">
            <a:extLst>
              <a:ext uri="{FF2B5EF4-FFF2-40B4-BE49-F238E27FC236}">
                <a16:creationId xmlns:a16="http://schemas.microsoft.com/office/drawing/2014/main" id="{E35E67D8-EF6A-5044-9AC2-F69247AD5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6489" y="734903"/>
            <a:ext cx="2566957" cy="4048353"/>
          </a:xfrm>
          <a:prstGeom prst="rect">
            <a:avLst/>
          </a:prstGeom>
        </p:spPr>
      </p:pic>
      <p:pic>
        <p:nvPicPr>
          <p:cNvPr id="10" name="Imagen 7">
            <a:extLst>
              <a:ext uri="{FF2B5EF4-FFF2-40B4-BE49-F238E27FC236}">
                <a16:creationId xmlns:a16="http://schemas.microsoft.com/office/drawing/2014/main" id="{4435EC6C-6AD0-B046-9155-BFB9D51079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7412" y="730659"/>
            <a:ext cx="2729022" cy="40525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935DE5-1BEB-314B-B1B7-B51DA9BFDD14}"/>
              </a:ext>
            </a:extLst>
          </p:cNvPr>
          <p:cNvSpPr txBox="1"/>
          <p:nvPr/>
        </p:nvSpPr>
        <p:spPr>
          <a:xfrm>
            <a:off x="1175657" y="3436692"/>
            <a:ext cx="11016343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Inclusion</a:t>
            </a:r>
            <a:r>
              <a:rPr lang="es-ES_tradnl" sz="4000" dirty="0">
                <a:latin typeface="Calibri" panose="020F0502020204030204" pitchFamily="34" charset="0"/>
                <a:cs typeface="Calibri" panose="020F0502020204030204" pitchFamily="34" charset="0"/>
              </a:rPr>
              <a:t> of L2 (</a:t>
            </a:r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Basque</a:t>
            </a:r>
            <a:r>
              <a:rPr lang="es-ES_tradnl" sz="4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learners</a:t>
            </a:r>
            <a:r>
              <a:rPr lang="es-ES_tradnl" sz="40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Dialogic</a:t>
            </a:r>
            <a:r>
              <a:rPr lang="es-ES_tradnl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Literary</a:t>
            </a:r>
            <a:r>
              <a:rPr lang="es-ES_tradnl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Gatherings</a:t>
            </a:r>
            <a:r>
              <a:rPr lang="es-ES_tradnl" sz="4000" dirty="0"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linguistically</a:t>
            </a:r>
            <a:r>
              <a:rPr lang="es-ES_tradnl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diverse</a:t>
            </a:r>
            <a:r>
              <a:rPr lang="es-ES_tradnl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context</a:t>
            </a:r>
            <a:endParaRPr lang="es-ES_tradnl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880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0" name="Google Shape;620;p28"/>
          <p:cNvGraphicFramePr/>
          <p:nvPr>
            <p:extLst>
              <p:ext uri="{D42A27DB-BD31-4B8C-83A1-F6EECF244321}">
                <p14:modId xmlns:p14="http://schemas.microsoft.com/office/powerpoint/2010/main" val="3619401533"/>
              </p:ext>
            </p:extLst>
          </p:nvPr>
        </p:nvGraphicFramePr>
        <p:xfrm>
          <a:off x="730505" y="5267534"/>
          <a:ext cx="11728197" cy="28003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0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9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85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48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83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41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64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"/>
                        <a:buFont typeface="Times New Roman"/>
                        <a:buNone/>
                      </a:pPr>
                      <a:r>
                        <a:rPr lang="ca-ES" sz="20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+2 levels progress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English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 dirty="0" err="1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Maths</a:t>
                      </a:r>
                      <a:endParaRPr sz="2800" u="none" strike="noStrike" cap="none" dirty="0">
                        <a:latin typeface="Calibri" panose="020F0502020204030204" pitchFamily="34" charset="0"/>
                        <a:ea typeface="Twentieth Century"/>
                        <a:cs typeface="Calibri" panose="020F0502020204030204" pitchFamily="34" charset="0"/>
                        <a:sym typeface="Twentieth Century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34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 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2011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2012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b="1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2013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b="1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 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b="1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2014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b="1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 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2011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2012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2013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2014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151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Overall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 dirty="0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0%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35%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b="1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33% R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endParaRPr sz="2800" b="1" u="none" strike="noStrike" cap="none">
                        <a:latin typeface="Calibri" panose="020F0502020204030204" pitchFamily="34" charset="0"/>
                        <a:ea typeface="Twentieth Century"/>
                        <a:cs typeface="Calibri" panose="020F0502020204030204" pitchFamily="34" charset="0"/>
                        <a:sym typeface="Twentieth Centur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b="1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17% W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b="1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57% R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endParaRPr sz="2800" b="1" u="none" strike="noStrike" cap="none">
                        <a:latin typeface="Calibri" panose="020F0502020204030204" pitchFamily="34" charset="0"/>
                        <a:ea typeface="Twentieth Century"/>
                        <a:cs typeface="Calibri" panose="020F0502020204030204" pitchFamily="34" charset="0"/>
                        <a:sym typeface="Twentieth Centur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b="1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32% W 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 dirty="0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7%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26%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17%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50"/>
                        <a:buFont typeface="Times New Roman"/>
                        <a:buNone/>
                      </a:pPr>
                      <a:r>
                        <a:rPr lang="ca-ES" sz="2800" u="none" strike="noStrike" cap="none" dirty="0">
                          <a:latin typeface="Calibri" panose="020F0502020204030204" pitchFamily="34" charset="0"/>
                          <a:ea typeface="Twentieth Century"/>
                          <a:cs typeface="Calibri" panose="020F0502020204030204" pitchFamily="34" charset="0"/>
                          <a:sym typeface="Twentieth Century"/>
                        </a:rPr>
                        <a:t>46%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50" marR="137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22" name="Google Shape;622;p28"/>
          <p:cNvSpPr/>
          <p:nvPr/>
        </p:nvSpPr>
        <p:spPr>
          <a:xfrm>
            <a:off x="730505" y="9333369"/>
            <a:ext cx="12042521" cy="1695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pPr>
              <a:buSzPts val="450"/>
            </a:pPr>
            <a:r>
              <a:rPr lang="ca-ES" sz="2800" i="1" dirty="0" err="1"/>
              <a:t>This</a:t>
            </a:r>
            <a:r>
              <a:rPr lang="ca-ES" sz="2800" i="1" dirty="0"/>
              <a:t> </a:t>
            </a:r>
            <a:r>
              <a:rPr lang="ca-ES" sz="2800" i="1" dirty="0" err="1"/>
              <a:t>summarises</a:t>
            </a:r>
            <a:r>
              <a:rPr lang="ca-ES" sz="2800" i="1" dirty="0"/>
              <a:t> </a:t>
            </a:r>
            <a:r>
              <a:rPr lang="ca-ES" sz="2800" i="1" dirty="0" err="1"/>
              <a:t>the</a:t>
            </a:r>
            <a:r>
              <a:rPr lang="ca-ES" sz="2800" i="1" dirty="0"/>
              <a:t> KS2 data </a:t>
            </a:r>
            <a:r>
              <a:rPr lang="ca-ES" sz="2800" i="1" dirty="0" err="1"/>
              <a:t>and</a:t>
            </a:r>
            <a:r>
              <a:rPr lang="ca-ES" sz="2800" i="1" dirty="0"/>
              <a:t> shows </a:t>
            </a:r>
            <a:r>
              <a:rPr lang="ca-ES" sz="2800" i="1" dirty="0" err="1"/>
              <a:t>the</a:t>
            </a:r>
            <a:r>
              <a:rPr lang="ca-ES" sz="2800" i="1" dirty="0"/>
              <a:t> </a:t>
            </a:r>
            <a:r>
              <a:rPr lang="ca-ES" sz="2800" i="1" dirty="0" err="1"/>
              <a:t>jump</a:t>
            </a:r>
            <a:r>
              <a:rPr lang="ca-ES" sz="2800" i="1" dirty="0"/>
              <a:t> in % of </a:t>
            </a:r>
            <a:r>
              <a:rPr lang="ca-ES" sz="2800" i="1" dirty="0" err="1"/>
              <a:t>children</a:t>
            </a:r>
            <a:r>
              <a:rPr lang="ca-ES" sz="2800" i="1" dirty="0"/>
              <a:t> </a:t>
            </a:r>
            <a:r>
              <a:rPr lang="ca-ES" sz="2800" i="1" dirty="0" err="1"/>
              <a:t>making</a:t>
            </a:r>
            <a:r>
              <a:rPr lang="ca-ES" sz="2800" i="1" dirty="0"/>
              <a:t> </a:t>
            </a:r>
            <a:r>
              <a:rPr lang="ca-ES" sz="2800" i="1" dirty="0" err="1"/>
              <a:t>greater</a:t>
            </a:r>
            <a:r>
              <a:rPr lang="ca-ES" sz="2800" i="1" dirty="0"/>
              <a:t> </a:t>
            </a:r>
            <a:r>
              <a:rPr lang="ca-ES" sz="2800" i="1" dirty="0" err="1"/>
              <a:t>than</a:t>
            </a:r>
            <a:r>
              <a:rPr lang="ca-ES" sz="2800" i="1" dirty="0"/>
              <a:t> </a:t>
            </a:r>
            <a:r>
              <a:rPr lang="ca-ES" sz="2800" i="1" dirty="0" err="1"/>
              <a:t>expected</a:t>
            </a:r>
            <a:r>
              <a:rPr lang="ca-ES" sz="2800" i="1" dirty="0"/>
              <a:t> </a:t>
            </a:r>
            <a:r>
              <a:rPr lang="ca-ES" sz="2800" i="1" dirty="0" err="1"/>
              <a:t>progress</a:t>
            </a:r>
            <a:r>
              <a:rPr lang="ca-ES" sz="2800" i="1" dirty="0"/>
              <a:t> in </a:t>
            </a:r>
            <a:r>
              <a:rPr lang="ca-ES" sz="2800" i="1" dirty="0" err="1"/>
              <a:t>reading</a:t>
            </a:r>
            <a:r>
              <a:rPr lang="ca-ES" sz="2800" i="1" dirty="0"/>
              <a:t> </a:t>
            </a:r>
            <a:r>
              <a:rPr lang="ca-ES" sz="2800" i="1" dirty="0" err="1"/>
              <a:t>from</a:t>
            </a:r>
            <a:r>
              <a:rPr lang="ca-ES" sz="2800" i="1" dirty="0"/>
              <a:t> 35% to 57%. </a:t>
            </a:r>
            <a:r>
              <a:rPr lang="ca-ES" sz="2800" i="1" dirty="0" err="1"/>
              <a:t>Each</a:t>
            </a:r>
            <a:r>
              <a:rPr lang="ca-ES" sz="2800" i="1" dirty="0"/>
              <a:t> pupil is </a:t>
            </a:r>
            <a:r>
              <a:rPr lang="ca-ES" sz="2800" i="1" dirty="0" err="1"/>
              <a:t>worth</a:t>
            </a:r>
            <a:r>
              <a:rPr lang="ca-ES" sz="2800" i="1" dirty="0"/>
              <a:t> </a:t>
            </a:r>
            <a:r>
              <a:rPr lang="ca-ES" sz="2800" i="1" dirty="0" err="1"/>
              <a:t>approximately</a:t>
            </a:r>
            <a:r>
              <a:rPr lang="ca-ES" sz="2800" i="1" dirty="0"/>
              <a:t> 3.5 % </a:t>
            </a:r>
            <a:r>
              <a:rPr lang="ca-ES" sz="2800" dirty="0"/>
              <a:t>(</a:t>
            </a:r>
            <a:r>
              <a:rPr lang="ca-ES" sz="2800" dirty="0" err="1"/>
              <a:t>Headteacher</a:t>
            </a:r>
            <a:r>
              <a:rPr lang="ca-ES" sz="2800" dirty="0"/>
              <a:t>, </a:t>
            </a:r>
            <a:r>
              <a:rPr lang="ca-ES" sz="2800" dirty="0" err="1"/>
              <a:t>School</a:t>
            </a:r>
            <a:r>
              <a:rPr lang="ca-ES" sz="2800" dirty="0"/>
              <a:t> 2)</a:t>
            </a:r>
            <a:endParaRPr sz="2800" dirty="0"/>
          </a:p>
        </p:txBody>
      </p:sp>
      <p:graphicFrame>
        <p:nvGraphicFramePr>
          <p:cNvPr id="4" name="Gráfico 1">
            <a:extLst>
              <a:ext uri="{FF2B5EF4-FFF2-40B4-BE49-F238E27FC236}">
                <a16:creationId xmlns:a16="http://schemas.microsoft.com/office/drawing/2014/main" id="{EFAEE97C-F68E-2045-B0C4-8CD111D756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597221"/>
              </p:ext>
            </p:extLst>
          </p:nvPr>
        </p:nvGraphicFramePr>
        <p:xfrm>
          <a:off x="13801725" y="3228975"/>
          <a:ext cx="10229850" cy="8601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7;p2">
            <a:extLst>
              <a:ext uri="{FF2B5EF4-FFF2-40B4-BE49-F238E27FC236}">
                <a16:creationId xmlns:a16="http://schemas.microsoft.com/office/drawing/2014/main" id="{AE720F56-86AA-EE40-8940-E0B237432D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95774" y="3887989"/>
            <a:ext cx="15773402" cy="427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9CF6"/>
              </a:buClr>
              <a:buSzPts val="7800"/>
              <a:buFont typeface="Arial"/>
              <a:buNone/>
            </a:pPr>
            <a:r>
              <a:rPr lang="es-ES" sz="9600" b="1" dirty="0">
                <a:solidFill>
                  <a:srgbClr val="139CF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Comprender lo que leemos abre la puerta a un universo de posibilidades</a:t>
            </a:r>
            <a:endParaRPr sz="9600" b="1" i="0" u="none" strike="noStrike" cap="none" dirty="0">
              <a:solidFill>
                <a:srgbClr val="139CF6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9CF6"/>
              </a:buClr>
              <a:buSzPts val="7800"/>
              <a:buFont typeface="Arial"/>
              <a:buNone/>
            </a:pPr>
            <a:endParaRPr sz="9600" b="1" i="0" u="none" strike="noStrike" cap="none" dirty="0">
              <a:solidFill>
                <a:srgbClr val="139CF6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" name="Picture 5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4394D6CE-9A23-9A4B-B178-8872F13A4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2021" y="8167096"/>
            <a:ext cx="9457155" cy="324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93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49;p31">
            <a:extLst>
              <a:ext uri="{FF2B5EF4-FFF2-40B4-BE49-F238E27FC236}">
                <a16:creationId xmlns:a16="http://schemas.microsoft.com/office/drawing/2014/main" id="{5C7ABD0B-AD8F-6C4A-B43C-4E8491D852C9}"/>
              </a:ext>
            </a:extLst>
          </p:cNvPr>
          <p:cNvSpPr/>
          <p:nvPr/>
        </p:nvSpPr>
        <p:spPr>
          <a:xfrm>
            <a:off x="1245283" y="3400937"/>
            <a:ext cx="12676557" cy="747893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Si no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hubiéramos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estado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haciendo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TLD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y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hubiéramos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tenido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que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leer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el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libro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,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simplemente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lo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habría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leído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y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me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habría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aburrido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completamente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... las TLD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expandieron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mi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percepción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de lo que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estaba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pasando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en la historia,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y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me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hizo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darme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cuenta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de que era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incluso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mejor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de lo que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yo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pensaba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,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entonces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hicieron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que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siguiera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leyendo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y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ver si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esa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percepción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era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cierta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o no,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y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al final la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mayoría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de las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percepciones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eran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bastante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</a:t>
            </a:r>
            <a:r>
              <a:rPr lang="ca-E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ciertas</a:t>
            </a:r>
            <a:r>
              <a:rPr lang="ca-E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.</a:t>
            </a:r>
            <a:endParaRPr sz="4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Gill Sans"/>
            </a:endParaRPr>
          </a:p>
        </p:txBody>
      </p:sp>
      <p:pic>
        <p:nvPicPr>
          <p:cNvPr id="10" name="Shape 128">
            <a:extLst>
              <a:ext uri="{FF2B5EF4-FFF2-40B4-BE49-F238E27FC236}">
                <a16:creationId xmlns:a16="http://schemas.microsoft.com/office/drawing/2014/main" id="{0450B30B-32D6-C546-9C12-0B2E81625E3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61" t="23876" r="51016" b="39315"/>
          <a:stretch/>
        </p:blipFill>
        <p:spPr>
          <a:xfrm>
            <a:off x="15623650" y="7548839"/>
            <a:ext cx="4860613" cy="3331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33C9A64-AE34-B143-AB52-64B2E815B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1995" y="4087814"/>
            <a:ext cx="2202268" cy="305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920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853" r="-8853"/>
          <a:stretch/>
        </p:blipFill>
        <p:spPr>
          <a:xfrm>
            <a:off x="5180837" y="3028587"/>
            <a:ext cx="17030414" cy="9568990"/>
          </a:xfrm>
          <a:prstGeom prst="rect">
            <a:avLst/>
          </a:prstGeom>
        </p:spPr>
      </p:pic>
      <p:cxnSp>
        <p:nvCxnSpPr>
          <p:cNvPr id="12" name="Elbow Connector 11"/>
          <p:cNvCxnSpPr/>
          <p:nvPr/>
        </p:nvCxnSpPr>
        <p:spPr>
          <a:xfrm rot="10800000" flipV="1">
            <a:off x="11501532" y="3973327"/>
            <a:ext cx="3867420" cy="469390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5630940" y="3586761"/>
            <a:ext cx="32099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United Kingdom</a:t>
            </a:r>
          </a:p>
          <a:p>
            <a:pPr defTabSz="1828800">
              <a:buClrTx/>
              <a:defRPr/>
            </a:pPr>
            <a:endParaRPr lang="en-GB" sz="3600" kern="1200">
              <a:solidFill>
                <a:srgbClr val="24285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35" name="Elbow Connector 34"/>
          <p:cNvCxnSpPr/>
          <p:nvPr/>
        </p:nvCxnSpPr>
        <p:spPr>
          <a:xfrm flipV="1">
            <a:off x="11501532" y="5050181"/>
            <a:ext cx="4859308" cy="441782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6389542" y="4526637"/>
            <a:ext cx="120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Spain</a:t>
            </a:r>
          </a:p>
        </p:txBody>
      </p:sp>
      <p:cxnSp>
        <p:nvCxnSpPr>
          <p:cNvPr id="38" name="Elbow Connector 37"/>
          <p:cNvCxnSpPr>
            <a:cxnSpLocks/>
          </p:cNvCxnSpPr>
          <p:nvPr/>
        </p:nvCxnSpPr>
        <p:spPr>
          <a:xfrm>
            <a:off x="12192001" y="5050181"/>
            <a:ext cx="4168842" cy="1844454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581173" y="6420094"/>
            <a:ext cx="10895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US" sz="3600" kern="1200" dirty="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Italy </a:t>
            </a:r>
          </a:p>
          <a:p>
            <a:pPr defTabSz="1828800">
              <a:buClrTx/>
              <a:defRPr/>
            </a:pPr>
            <a:endParaRPr lang="en-US" sz="3600" kern="1200" dirty="0">
              <a:solidFill>
                <a:srgbClr val="242852"/>
              </a:solidFill>
              <a:latin typeface="Calibri" charset="0"/>
              <a:ea typeface="Calibri" charset="0"/>
              <a:cs typeface="Calibri" charset="0"/>
            </a:endParaRPr>
          </a:p>
          <a:p>
            <a:pPr defTabSz="1828800">
              <a:buClrTx/>
              <a:defRPr/>
            </a:pPr>
            <a:endParaRPr lang="en-US" sz="3600" kern="1200" dirty="0">
              <a:solidFill>
                <a:srgbClr val="24285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42" name="Elbow Connector 41"/>
          <p:cNvCxnSpPr/>
          <p:nvPr/>
        </p:nvCxnSpPr>
        <p:spPr>
          <a:xfrm>
            <a:off x="13120341" y="5819299"/>
            <a:ext cx="3240502" cy="1996482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6578964" y="7366916"/>
            <a:ext cx="146546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Cyprus</a:t>
            </a:r>
          </a:p>
          <a:p>
            <a:pPr defTabSz="1828800">
              <a:buClrTx/>
              <a:defRPr/>
            </a:pPr>
            <a:endParaRPr lang="en-GB" sz="3600" kern="1200">
              <a:solidFill>
                <a:srgbClr val="242852"/>
              </a:solidFill>
              <a:latin typeface="Calibri" charset="0"/>
              <a:ea typeface="Calibri" charset="0"/>
              <a:cs typeface="Calibri" charset="0"/>
            </a:endParaRPr>
          </a:p>
          <a:p>
            <a:pPr defTabSz="1828800">
              <a:buClrTx/>
              <a:defRPr/>
            </a:pPr>
            <a:endParaRPr lang="en-GB" sz="3600" kern="1200">
              <a:solidFill>
                <a:srgbClr val="24285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46" name="Elbow Connector 45"/>
          <p:cNvCxnSpPr/>
          <p:nvPr/>
        </p:nvCxnSpPr>
        <p:spPr>
          <a:xfrm>
            <a:off x="8905937" y="10383827"/>
            <a:ext cx="2595598" cy="390790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1503769" y="10268379"/>
            <a:ext cx="2010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Argentina</a:t>
            </a:r>
          </a:p>
        </p:txBody>
      </p:sp>
      <p:cxnSp>
        <p:nvCxnSpPr>
          <p:cNvPr id="49" name="Elbow Connector 48"/>
          <p:cNvCxnSpPr/>
          <p:nvPr/>
        </p:nvCxnSpPr>
        <p:spPr>
          <a:xfrm>
            <a:off x="9659504" y="8932322"/>
            <a:ext cx="1200128" cy="532480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1138704" y="9018179"/>
            <a:ext cx="1202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 dirty="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Brazil</a:t>
            </a:r>
          </a:p>
        </p:txBody>
      </p:sp>
      <p:cxnSp>
        <p:nvCxnSpPr>
          <p:cNvPr id="52" name="Elbow Connector 51"/>
          <p:cNvCxnSpPr/>
          <p:nvPr/>
        </p:nvCxnSpPr>
        <p:spPr>
          <a:xfrm flipV="1">
            <a:off x="6980151" y="6503853"/>
            <a:ext cx="1925786" cy="279126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984523" y="6055943"/>
            <a:ext cx="1542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Mexico</a:t>
            </a:r>
          </a:p>
        </p:txBody>
      </p:sp>
      <p:cxnSp>
        <p:nvCxnSpPr>
          <p:cNvPr id="55" name="Elbow Connector 54"/>
          <p:cNvCxnSpPr>
            <a:endCxn id="56" idx="3"/>
          </p:cNvCxnSpPr>
          <p:nvPr/>
        </p:nvCxnSpPr>
        <p:spPr>
          <a:xfrm rot="10800000">
            <a:off x="6187075" y="7015090"/>
            <a:ext cx="2042875" cy="581693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224677" y="6691923"/>
            <a:ext cx="1962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Colombia</a:t>
            </a:r>
          </a:p>
        </p:txBody>
      </p:sp>
      <p:cxnSp>
        <p:nvCxnSpPr>
          <p:cNvPr id="59" name="Elbow Connector 58"/>
          <p:cNvCxnSpPr/>
          <p:nvPr/>
        </p:nvCxnSpPr>
        <p:spPr>
          <a:xfrm rot="10800000" flipV="1">
            <a:off x="7262494" y="8932322"/>
            <a:ext cx="1057332" cy="824520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996332" y="9241491"/>
            <a:ext cx="1254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Peru 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938300" y="10662851"/>
            <a:ext cx="1114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Chile</a:t>
            </a:r>
          </a:p>
        </p:txBody>
      </p:sp>
      <p:cxnSp>
        <p:nvCxnSpPr>
          <p:cNvPr id="63" name="Elbow Connector 62"/>
          <p:cNvCxnSpPr/>
          <p:nvPr/>
        </p:nvCxnSpPr>
        <p:spPr>
          <a:xfrm rot="10800000" flipV="1">
            <a:off x="7290092" y="10383818"/>
            <a:ext cx="1285856" cy="738664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7817454" y="10613181"/>
            <a:ext cx="6152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800">
              <a:buClrTx/>
              <a:defRPr/>
            </a:pPr>
            <a:r>
              <a:rPr lang="en-US" sz="4400" b="1" kern="1200" dirty="0">
                <a:solidFill>
                  <a:srgbClr val="5B9BD5">
                    <a:lumMod val="75000"/>
                  </a:srgbClr>
                </a:solidFill>
                <a:latin typeface="Calibri" charset="0"/>
                <a:ea typeface="Calibri" charset="0"/>
                <a:cs typeface="Calibri" charset="0"/>
              </a:rPr>
              <a:t>Más de 9000 </a:t>
            </a:r>
            <a:r>
              <a:rPr lang="en-US" sz="4400" b="1" kern="1200" dirty="0" err="1">
                <a:solidFill>
                  <a:srgbClr val="5B9BD5">
                    <a:lumMod val="75000"/>
                  </a:srgbClr>
                </a:solidFill>
                <a:latin typeface="Calibri" charset="0"/>
                <a:ea typeface="Calibri" charset="0"/>
                <a:cs typeface="Calibri" charset="0"/>
              </a:rPr>
              <a:t>escuelas</a:t>
            </a:r>
            <a:r>
              <a:rPr lang="en-US" sz="4400" b="1" kern="1200" dirty="0">
                <a:solidFill>
                  <a:srgbClr val="5B9BD5">
                    <a:lumMod val="75000"/>
                  </a:srgb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4400" b="1" kern="1200" dirty="0" err="1">
                <a:solidFill>
                  <a:srgbClr val="5B9BD5">
                    <a:lumMod val="75000"/>
                  </a:srgbClr>
                </a:solidFill>
                <a:latin typeface="Calibri" charset="0"/>
                <a:ea typeface="Calibri" charset="0"/>
                <a:cs typeface="Calibri" charset="0"/>
              </a:rPr>
              <a:t>en</a:t>
            </a:r>
            <a:r>
              <a:rPr lang="en-US" sz="4400" b="1" kern="1200" dirty="0">
                <a:solidFill>
                  <a:srgbClr val="5B9BD5">
                    <a:lumMod val="75000"/>
                  </a:srgbClr>
                </a:solidFill>
                <a:latin typeface="Calibri" charset="0"/>
                <a:ea typeface="Calibri" charset="0"/>
                <a:cs typeface="Calibri" charset="0"/>
              </a:rPr>
              <a:t> 14 </a:t>
            </a:r>
            <a:r>
              <a:rPr lang="en-US" sz="4400" b="1" kern="1200" dirty="0" err="1">
                <a:solidFill>
                  <a:srgbClr val="5B9BD5">
                    <a:lumMod val="75000"/>
                  </a:srgbClr>
                </a:solidFill>
                <a:latin typeface="Calibri" charset="0"/>
                <a:ea typeface="Calibri" charset="0"/>
                <a:cs typeface="Calibri" charset="0"/>
              </a:rPr>
              <a:t>países</a:t>
            </a:r>
            <a:endParaRPr lang="en-US" sz="4400" b="1" kern="1200" dirty="0">
              <a:solidFill>
                <a:srgbClr val="5B9BD5">
                  <a:lumMod val="75000"/>
                </a:srgb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2682" y="3572826"/>
            <a:ext cx="914400" cy="91440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12685" y="4451869"/>
            <a:ext cx="935998" cy="935998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36531" y="6314979"/>
            <a:ext cx="935998" cy="935998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08269" y="7275391"/>
            <a:ext cx="935998" cy="93599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35243" y="8993675"/>
            <a:ext cx="935998" cy="93599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23153" y="10169711"/>
            <a:ext cx="935998" cy="93599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6838" y="6758136"/>
            <a:ext cx="791996" cy="791996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91769" y="6035853"/>
            <a:ext cx="935998" cy="93599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5711" y="9241493"/>
            <a:ext cx="935998" cy="935998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04334" y="10591808"/>
            <a:ext cx="791996" cy="791996"/>
          </a:xfrm>
          <a:prstGeom prst="rect">
            <a:avLst/>
          </a:prstGeom>
        </p:spPr>
      </p:pic>
      <p:cxnSp>
        <p:nvCxnSpPr>
          <p:cNvPr id="37" name="Elbow Connector 36"/>
          <p:cNvCxnSpPr/>
          <p:nvPr/>
        </p:nvCxnSpPr>
        <p:spPr>
          <a:xfrm>
            <a:off x="12390441" y="5683816"/>
            <a:ext cx="3970402" cy="3182032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6680567" y="8450634"/>
            <a:ext cx="127547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 dirty="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Malta</a:t>
            </a:r>
          </a:p>
          <a:p>
            <a:pPr defTabSz="1828800">
              <a:buClrTx/>
              <a:defRPr/>
            </a:pPr>
            <a:endParaRPr lang="en-GB" sz="3600" kern="1200" dirty="0">
              <a:solidFill>
                <a:srgbClr val="242852"/>
              </a:solidFill>
              <a:latin typeface="Calibri" charset="0"/>
              <a:ea typeface="Calibri" charset="0"/>
              <a:cs typeface="Calibri" charset="0"/>
            </a:endParaRPr>
          </a:p>
          <a:p>
            <a:pPr defTabSz="1828800">
              <a:buClrTx/>
              <a:defRPr/>
            </a:pPr>
            <a:endParaRPr lang="en-GB" sz="3600" kern="1200" dirty="0">
              <a:solidFill>
                <a:srgbClr val="24285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8" name="Picture 47" descr="flag-button-round-250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6391" y="8464325"/>
            <a:ext cx="935998" cy="935998"/>
          </a:xfrm>
          <a:prstGeom prst="rect">
            <a:avLst/>
          </a:prstGeom>
        </p:spPr>
      </p:pic>
      <p:cxnSp>
        <p:nvCxnSpPr>
          <p:cNvPr id="39" name="Elbow Connector 54"/>
          <p:cNvCxnSpPr/>
          <p:nvPr/>
        </p:nvCxnSpPr>
        <p:spPr>
          <a:xfrm rot="10800000" flipV="1">
            <a:off x="9827541" y="5476204"/>
            <a:ext cx="1404514" cy="207612"/>
          </a:xfrm>
          <a:prstGeom prst="bentConnector3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55"/>
          <p:cNvSpPr txBox="1"/>
          <p:nvPr/>
        </p:nvSpPr>
        <p:spPr>
          <a:xfrm>
            <a:off x="8012913" y="5275129"/>
            <a:ext cx="1750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Portugal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497" y="5233353"/>
            <a:ext cx="894858" cy="89485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621" y="7946205"/>
            <a:ext cx="946434" cy="946434"/>
          </a:xfrm>
          <a:prstGeom prst="rect">
            <a:avLst/>
          </a:prstGeom>
        </p:spPr>
      </p:pic>
      <p:cxnSp>
        <p:nvCxnSpPr>
          <p:cNvPr id="51" name="Elbow Connector 54"/>
          <p:cNvCxnSpPr>
            <a:endCxn id="54" idx="3"/>
          </p:cNvCxnSpPr>
          <p:nvPr/>
        </p:nvCxnSpPr>
        <p:spPr>
          <a:xfrm rot="10800000" flipV="1">
            <a:off x="6146132" y="7898555"/>
            <a:ext cx="1848334" cy="277863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5"/>
          <p:cNvSpPr txBox="1"/>
          <p:nvPr/>
        </p:nvSpPr>
        <p:spPr>
          <a:xfrm>
            <a:off x="4436882" y="7853253"/>
            <a:ext cx="1709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Ecuador</a:t>
            </a:r>
          </a:p>
        </p:txBody>
      </p:sp>
      <p:sp>
        <p:nvSpPr>
          <p:cNvPr id="57" name="TextBox 35">
            <a:extLst>
              <a:ext uri="{FF2B5EF4-FFF2-40B4-BE49-F238E27FC236}">
                <a16:creationId xmlns:a16="http://schemas.microsoft.com/office/drawing/2014/main" id="{BD39074D-C829-4E41-84AB-A193E8E7FC18}"/>
              </a:ext>
            </a:extLst>
          </p:cNvPr>
          <p:cNvSpPr txBox="1"/>
          <p:nvPr/>
        </p:nvSpPr>
        <p:spPr>
          <a:xfrm>
            <a:off x="15767474" y="5515705"/>
            <a:ext cx="31877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>
              <a:buClrTx/>
              <a:defRPr/>
            </a:pPr>
            <a:r>
              <a:rPr lang="en-GB" sz="3600" kern="1200">
                <a:solidFill>
                  <a:srgbClr val="242852"/>
                </a:solidFill>
                <a:latin typeface="Calibri" charset="0"/>
                <a:ea typeface="Calibri" charset="0"/>
                <a:cs typeface="Calibri" charset="0"/>
              </a:rPr>
              <a:t>Czech Republic  </a:t>
            </a:r>
          </a:p>
          <a:p>
            <a:pPr defTabSz="1828800">
              <a:buClrTx/>
              <a:defRPr/>
            </a:pPr>
            <a:endParaRPr lang="en-GB" sz="3600" kern="1200">
              <a:solidFill>
                <a:srgbClr val="24285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58" name="Elbow Connector 45">
            <a:extLst>
              <a:ext uri="{FF2B5EF4-FFF2-40B4-BE49-F238E27FC236}">
                <a16:creationId xmlns:a16="http://schemas.microsoft.com/office/drawing/2014/main" id="{63E889EF-580A-0548-9EB4-D36B5AE6231F}"/>
              </a:ext>
            </a:extLst>
          </p:cNvPr>
          <p:cNvCxnSpPr/>
          <p:nvPr/>
        </p:nvCxnSpPr>
        <p:spPr>
          <a:xfrm>
            <a:off x="13312842" y="5291072"/>
            <a:ext cx="2451724" cy="689888"/>
          </a:xfrm>
          <a:prstGeom prst="bentConnector3">
            <a:avLst>
              <a:gd name="adj1" fmla="val 72702"/>
            </a:avLst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2" name="Imagen 61">
            <a:extLst>
              <a:ext uri="{FF2B5EF4-FFF2-40B4-BE49-F238E27FC236}">
                <a16:creationId xmlns:a16="http://schemas.microsoft.com/office/drawing/2014/main" id="{A502C185-CB09-CC4A-826D-710FF5C69DC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9605" y="5536656"/>
            <a:ext cx="958478" cy="96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88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76D0D12-2D62-2642-86BE-98518C0E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Referencias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D04A6A-38E5-AB4D-9AE4-CC22E0BC8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4560" y="4452938"/>
            <a:ext cx="20921472" cy="7286778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 err="1"/>
              <a:t>Elleman</a:t>
            </a:r>
            <a:r>
              <a:rPr lang="en-GB" sz="2800" dirty="0"/>
              <a:t>, A. M., &amp; </a:t>
            </a:r>
            <a:r>
              <a:rPr lang="en-GB" sz="2800" dirty="0" err="1"/>
              <a:t>Oslund</a:t>
            </a:r>
            <a:r>
              <a:rPr lang="en-GB" sz="2800" dirty="0"/>
              <a:t>, E. L. (2019). Reading comprehension research: Implications for practice and policy. </a:t>
            </a:r>
            <a:r>
              <a:rPr lang="en-GB" sz="2800" i="1" dirty="0"/>
              <a:t>Policy Insights from the </a:t>
            </a:r>
            <a:r>
              <a:rPr lang="en-GB" sz="2800" i="1" dirty="0" err="1"/>
              <a:t>Behavioral</a:t>
            </a:r>
            <a:r>
              <a:rPr lang="en-GB" sz="2800" i="1" dirty="0"/>
              <a:t> and Brain Sciences</a:t>
            </a:r>
            <a:r>
              <a:rPr lang="en-GB" sz="2800" dirty="0"/>
              <a:t>, </a:t>
            </a:r>
            <a:r>
              <a:rPr lang="en-GB" sz="2800" i="1" dirty="0"/>
              <a:t>6</a:t>
            </a:r>
            <a:r>
              <a:rPr lang="en-GB" sz="2800" dirty="0"/>
              <a:t>(1), 3-11.</a:t>
            </a:r>
          </a:p>
          <a:p>
            <a:r>
              <a:rPr lang="es-ES" sz="2800" dirty="0"/>
              <a:t>García-Carrión, R. (2015). </a:t>
            </a:r>
            <a:r>
              <a:rPr lang="es-ES" sz="2800" dirty="0" err="1"/>
              <a:t>What</a:t>
            </a:r>
            <a:r>
              <a:rPr lang="es-ES" sz="2800" dirty="0"/>
              <a:t> </a:t>
            </a:r>
            <a:r>
              <a:rPr lang="es-ES" sz="2800" dirty="0" err="1"/>
              <a:t>the</a:t>
            </a:r>
            <a:r>
              <a:rPr lang="es-ES" sz="2800" dirty="0"/>
              <a:t> </a:t>
            </a:r>
            <a:r>
              <a:rPr lang="es-ES" sz="2800" dirty="0" err="1"/>
              <a:t>dialogic</a:t>
            </a:r>
            <a:r>
              <a:rPr lang="es-ES" sz="2800" dirty="0"/>
              <a:t> </a:t>
            </a:r>
            <a:r>
              <a:rPr lang="es-ES" sz="2800" dirty="0" err="1"/>
              <a:t>literary</a:t>
            </a:r>
            <a:r>
              <a:rPr lang="es-ES" sz="2800" dirty="0"/>
              <a:t> </a:t>
            </a:r>
            <a:r>
              <a:rPr lang="es-ES" sz="2800" dirty="0" err="1"/>
              <a:t>gatherings</a:t>
            </a:r>
            <a:r>
              <a:rPr lang="es-ES" sz="2800" dirty="0"/>
              <a:t> </a:t>
            </a:r>
            <a:r>
              <a:rPr lang="es-ES" sz="2800" dirty="0" err="1"/>
              <a:t>did</a:t>
            </a:r>
            <a:r>
              <a:rPr lang="es-ES" sz="2800" dirty="0"/>
              <a:t> </a:t>
            </a:r>
            <a:r>
              <a:rPr lang="es-ES" sz="2800" dirty="0" err="1"/>
              <a:t>for</a:t>
            </a:r>
            <a:r>
              <a:rPr lang="es-ES" sz="2800" dirty="0"/>
              <a:t> me: </a:t>
            </a:r>
            <a:r>
              <a:rPr lang="es-ES" sz="2800" dirty="0" err="1"/>
              <a:t>The</a:t>
            </a:r>
            <a:r>
              <a:rPr lang="es-ES" sz="2800" dirty="0"/>
              <a:t> personal </a:t>
            </a:r>
            <a:r>
              <a:rPr lang="es-ES" sz="2800" dirty="0" err="1"/>
              <a:t>narrative</a:t>
            </a:r>
            <a:r>
              <a:rPr lang="es-ES" sz="2800" dirty="0"/>
              <a:t> of </a:t>
            </a:r>
            <a:r>
              <a:rPr lang="es-ES" sz="2800" dirty="0" err="1"/>
              <a:t>an</a:t>
            </a:r>
            <a:r>
              <a:rPr lang="es-ES" sz="2800" dirty="0"/>
              <a:t> 11-year-old </a:t>
            </a:r>
            <a:r>
              <a:rPr lang="es-ES" sz="2800" dirty="0" err="1"/>
              <a:t>boy</a:t>
            </a:r>
            <a:r>
              <a:rPr lang="es-ES" sz="2800" dirty="0"/>
              <a:t> in a rural </a:t>
            </a:r>
            <a:r>
              <a:rPr lang="es-ES" sz="2800" dirty="0" err="1"/>
              <a:t>community</a:t>
            </a:r>
            <a:r>
              <a:rPr lang="es-ES" sz="2800" dirty="0"/>
              <a:t> in </a:t>
            </a:r>
            <a:r>
              <a:rPr lang="es-ES" sz="2800" dirty="0" err="1"/>
              <a:t>England</a:t>
            </a:r>
            <a:r>
              <a:rPr lang="es-ES" sz="2800" dirty="0"/>
              <a:t>. </a:t>
            </a:r>
            <a:r>
              <a:rPr lang="es-ES" sz="2800" i="1" dirty="0" err="1"/>
              <a:t>Qualitative</a:t>
            </a:r>
            <a:r>
              <a:rPr lang="es-ES" sz="2800" i="1" dirty="0"/>
              <a:t> </a:t>
            </a:r>
            <a:r>
              <a:rPr lang="es-ES" sz="2800" i="1" dirty="0" err="1"/>
              <a:t>Inquiry</a:t>
            </a:r>
            <a:r>
              <a:rPr lang="es-ES" sz="2800" dirty="0"/>
              <a:t>, 21(10), 913-919.</a:t>
            </a:r>
          </a:p>
          <a:p>
            <a:r>
              <a:rPr lang="es-ES" sz="2800" dirty="0"/>
              <a:t>Goldman, S. R., Snow, C., &amp; </a:t>
            </a:r>
            <a:r>
              <a:rPr lang="es-ES" sz="2800" dirty="0" err="1"/>
              <a:t>Vaughn</a:t>
            </a:r>
            <a:r>
              <a:rPr lang="es-ES" sz="2800" dirty="0"/>
              <a:t>, S. (2016). </a:t>
            </a:r>
            <a:r>
              <a:rPr lang="es-ES" sz="2800" dirty="0" err="1"/>
              <a:t>Common</a:t>
            </a:r>
            <a:r>
              <a:rPr lang="es-ES" sz="2800" dirty="0"/>
              <a:t> </a:t>
            </a:r>
            <a:r>
              <a:rPr lang="es-ES" sz="2800" dirty="0" err="1"/>
              <a:t>themes</a:t>
            </a:r>
            <a:r>
              <a:rPr lang="es-ES" sz="2800" dirty="0"/>
              <a:t> in </a:t>
            </a:r>
            <a:r>
              <a:rPr lang="es-ES" sz="2800" dirty="0" err="1"/>
              <a:t>teaching</a:t>
            </a:r>
            <a:r>
              <a:rPr lang="es-ES" sz="2800" dirty="0"/>
              <a:t> </a:t>
            </a:r>
            <a:r>
              <a:rPr lang="es-ES" sz="2800" dirty="0" err="1"/>
              <a:t>reading</a:t>
            </a:r>
            <a:r>
              <a:rPr lang="es-ES" sz="2800" dirty="0"/>
              <a:t> </a:t>
            </a:r>
            <a:r>
              <a:rPr lang="es-ES" sz="2800" dirty="0" err="1"/>
              <a:t>for</a:t>
            </a:r>
            <a:r>
              <a:rPr lang="es-ES" sz="2800" dirty="0"/>
              <a:t> </a:t>
            </a:r>
            <a:r>
              <a:rPr lang="es-ES" sz="2800" dirty="0" err="1"/>
              <a:t>understanding</a:t>
            </a:r>
            <a:r>
              <a:rPr lang="es-ES" sz="2800" dirty="0"/>
              <a:t>: </a:t>
            </a:r>
            <a:r>
              <a:rPr lang="es-ES" sz="2800" dirty="0" err="1"/>
              <a:t>Lessons</a:t>
            </a:r>
            <a:r>
              <a:rPr lang="es-ES" sz="2800" dirty="0"/>
              <a:t> </a:t>
            </a:r>
            <a:r>
              <a:rPr lang="es-ES" sz="2800" dirty="0" err="1"/>
              <a:t>from</a:t>
            </a:r>
            <a:r>
              <a:rPr lang="es-ES" sz="2800" dirty="0"/>
              <a:t> </a:t>
            </a:r>
            <a:r>
              <a:rPr lang="es-ES" sz="2800" dirty="0" err="1"/>
              <a:t>three</a:t>
            </a:r>
            <a:r>
              <a:rPr lang="es-ES" sz="2800" dirty="0"/>
              <a:t> </a:t>
            </a:r>
            <a:r>
              <a:rPr lang="es-ES" sz="2800" dirty="0" err="1"/>
              <a:t>projects</a:t>
            </a:r>
            <a:r>
              <a:rPr lang="es-ES" sz="2800" dirty="0"/>
              <a:t>. </a:t>
            </a:r>
            <a:r>
              <a:rPr lang="es-ES" sz="2800" i="1" dirty="0" err="1"/>
              <a:t>Journal</a:t>
            </a:r>
            <a:r>
              <a:rPr lang="es-ES" sz="2800" i="1" dirty="0"/>
              <a:t> of </a:t>
            </a:r>
            <a:r>
              <a:rPr lang="es-ES" sz="2800" i="1" dirty="0" err="1"/>
              <a:t>Adolescent</a:t>
            </a:r>
            <a:r>
              <a:rPr lang="es-ES" sz="2800" i="1" dirty="0"/>
              <a:t> &amp; </a:t>
            </a:r>
            <a:r>
              <a:rPr lang="es-ES" sz="2800" i="1" dirty="0" err="1"/>
              <a:t>Adult</a:t>
            </a:r>
            <a:r>
              <a:rPr lang="es-ES" sz="2800" i="1" dirty="0"/>
              <a:t> </a:t>
            </a:r>
            <a:r>
              <a:rPr lang="es-ES" sz="2800" i="1" dirty="0" err="1"/>
              <a:t>Literacy</a:t>
            </a:r>
            <a:r>
              <a:rPr lang="es-ES" sz="2800" dirty="0"/>
              <a:t>, 60(3), 255-264.</a:t>
            </a:r>
          </a:p>
          <a:p>
            <a:r>
              <a:rPr lang="es-ES" sz="2800" dirty="0"/>
              <a:t>Flecha, R. (2015). </a:t>
            </a:r>
            <a:r>
              <a:rPr lang="es-ES" sz="2800" i="1" dirty="0" err="1"/>
              <a:t>Successful</a:t>
            </a:r>
            <a:r>
              <a:rPr lang="es-ES" sz="2800" i="1" dirty="0"/>
              <a:t> </a:t>
            </a:r>
            <a:r>
              <a:rPr lang="es-ES" sz="2800" i="1" dirty="0" err="1"/>
              <a:t>Educational</a:t>
            </a:r>
            <a:r>
              <a:rPr lang="es-ES" sz="2800" i="1" dirty="0"/>
              <a:t> </a:t>
            </a:r>
            <a:r>
              <a:rPr lang="es-ES" sz="2800" i="1" dirty="0" err="1"/>
              <a:t>Actions</a:t>
            </a:r>
            <a:r>
              <a:rPr lang="es-ES" sz="2800" i="1" dirty="0"/>
              <a:t> in </a:t>
            </a:r>
            <a:r>
              <a:rPr lang="es-ES" sz="2800" i="1" dirty="0" err="1"/>
              <a:t>Schools</a:t>
            </a:r>
            <a:r>
              <a:rPr lang="es-ES" sz="2800" i="1" dirty="0"/>
              <a:t> in </a:t>
            </a:r>
            <a:r>
              <a:rPr lang="es-ES" sz="2800" i="1" dirty="0" err="1"/>
              <a:t>Europe</a:t>
            </a:r>
            <a:r>
              <a:rPr lang="es-ES" sz="2800" dirty="0"/>
              <a:t>. </a:t>
            </a:r>
            <a:r>
              <a:rPr lang="es-ES" sz="2800" dirty="0" err="1"/>
              <a:t>Springer</a:t>
            </a:r>
            <a:endParaRPr lang="es-ES" sz="2800" dirty="0"/>
          </a:p>
          <a:p>
            <a:r>
              <a:rPr lang="es-ES" sz="2800" dirty="0" err="1"/>
              <a:t>Hart</a:t>
            </a:r>
            <a:r>
              <a:rPr lang="es-ES" sz="2800" dirty="0"/>
              <a:t>, B., &amp; </a:t>
            </a:r>
            <a:r>
              <a:rPr lang="es-ES" sz="2800" dirty="0" err="1"/>
              <a:t>Risley</a:t>
            </a:r>
            <a:r>
              <a:rPr lang="es-ES" sz="2800" dirty="0"/>
              <a:t>, T. (1995). </a:t>
            </a:r>
            <a:r>
              <a:rPr lang="es-ES" sz="2800" i="1" dirty="0" err="1"/>
              <a:t>Meaningful</a:t>
            </a:r>
            <a:r>
              <a:rPr lang="es-ES" sz="2800" i="1" dirty="0"/>
              <a:t> </a:t>
            </a:r>
            <a:r>
              <a:rPr lang="es-ES" sz="2800" i="1" dirty="0" err="1"/>
              <a:t>differences</a:t>
            </a:r>
            <a:r>
              <a:rPr lang="es-ES" sz="2800" i="1" dirty="0"/>
              <a:t> in </a:t>
            </a:r>
            <a:r>
              <a:rPr lang="es-ES" sz="2800" i="1" dirty="0" err="1"/>
              <a:t>the</a:t>
            </a:r>
            <a:r>
              <a:rPr lang="es-ES" sz="2800" i="1" dirty="0"/>
              <a:t> </a:t>
            </a:r>
            <a:r>
              <a:rPr lang="es-ES" sz="2800" i="1" dirty="0" err="1"/>
              <a:t>everyday</a:t>
            </a:r>
            <a:r>
              <a:rPr lang="es-ES" sz="2800" i="1" dirty="0"/>
              <a:t> </a:t>
            </a:r>
            <a:r>
              <a:rPr lang="es-ES" sz="2800" i="1" dirty="0" err="1"/>
              <a:t>experiences</a:t>
            </a:r>
            <a:r>
              <a:rPr lang="es-ES" sz="2800" i="1" dirty="0"/>
              <a:t> of </a:t>
            </a:r>
            <a:r>
              <a:rPr lang="es-ES" sz="2800" i="1" dirty="0" err="1"/>
              <a:t>young</a:t>
            </a:r>
            <a:r>
              <a:rPr lang="es-ES" sz="2800" i="1" dirty="0"/>
              <a:t> American </a:t>
            </a:r>
            <a:r>
              <a:rPr lang="es-ES" sz="2800" i="1" dirty="0" err="1"/>
              <a:t>children</a:t>
            </a:r>
            <a:r>
              <a:rPr lang="es-ES" sz="2800" i="1" dirty="0"/>
              <a:t>. </a:t>
            </a:r>
            <a:r>
              <a:rPr lang="es-ES" sz="2800" dirty="0"/>
              <a:t>Baltimore, MD: </a:t>
            </a:r>
            <a:r>
              <a:rPr lang="es-ES" sz="2800" dirty="0" err="1"/>
              <a:t>Brookes</a:t>
            </a:r>
            <a:r>
              <a:rPr lang="es-ES" sz="2800" dirty="0"/>
              <a:t>. </a:t>
            </a:r>
          </a:p>
          <a:p>
            <a:r>
              <a:rPr lang="es-ES" sz="2800" dirty="0"/>
              <a:t>Santiago-</a:t>
            </a:r>
            <a:r>
              <a:rPr lang="es-ES" sz="2800" dirty="0" err="1"/>
              <a:t>Garabieta</a:t>
            </a:r>
            <a:r>
              <a:rPr lang="es-ES" sz="2800" dirty="0"/>
              <a:t>, M., García-Carrión, R., </a:t>
            </a:r>
            <a:r>
              <a:rPr lang="es-ES" sz="2800" dirty="0" err="1"/>
              <a:t>Zubiri</a:t>
            </a:r>
            <a:r>
              <a:rPr lang="es-ES" sz="2800" dirty="0"/>
              <a:t>-Esnaola, H., &amp; López de </a:t>
            </a:r>
            <a:r>
              <a:rPr lang="es-ES" sz="2800" dirty="0" err="1"/>
              <a:t>Aguileta</a:t>
            </a:r>
            <a:r>
              <a:rPr lang="es-ES" sz="2800" dirty="0"/>
              <a:t>, G. (2021). </a:t>
            </a:r>
            <a:r>
              <a:rPr lang="es-ES" sz="2800" dirty="0" err="1"/>
              <a:t>Inclusion</a:t>
            </a:r>
            <a:r>
              <a:rPr lang="es-ES" sz="2800" dirty="0"/>
              <a:t> of L2 (</a:t>
            </a:r>
            <a:r>
              <a:rPr lang="es-ES" sz="2800" dirty="0" err="1"/>
              <a:t>Basque</a:t>
            </a:r>
            <a:r>
              <a:rPr lang="es-ES" sz="2800" dirty="0"/>
              <a:t>) </a:t>
            </a:r>
            <a:r>
              <a:rPr lang="es-ES" sz="2800" dirty="0" err="1"/>
              <a:t>learners</a:t>
            </a:r>
            <a:r>
              <a:rPr lang="es-ES" sz="2800" dirty="0"/>
              <a:t> in </a:t>
            </a:r>
            <a:r>
              <a:rPr lang="es-ES" sz="2800" dirty="0" err="1"/>
              <a:t>Dialogic</a:t>
            </a:r>
            <a:r>
              <a:rPr lang="es-ES" sz="2800" dirty="0"/>
              <a:t> </a:t>
            </a:r>
            <a:r>
              <a:rPr lang="es-ES" sz="2800" dirty="0" err="1"/>
              <a:t>Literary</a:t>
            </a:r>
            <a:r>
              <a:rPr lang="es-ES" sz="2800" dirty="0"/>
              <a:t> </a:t>
            </a:r>
            <a:r>
              <a:rPr lang="es-ES" sz="2800" dirty="0" err="1"/>
              <a:t>Gatherings</a:t>
            </a:r>
            <a:r>
              <a:rPr lang="es-ES" sz="2800" dirty="0"/>
              <a:t> in a </a:t>
            </a:r>
            <a:r>
              <a:rPr lang="es-ES" sz="2800" dirty="0" err="1"/>
              <a:t>linguistically</a:t>
            </a:r>
            <a:r>
              <a:rPr lang="es-ES" sz="2800" dirty="0"/>
              <a:t> </a:t>
            </a:r>
            <a:r>
              <a:rPr lang="es-ES" sz="2800" dirty="0" err="1"/>
              <a:t>diverse</a:t>
            </a:r>
            <a:r>
              <a:rPr lang="es-ES" sz="2800" dirty="0"/>
              <a:t> </a:t>
            </a:r>
            <a:r>
              <a:rPr lang="es-ES" sz="2800" dirty="0" err="1"/>
              <a:t>context</a:t>
            </a:r>
            <a:r>
              <a:rPr lang="es-ES" sz="2800" dirty="0"/>
              <a:t>. </a:t>
            </a:r>
            <a:r>
              <a:rPr lang="es-ES" sz="2800" i="1" dirty="0" err="1"/>
              <a:t>Language</a:t>
            </a:r>
            <a:r>
              <a:rPr lang="es-ES" sz="2800" i="1" dirty="0"/>
              <a:t> </a:t>
            </a:r>
            <a:r>
              <a:rPr lang="es-ES" sz="2800" i="1" dirty="0" err="1"/>
              <a:t>Teaching</a:t>
            </a:r>
            <a:r>
              <a:rPr lang="es-ES" sz="2800" i="1" dirty="0"/>
              <a:t> </a:t>
            </a:r>
            <a:r>
              <a:rPr lang="es-ES" sz="2800" i="1" dirty="0" err="1"/>
              <a:t>Research</a:t>
            </a:r>
            <a:r>
              <a:rPr lang="es-ES" sz="2800" dirty="0"/>
              <a:t>, 1362168821994142.</a:t>
            </a:r>
          </a:p>
          <a:p>
            <a:r>
              <a:rPr lang="es-ES" sz="2800" dirty="0"/>
              <a:t>Soler, M. (2001). </a:t>
            </a:r>
            <a:r>
              <a:rPr lang="es-ES" sz="2800" i="1" dirty="0" err="1"/>
              <a:t>Dialogic</a:t>
            </a:r>
            <a:r>
              <a:rPr lang="es-ES" sz="2800" i="1" dirty="0"/>
              <a:t> Reading: A new </a:t>
            </a:r>
            <a:r>
              <a:rPr lang="es-ES" sz="2800" i="1" dirty="0" err="1"/>
              <a:t>understanding</a:t>
            </a:r>
            <a:r>
              <a:rPr lang="es-ES" sz="2800" i="1" dirty="0"/>
              <a:t> of </a:t>
            </a:r>
            <a:r>
              <a:rPr lang="es-ES" sz="2800" i="1" dirty="0" err="1"/>
              <a:t>the</a:t>
            </a:r>
            <a:r>
              <a:rPr lang="es-ES" sz="2800" i="1" dirty="0"/>
              <a:t> </a:t>
            </a:r>
            <a:r>
              <a:rPr lang="es-ES" sz="2800" i="1" dirty="0" err="1"/>
              <a:t>reading</a:t>
            </a:r>
            <a:r>
              <a:rPr lang="es-ES" sz="2800" i="1" dirty="0"/>
              <a:t> </a:t>
            </a:r>
            <a:r>
              <a:rPr lang="es-ES" sz="2800" i="1" dirty="0" err="1"/>
              <a:t>event</a:t>
            </a:r>
            <a:r>
              <a:rPr lang="es-ES" sz="2800" dirty="0"/>
              <a:t>. Harvard </a:t>
            </a:r>
            <a:r>
              <a:rPr lang="es-ES" sz="2800" dirty="0" err="1"/>
              <a:t>University</a:t>
            </a:r>
            <a:r>
              <a:rPr lang="es-ES" sz="2800" dirty="0"/>
              <a:t>. (Doctoral </a:t>
            </a:r>
            <a:r>
              <a:rPr lang="es-ES" sz="2800" dirty="0" err="1"/>
              <a:t>dissertation</a:t>
            </a:r>
            <a:r>
              <a:rPr lang="es-ES" sz="2800" dirty="0"/>
              <a:t>). </a:t>
            </a:r>
            <a:r>
              <a:rPr lang="es-ES" sz="2800" dirty="0" err="1"/>
              <a:t>Graduate</a:t>
            </a:r>
            <a:r>
              <a:rPr lang="es-ES" sz="2800" dirty="0"/>
              <a:t> </a:t>
            </a:r>
            <a:r>
              <a:rPr lang="es-ES" sz="2800" dirty="0" err="1"/>
              <a:t>School</a:t>
            </a:r>
            <a:r>
              <a:rPr lang="es-ES" sz="2800" dirty="0"/>
              <a:t> of </a:t>
            </a:r>
            <a:r>
              <a:rPr lang="es-ES" sz="2800" dirty="0" err="1"/>
              <a:t>Education</a:t>
            </a:r>
            <a:r>
              <a:rPr lang="es-ES" sz="2800" dirty="0"/>
              <a:t>, Harvard </a:t>
            </a:r>
            <a:r>
              <a:rPr lang="es-ES" sz="2800" dirty="0" err="1"/>
              <a:t>University</a:t>
            </a:r>
            <a:r>
              <a:rPr lang="es-ES" sz="2800" dirty="0"/>
              <a:t>, Cambridge, MA.</a:t>
            </a:r>
          </a:p>
          <a:p>
            <a:r>
              <a:rPr lang="es-ES" sz="2800" dirty="0"/>
              <a:t>Soler-</a:t>
            </a:r>
            <a:r>
              <a:rPr lang="es-ES" sz="2800" dirty="0" err="1"/>
              <a:t>Gallart</a:t>
            </a:r>
            <a:r>
              <a:rPr lang="es-ES" sz="2800" dirty="0"/>
              <a:t>, M. (2019). </a:t>
            </a:r>
            <a:r>
              <a:rPr lang="es-ES" sz="2800" dirty="0" err="1"/>
              <a:t>Research</a:t>
            </a:r>
            <a:r>
              <a:rPr lang="es-ES" sz="2800" dirty="0"/>
              <a:t> </a:t>
            </a:r>
            <a:r>
              <a:rPr lang="es-ES" sz="2800" dirty="0" err="1"/>
              <a:t>on</a:t>
            </a:r>
            <a:r>
              <a:rPr lang="es-ES" sz="2800" dirty="0"/>
              <a:t> </a:t>
            </a:r>
            <a:r>
              <a:rPr lang="es-ES" sz="2800" dirty="0" err="1"/>
              <a:t>dialogic</a:t>
            </a:r>
            <a:r>
              <a:rPr lang="es-ES" sz="2800" dirty="0"/>
              <a:t> </a:t>
            </a:r>
            <a:r>
              <a:rPr lang="es-ES" sz="2800" dirty="0" err="1"/>
              <a:t>literary</a:t>
            </a:r>
            <a:r>
              <a:rPr lang="es-ES" sz="2800" dirty="0"/>
              <a:t> </a:t>
            </a:r>
            <a:r>
              <a:rPr lang="es-ES" sz="2800" dirty="0" err="1"/>
              <a:t>gatherings</a:t>
            </a:r>
            <a:r>
              <a:rPr lang="es-ES" sz="2800" dirty="0"/>
              <a:t>. </a:t>
            </a:r>
            <a:r>
              <a:rPr lang="es-ES" sz="2800" i="1" dirty="0" err="1"/>
              <a:t>The</a:t>
            </a:r>
            <a:r>
              <a:rPr lang="es-ES" sz="2800" i="1" dirty="0"/>
              <a:t> </a:t>
            </a:r>
            <a:r>
              <a:rPr lang="es-ES" sz="2800" i="1" dirty="0" err="1"/>
              <a:t>Routledge</a:t>
            </a:r>
            <a:r>
              <a:rPr lang="es-ES" sz="2800" i="1" dirty="0"/>
              <a:t> </a:t>
            </a:r>
            <a:r>
              <a:rPr lang="es-ES" sz="2800" i="1" dirty="0" err="1"/>
              <a:t>international</a:t>
            </a:r>
            <a:r>
              <a:rPr lang="es-ES" sz="2800" i="1" dirty="0"/>
              <a:t> </a:t>
            </a:r>
            <a:r>
              <a:rPr lang="es-ES" sz="2800" i="1" dirty="0" err="1"/>
              <a:t>handbook</a:t>
            </a:r>
            <a:r>
              <a:rPr lang="es-ES" sz="2800" i="1" dirty="0"/>
              <a:t> of </a:t>
            </a:r>
            <a:r>
              <a:rPr lang="es-ES" sz="2800" i="1" dirty="0" err="1"/>
              <a:t>research</a:t>
            </a:r>
            <a:r>
              <a:rPr lang="es-ES" sz="2800" i="1" dirty="0"/>
              <a:t> </a:t>
            </a:r>
            <a:r>
              <a:rPr lang="es-ES" sz="2800" i="1" dirty="0" err="1"/>
              <a:t>on</a:t>
            </a:r>
            <a:r>
              <a:rPr lang="es-ES" sz="2800" i="1" dirty="0"/>
              <a:t> </a:t>
            </a:r>
            <a:r>
              <a:rPr lang="es-ES" sz="2800" i="1" dirty="0" err="1"/>
              <a:t>dialogic</a:t>
            </a:r>
            <a:r>
              <a:rPr lang="es-ES" sz="2800" i="1" dirty="0"/>
              <a:t> </a:t>
            </a:r>
            <a:r>
              <a:rPr lang="es-ES" sz="2800" i="1" dirty="0" err="1"/>
              <a:t>education</a:t>
            </a:r>
            <a:r>
              <a:rPr lang="es-ES" sz="2800" dirty="0"/>
              <a:t>, 348-359.</a:t>
            </a:r>
          </a:p>
          <a:p>
            <a:r>
              <a:rPr lang="es-ES" sz="2800" dirty="0"/>
              <a:t>Snow, C. (2010) Reading </a:t>
            </a:r>
            <a:r>
              <a:rPr lang="es-ES" sz="2800" dirty="0" err="1"/>
              <a:t>Comprehension</a:t>
            </a:r>
            <a:r>
              <a:rPr lang="es-ES" sz="2800" dirty="0"/>
              <a:t>: Reading </a:t>
            </a:r>
            <a:r>
              <a:rPr lang="es-ES" sz="2800" dirty="0" err="1"/>
              <a:t>for</a:t>
            </a:r>
            <a:r>
              <a:rPr lang="es-ES" sz="2800" dirty="0"/>
              <a:t> </a:t>
            </a:r>
            <a:r>
              <a:rPr lang="es-ES" sz="2800" dirty="0" err="1"/>
              <a:t>Learning</a:t>
            </a:r>
            <a:r>
              <a:rPr lang="es-ES" sz="2800" dirty="0"/>
              <a:t>, International </a:t>
            </a:r>
            <a:r>
              <a:rPr lang="es-ES" sz="2800" dirty="0" err="1"/>
              <a:t>Encyclopedia</a:t>
            </a:r>
            <a:r>
              <a:rPr lang="es-ES" sz="2800" dirty="0"/>
              <a:t> of </a:t>
            </a:r>
            <a:r>
              <a:rPr lang="es-ES" sz="2800" dirty="0" err="1"/>
              <a:t>Education</a:t>
            </a:r>
            <a:r>
              <a:rPr lang="es-ES" sz="2800" dirty="0"/>
              <a:t>.</a:t>
            </a:r>
          </a:p>
          <a:p>
            <a:endParaRPr lang="es-ES_tradnl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2016C6-C361-D940-99B5-DF0C818E9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9454" y="4098975"/>
            <a:ext cx="11033024" cy="65270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s-ES_tradnl" dirty="0"/>
              <a:t>Evaluar la investigación y la evidencia por su impacto social. </a:t>
            </a:r>
          </a:p>
          <a:p>
            <a:endParaRPr lang="es-ES_tradnl" dirty="0"/>
          </a:p>
          <a:p>
            <a:r>
              <a:rPr lang="es-ES_tradnl" dirty="0"/>
              <a:t>Indicadores:</a:t>
            </a:r>
          </a:p>
          <a:p>
            <a:pPr lvl="1">
              <a:buFontTx/>
              <a:buChar char="-"/>
            </a:pPr>
            <a:r>
              <a:rPr lang="es-ES_tradnl" dirty="0"/>
              <a:t>mejora social</a:t>
            </a:r>
          </a:p>
          <a:p>
            <a:pPr lvl="1">
              <a:buFontTx/>
              <a:buChar char="-"/>
            </a:pPr>
            <a:r>
              <a:rPr lang="es-ES_tradnl" dirty="0"/>
              <a:t>replicables</a:t>
            </a:r>
          </a:p>
          <a:p>
            <a:pPr lvl="1">
              <a:buFontTx/>
              <a:buChar char="-"/>
            </a:pPr>
            <a:r>
              <a:rPr lang="es-ES_tradnl" dirty="0"/>
              <a:t>sostenibles</a:t>
            </a:r>
          </a:p>
          <a:p>
            <a:pPr lvl="1">
              <a:buFontTx/>
              <a:buChar char="-"/>
            </a:pPr>
            <a:endParaRPr lang="es-ES_trad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519858-334C-7049-8A70-07E8FD44A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2543" y="2072741"/>
            <a:ext cx="6686449" cy="957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79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49;p31">
            <a:extLst>
              <a:ext uri="{FF2B5EF4-FFF2-40B4-BE49-F238E27FC236}">
                <a16:creationId xmlns:a16="http://schemas.microsoft.com/office/drawing/2014/main" id="{5C7ABD0B-AD8F-6C4A-B43C-4E8491D852C9}"/>
              </a:ext>
            </a:extLst>
          </p:cNvPr>
          <p:cNvSpPr/>
          <p:nvPr/>
        </p:nvSpPr>
        <p:spPr>
          <a:xfrm>
            <a:off x="1206955" y="5229431"/>
            <a:ext cx="13624666" cy="590927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es-ES_tradnl" sz="5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Una de las cosas más importantes que las tertulias literarias dialógicas hicieron por mí fue llevarme a expandir mi mundo de la literatura más lejos y hacerlo más amplio y, de alguna forma, me prepararon para mis exámenes (</a:t>
            </a:r>
            <a:r>
              <a:rPr lang="es-ES_tradnl" sz="5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SATs</a:t>
            </a:r>
            <a:r>
              <a:rPr lang="es-ES_tradnl" sz="5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), me hicieron sentirme más tranquilo y más relajado</a:t>
            </a:r>
          </a:p>
        </p:txBody>
      </p:sp>
      <p:pic>
        <p:nvPicPr>
          <p:cNvPr id="9" name="Google Shape;311;p5" descr="Screen Shot 2015-03-11 at 23.34.00.png">
            <a:extLst>
              <a:ext uri="{FF2B5EF4-FFF2-40B4-BE49-F238E27FC236}">
                <a16:creationId xmlns:a16="http://schemas.microsoft.com/office/drawing/2014/main" id="{D2BF7612-6C0E-904D-86E8-77E3C3CC64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50000"/>
          <a:stretch/>
        </p:blipFill>
        <p:spPr>
          <a:xfrm>
            <a:off x="17466841" y="993912"/>
            <a:ext cx="5965756" cy="5344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28">
            <a:extLst>
              <a:ext uri="{FF2B5EF4-FFF2-40B4-BE49-F238E27FC236}">
                <a16:creationId xmlns:a16="http://schemas.microsoft.com/office/drawing/2014/main" id="{0450B30B-32D6-C546-9C12-0B2E81625E3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561" t="23876" r="51016" b="39315"/>
          <a:stretch/>
        </p:blipFill>
        <p:spPr>
          <a:xfrm>
            <a:off x="16364713" y="7808135"/>
            <a:ext cx="4618406" cy="33305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674A70-B039-0A4D-A716-32F3F76DEF0C}"/>
              </a:ext>
            </a:extLst>
          </p:cNvPr>
          <p:cNvSpPr txBox="1"/>
          <p:nvPr/>
        </p:nvSpPr>
        <p:spPr>
          <a:xfrm>
            <a:off x="13373100" y="11696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8"/>
          <p:cNvGrpSpPr/>
          <p:nvPr/>
        </p:nvGrpSpPr>
        <p:grpSpPr>
          <a:xfrm>
            <a:off x="2791327" y="11145528"/>
            <a:ext cx="21592674" cy="2159607"/>
            <a:chOff x="1739761" y="6343714"/>
            <a:chExt cx="9458438" cy="890457"/>
          </a:xfrm>
        </p:grpSpPr>
        <p:sp>
          <p:nvSpPr>
            <p:cNvPr id="372" name="Google Shape;372;p8"/>
            <p:cNvSpPr txBox="1"/>
            <p:nvPr/>
          </p:nvSpPr>
          <p:spPr>
            <a:xfrm>
              <a:off x="3198649" y="6431386"/>
              <a:ext cx="7999550" cy="6093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91400" rIns="182850" bIns="91400" anchor="t" anchorCtr="0">
              <a:normAutofit/>
            </a:bodyPr>
            <a:lstStyle/>
            <a:p>
              <a:pPr marL="731520" indent="-566928"/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	Soler, M. (2001).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Dialogic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Reading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: A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new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understanding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of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the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reading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event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.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Harvard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University. (Doctoral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dissertation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).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Graduate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School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of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Education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, </a:t>
              </a:r>
              <a:r>
                <a:rPr lang="ca-ES" sz="2400" dirty="0" err="1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Harvard</a:t>
              </a: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University, Cambridge, MA.</a:t>
              </a:r>
              <a:endParaRPr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731520" indent="-566928">
                <a:spcBef>
                  <a:spcPts val="1200"/>
                </a:spcBef>
              </a:pPr>
              <a:r>
                <a:rPr lang="ca-ES" sz="2400" dirty="0">
                  <a:solidFill>
                    <a:schemeClr val="dk1"/>
                  </a:solidFill>
                  <a:latin typeface="Calibri" panose="020F0502020204030204" pitchFamily="34" charset="0"/>
                  <a:ea typeface="Twentieth Century"/>
                  <a:cs typeface="Calibri" panose="020F0502020204030204" pitchFamily="34" charset="0"/>
                  <a:sym typeface="Twentieth Century"/>
                </a:rPr>
                <a:t>  </a:t>
              </a:r>
              <a:endParaRPr sz="2400" i="1" dirty="0">
                <a:solidFill>
                  <a:schemeClr val="dk1"/>
                </a:solidFill>
                <a:latin typeface="Calibri" panose="020F0502020204030204" pitchFamily="34" charset="0"/>
                <a:ea typeface="Twentieth Century"/>
                <a:cs typeface="Calibri" panose="020F0502020204030204" pitchFamily="34" charset="0"/>
                <a:sym typeface="Twentieth Century"/>
              </a:endParaRPr>
            </a:p>
          </p:txBody>
        </p:sp>
        <p:pic>
          <p:nvPicPr>
            <p:cNvPr id="373" name="Google Shape;373;p8" descr="C:\Users\rocio\Pictures\harvard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39761" y="6343714"/>
              <a:ext cx="976636" cy="8904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87D96E1E-E3D5-734F-B091-3E80E9F63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7200" dirty="0"/>
              <a:t>Lectura dialógica: hacia una comprensión lectora más profunda y eficaz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8EE5A4-2280-6844-9223-3FD7BE5F0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4296" y="4831149"/>
            <a:ext cx="14448208" cy="652700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proceso intersubjetivo de leer y comprender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las personas profundizan en sus interpretaciones, reflexionan críticamente sobre el mismo texto y el contexto, e intensifican su comprensión lectora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el centro del acto de significado se desplaza hacia una interacción intersubjetiva entre niños y/o personas adultas en relación con el texto</a:t>
            </a:r>
          </a:p>
        </p:txBody>
      </p:sp>
      <p:pic>
        <p:nvPicPr>
          <p:cNvPr id="2050" name="Picture 2" descr="Marta Soler-Gallart | European Sociologist">
            <a:extLst>
              <a:ext uri="{FF2B5EF4-FFF2-40B4-BE49-F238E27FC236}">
                <a16:creationId xmlns:a16="http://schemas.microsoft.com/office/drawing/2014/main" id="{F042D6DC-EE6F-1040-B692-55E38A6E8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42" y="5938602"/>
            <a:ext cx="3926067" cy="392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"/>
          <p:cNvSpPr/>
          <p:nvPr/>
        </p:nvSpPr>
        <p:spPr>
          <a:xfrm>
            <a:off x="15046036" y="665018"/>
            <a:ext cx="2549237" cy="14131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57009-F2CB-484A-A336-4F534052A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663" y="5011395"/>
            <a:ext cx="15295187" cy="6669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89E2A1-BB54-B849-A718-7C6BED2F0D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66"/>
          <a:stretch/>
        </p:blipFill>
        <p:spPr>
          <a:xfrm>
            <a:off x="4544406" y="2547256"/>
            <a:ext cx="12649200" cy="19950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2FB739-63DC-F04E-B143-CEA2D9B3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931" y="1598219"/>
            <a:ext cx="15773402" cy="1988345"/>
          </a:xfrm>
        </p:spPr>
        <p:txBody>
          <a:bodyPr>
            <a:normAutofit/>
          </a:bodyPr>
          <a:lstStyle/>
          <a:p>
            <a:r>
              <a:rPr lang="es-ES_tradnl" sz="7200" dirty="0"/>
              <a:t>¿Cómo aprendemos las personas?</a:t>
            </a:r>
          </a:p>
        </p:txBody>
      </p:sp>
      <p:pic>
        <p:nvPicPr>
          <p:cNvPr id="6" name="Content Placeholder 4" descr="A picture containing person, indoor, crowd&#10;&#10;Description automatically generated">
            <a:extLst>
              <a:ext uri="{FF2B5EF4-FFF2-40B4-BE49-F238E27FC236}">
                <a16:creationId xmlns:a16="http://schemas.microsoft.com/office/drawing/2014/main" id="{3AA16B8D-5079-5649-9181-C444A90142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085" r="-1" b="19086"/>
          <a:stretch/>
        </p:blipFill>
        <p:spPr>
          <a:xfrm>
            <a:off x="5421931" y="4593187"/>
            <a:ext cx="13275121" cy="74691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279924-201B-2B45-ACE1-6B4AB78C0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931" y="3586564"/>
            <a:ext cx="6505053" cy="88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75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 descr="A person speaking into a microphone&#10;&#10;Description automatically generated with medium confidence">
            <a:extLst>
              <a:ext uri="{FF2B5EF4-FFF2-40B4-BE49-F238E27FC236}">
                <a16:creationId xmlns:a16="http://schemas.microsoft.com/office/drawing/2014/main" id="{2CF305EB-1796-3D44-A691-D3B759F2C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302" y="2697163"/>
            <a:ext cx="7823796" cy="4160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El legado del educador brasileño Paulo Freire en la historia | Noticias |  teleSUR">
            <a:extLst>
              <a:ext uri="{FF2B5EF4-FFF2-40B4-BE49-F238E27FC236}">
                <a16:creationId xmlns:a16="http://schemas.microsoft.com/office/drawing/2014/main" id="{4382D120-5290-864E-BAC2-18F1F30FF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302" y="7161228"/>
            <a:ext cx="3797300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B59A92-7D3F-AF4D-8269-126C1819BFDE}"/>
              </a:ext>
            </a:extLst>
          </p:cNvPr>
          <p:cNvSpPr txBox="1"/>
          <p:nvPr/>
        </p:nvSpPr>
        <p:spPr>
          <a:xfrm>
            <a:off x="2563306" y="9663128"/>
            <a:ext cx="1159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/>
              <a:t>Paulo Freire</a:t>
            </a:r>
          </a:p>
        </p:txBody>
      </p:sp>
      <p:pic>
        <p:nvPicPr>
          <p:cNvPr id="3076" name="Picture 4" descr="SRCD Oral History Interview - Courtney Cazden">
            <a:extLst>
              <a:ext uri="{FF2B5EF4-FFF2-40B4-BE49-F238E27FC236}">
                <a16:creationId xmlns:a16="http://schemas.microsoft.com/office/drawing/2014/main" id="{00A5AFF4-A5C7-2B4E-BC52-8705AD8A5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862" y="6900237"/>
            <a:ext cx="2654002" cy="374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FCA6AF-74E5-A64D-9655-5F911E2693C3}"/>
              </a:ext>
            </a:extLst>
          </p:cNvPr>
          <p:cNvSpPr txBox="1"/>
          <p:nvPr/>
        </p:nvSpPr>
        <p:spPr>
          <a:xfrm>
            <a:off x="8137025" y="10827341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err="1"/>
              <a:t>Courtney</a:t>
            </a:r>
            <a:r>
              <a:rPr lang="es-ES_tradnl" dirty="0"/>
              <a:t> </a:t>
            </a:r>
            <a:r>
              <a:rPr lang="es-ES_tradnl" dirty="0" err="1"/>
              <a:t>Cazden</a:t>
            </a:r>
            <a:endParaRPr lang="es-ES_tradnl" dirty="0"/>
          </a:p>
        </p:txBody>
      </p:sp>
      <p:pic>
        <p:nvPicPr>
          <p:cNvPr id="3078" name="Picture 6" descr="Jose Ramon Flecha Garcia - UB School of Sociology">
            <a:extLst>
              <a:ext uri="{FF2B5EF4-FFF2-40B4-BE49-F238E27FC236}">
                <a16:creationId xmlns:a16="http://schemas.microsoft.com/office/drawing/2014/main" id="{8F69904D-74CD-AA44-905A-43CC9E07C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6340" y="2963854"/>
            <a:ext cx="3163531" cy="31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Neil Mercer : Faculty of Education">
            <a:extLst>
              <a:ext uri="{FF2B5EF4-FFF2-40B4-BE49-F238E27FC236}">
                <a16:creationId xmlns:a16="http://schemas.microsoft.com/office/drawing/2014/main" id="{D8C5C030-B9E9-E24A-A838-E5C612BD0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921" y="8981654"/>
            <a:ext cx="2706180" cy="324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Barbara Rogoff en Amazon.es: Libros y Ebooks de Barbara Rogoff">
            <a:extLst>
              <a:ext uri="{FF2B5EF4-FFF2-40B4-BE49-F238E27FC236}">
                <a16:creationId xmlns:a16="http://schemas.microsoft.com/office/drawing/2014/main" id="{157246D3-7BD0-4942-8F09-120BC97F0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7887" y="358747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ongreso AIDIPE 2015 - Scientific programme">
            <a:extLst>
              <a:ext uri="{FF2B5EF4-FFF2-40B4-BE49-F238E27FC236}">
                <a16:creationId xmlns:a16="http://schemas.microsoft.com/office/drawing/2014/main" id="{5DDA8082-53F3-674A-A8B2-0B59A10C6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3837" y="7858518"/>
            <a:ext cx="270618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Lauren B. Resnick | American Academy of Arts and Sciences">
            <a:extLst>
              <a:ext uri="{FF2B5EF4-FFF2-40B4-BE49-F238E27FC236}">
                <a16:creationId xmlns:a16="http://schemas.microsoft.com/office/drawing/2014/main" id="{EDABAE49-D90B-FF4C-9788-E7D8126A7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998" y="7168968"/>
            <a:ext cx="2654002" cy="300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E803BB-FC5E-9D4D-A751-863148AEE2B9}"/>
              </a:ext>
            </a:extLst>
          </p:cNvPr>
          <p:cNvSpPr txBox="1"/>
          <p:nvPr/>
        </p:nvSpPr>
        <p:spPr>
          <a:xfrm>
            <a:off x="17133882" y="6220626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err="1"/>
              <a:t>Ramon</a:t>
            </a:r>
            <a:r>
              <a:rPr lang="es-ES_tradnl" dirty="0"/>
              <a:t> Flecha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E0E90F-1C10-CD43-B5D5-309C3408FA10}"/>
              </a:ext>
            </a:extLst>
          </p:cNvPr>
          <p:cNvSpPr txBox="1"/>
          <p:nvPr/>
        </p:nvSpPr>
        <p:spPr>
          <a:xfrm>
            <a:off x="21273366" y="6528403"/>
            <a:ext cx="1398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err="1"/>
              <a:t>Barbara</a:t>
            </a:r>
            <a:r>
              <a:rPr lang="es-ES_tradnl" dirty="0"/>
              <a:t> </a:t>
            </a:r>
            <a:r>
              <a:rPr lang="es-ES_tradnl" dirty="0" err="1"/>
              <a:t>Rogoff</a:t>
            </a:r>
            <a:endParaRPr lang="es-ES_trad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FF7404-E990-4844-B548-E41401344C05}"/>
              </a:ext>
            </a:extLst>
          </p:cNvPr>
          <p:cNvSpPr txBox="1"/>
          <p:nvPr/>
        </p:nvSpPr>
        <p:spPr>
          <a:xfrm>
            <a:off x="14547701" y="10297585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/>
              <a:t>Lauren </a:t>
            </a:r>
            <a:r>
              <a:rPr lang="es-ES_tradnl" dirty="0" err="1"/>
              <a:t>Resnick</a:t>
            </a:r>
            <a:endParaRPr lang="es-ES_trad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73F2DE-52AA-AC4A-B7FC-5615B76FCD70}"/>
              </a:ext>
            </a:extLst>
          </p:cNvPr>
          <p:cNvSpPr txBox="1"/>
          <p:nvPr/>
        </p:nvSpPr>
        <p:spPr>
          <a:xfrm>
            <a:off x="18164020" y="12322311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/>
              <a:t>Neil </a:t>
            </a:r>
            <a:r>
              <a:rPr lang="es-ES_tradnl" dirty="0" err="1"/>
              <a:t>Mercer</a:t>
            </a:r>
            <a:endParaRPr lang="es-ES_trad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E86A70-5ADA-514C-AE4D-63C8D199C4F3}"/>
              </a:ext>
            </a:extLst>
          </p:cNvPr>
          <p:cNvSpPr txBox="1"/>
          <p:nvPr/>
        </p:nvSpPr>
        <p:spPr>
          <a:xfrm>
            <a:off x="21533273" y="11263508"/>
            <a:ext cx="1596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/>
              <a:t>Linda </a:t>
            </a:r>
            <a:r>
              <a:rPr lang="es-ES_tradnl" dirty="0" err="1"/>
              <a:t>Hargreaves</a:t>
            </a:r>
            <a:endParaRPr lang="es-ES_tradnl" dirty="0"/>
          </a:p>
        </p:txBody>
      </p:sp>
      <p:pic>
        <p:nvPicPr>
          <p:cNvPr id="3090" name="Picture 18" descr="Historia y biografía de George Herbert Mead">
            <a:extLst>
              <a:ext uri="{FF2B5EF4-FFF2-40B4-BE49-F238E27FC236}">
                <a16:creationId xmlns:a16="http://schemas.microsoft.com/office/drawing/2014/main" id="{BE5DCFF8-0A8E-524F-B51F-5E29BAB92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2" r="30776"/>
          <a:stretch/>
        </p:blipFill>
        <p:spPr bwMode="auto">
          <a:xfrm>
            <a:off x="1288930" y="10326505"/>
            <a:ext cx="2059534" cy="249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Mikhail Bakhtin - | ACHTUNG! | achtungmag.com internacional noticias música  cine libros series discos">
            <a:extLst>
              <a:ext uri="{FF2B5EF4-FFF2-40B4-BE49-F238E27FC236}">
                <a16:creationId xmlns:a16="http://schemas.microsoft.com/office/drawing/2014/main" id="{775B91DE-27E5-C44D-A8FB-B91E64044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181" y="10149847"/>
            <a:ext cx="2598417" cy="275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9B60AC-4EC2-9544-BAF7-A04D8D0D275E}"/>
              </a:ext>
            </a:extLst>
          </p:cNvPr>
          <p:cNvSpPr txBox="1"/>
          <p:nvPr/>
        </p:nvSpPr>
        <p:spPr>
          <a:xfrm>
            <a:off x="1625600" y="13081000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err="1"/>
              <a:t>G.H.Mead</a:t>
            </a:r>
            <a:endParaRPr lang="es-ES_trad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00264A-D6ED-4748-A70A-D66D7E411876}"/>
              </a:ext>
            </a:extLst>
          </p:cNvPr>
          <p:cNvSpPr txBox="1"/>
          <p:nvPr/>
        </p:nvSpPr>
        <p:spPr>
          <a:xfrm>
            <a:off x="5041602" y="13033708"/>
            <a:ext cx="139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err="1"/>
              <a:t>Mikhail</a:t>
            </a:r>
            <a:r>
              <a:rPr lang="es-ES_tradnl" dirty="0"/>
              <a:t> </a:t>
            </a:r>
            <a:r>
              <a:rPr lang="es-ES_tradnl" dirty="0" err="1"/>
              <a:t>Bakthin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36567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A1FC73-565B-BE4C-9D85-43765E39E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475" y="1796349"/>
            <a:ext cx="13420725" cy="1012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15155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1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1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Theme_CdA</Template>
  <TotalTime>1190</TotalTime>
  <Words>1207</Words>
  <Application>Microsoft Macintosh PowerPoint</Application>
  <PresentationFormat>Custom</PresentationFormat>
  <Paragraphs>129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Trebuchet MS</vt:lpstr>
      <vt:lpstr>Times New Roman</vt:lpstr>
      <vt:lpstr>Calibri</vt:lpstr>
      <vt:lpstr>Arial</vt:lpstr>
      <vt:lpstr>Wingdings</vt:lpstr>
      <vt:lpstr>1_Tema de Office</vt:lpstr>
      <vt:lpstr>Evidencias científicas de impacto social en el aprendizaje de la lectura</vt:lpstr>
      <vt:lpstr>Comprender lo que leemos abre la puerta a un universo de posibilidades </vt:lpstr>
      <vt:lpstr>PowerPoint Presentation</vt:lpstr>
      <vt:lpstr>PowerPoint Presentation</vt:lpstr>
      <vt:lpstr>Lectura dialógica: hacia una comprensión lectora más profunda y eficaz </vt:lpstr>
      <vt:lpstr>PowerPoint Presentation</vt:lpstr>
      <vt:lpstr>¿Cómo aprendemos las personas?</vt:lpstr>
      <vt:lpstr>PowerPoint Presentation</vt:lpstr>
      <vt:lpstr>PowerPoint Presentation</vt:lpstr>
      <vt:lpstr>PowerPoint Presentation</vt:lpstr>
      <vt:lpstr>PowerPoint Presentation</vt:lpstr>
      <vt:lpstr>Lectura dialógica</vt:lpstr>
      <vt:lpstr>Tertulias Literarias Dialógicas</vt:lpstr>
      <vt:lpstr>PowerPoint Presentation</vt:lpstr>
      <vt:lpstr>Leer para aprender, leer para comprender</vt:lpstr>
      <vt:lpstr>Leer para aprender, leer para comprender</vt:lpstr>
      <vt:lpstr>No es lo mismo leer para uno mismo, que leer para compartir</vt:lpstr>
      <vt:lpstr>PowerPoint Presentation</vt:lpstr>
      <vt:lpstr>PowerPoint Presentation</vt:lpstr>
      <vt:lpstr>PowerPoint Presentation</vt:lpstr>
      <vt:lpstr>PowerPoint Presentation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Evidencias científicas de impacto social en el aprendizaje de la lectura</dc:title>
  <dc:creator>Victor</dc:creator>
  <cp:lastModifiedBy>Rocío García Carrión</cp:lastModifiedBy>
  <cp:revision>30</cp:revision>
  <dcterms:modified xsi:type="dcterms:W3CDTF">2022-01-26T01:12:17Z</dcterms:modified>
</cp:coreProperties>
</file>