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13716000" cx="24384000"/>
  <p:notesSz cx="6858000" cy="9144000"/>
  <p:embeddedFontLst>
    <p:embeddedFont>
      <p:font typeface="Proxima Nova"/>
      <p:regular r:id="rId24"/>
      <p:bold r:id="rId25"/>
      <p:italic r:id="rId26"/>
      <p:boldItalic r:id="rId27"/>
    </p:embeddedFont>
    <p:embeddedFont>
      <p:font typeface="Helvetica Neue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2" roundtripDataSignature="AMtx7mgHzCfO/BB1roP+Aw9fsg3pYUu4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4D2120A-874E-4B52-A722-C4E713517618}">
  <a:tblStyle styleId="{14D2120A-874E-4B52-A722-C4E71351761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ProximaNova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roximaNova-italic.fntdata"/><Relationship Id="rId25" Type="http://schemas.openxmlformats.org/officeDocument/2006/relationships/font" Target="fonts/ProximaNova-bold.fntdata"/><Relationship Id="rId28" Type="http://schemas.openxmlformats.org/officeDocument/2006/relationships/font" Target="fonts/HelveticaNeue-regular.fntdata"/><Relationship Id="rId27" Type="http://schemas.openxmlformats.org/officeDocument/2006/relationships/font" Target="fonts/ProximaNov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boldItalic.fntdata"/><Relationship Id="rId30" Type="http://schemas.openxmlformats.org/officeDocument/2006/relationships/font" Target="fonts/HelveticaNeue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" name="Google Shape;7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5" name="Google Shape;205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¿Dirías que eres una persona impulsiva?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¿Puedes recordar una vez en la que fueras impulsivo? ¿Puedes recordar otra vez em la que fueras capaz de controlar tus impulsos?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¿Alguna vez has experimentado que tu comportamiento estaba fuera de control?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¿Tiendes a perseguir tus objetivos hasta que los logras o te dispersas por el camino?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¿Crees que tienes “libertad”? ¿Qué significa eso para ti?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¿Hasta qué punto puede controlar la gente su comportamiento?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2" name="Google Shape;152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¿Cómo te sientes al lograr algo que experimentaste como desafiante o confuso?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¿Sientes tus emociones como ideas/palabras o como sensaciones físicas?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¿Cómo te sientes cuando te cuesta aprender algo a pesar de esforzarte mucho?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¿Dirías que eres una persona emocional? ¿Qué significa esto para ti?</a:t>
            </a:r>
            <a:endParaRPr/>
          </a:p>
          <a:p>
            <a:pPr indent="-228600" lvl="0" marL="45720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1400"/>
              <a:buNone/>
            </a:pPr>
            <a:r>
              <a:rPr lang="es-ES"/>
              <a:t>¿Son las personas capaces de controlar sus emociones, o simplemente nos ocurren?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>
  <p:cSld name="En blanco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>
  <p:cSld name="Contenido con título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609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1pPr>
            <a:lvl2pPr indent="-6096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2pPr>
            <a:lvl3pPr indent="-6096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3pPr>
            <a:lvl4pPr indent="-6096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4pPr>
            <a:lvl5pPr indent="-6096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6000"/>
              <a:buChar char="•"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>
  <p:cSld name="Imagen con título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" name="Google Shape;58;p14"/>
          <p:cNvSpPr/>
          <p:nvPr>
            <p:ph idx="2" type="pic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indent="-2286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2pPr>
            <a:lvl3pPr indent="-2286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3pPr>
            <a:lvl4pPr indent="-2286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4pPr>
            <a:lvl5pPr indent="-2286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>
  <p:cSld name="Título y texto vertical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" type="body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>
  <p:cSld name="Título vertical y texto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16135350" y="2262187"/>
            <a:ext cx="3943351" cy="8717758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4305299" y="2262187"/>
            <a:ext cx="11601452" cy="871775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9" id="70" name="Google Shape;7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29251" y="2038349"/>
            <a:ext cx="3200401" cy="1143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6" id="71" name="Google Shape;7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01778" y="10920283"/>
            <a:ext cx="4462773" cy="96453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7"/>
          <p:cNvSpPr txBox="1"/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>
  <p:cSld name="Encabezado de secció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title"/>
          </p:nvPr>
        </p:nvSpPr>
        <p:spPr>
          <a:xfrm>
            <a:off x="4295774" y="4279106"/>
            <a:ext cx="15773402" cy="4279107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00"/>
              <a:buFont typeface="Calibri"/>
              <a:buNone/>
              <a:defRPr sz="11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body"/>
          </p:nvPr>
        </p:nvSpPr>
        <p:spPr>
          <a:xfrm>
            <a:off x="4295774" y="8598694"/>
            <a:ext cx="15773402" cy="2250282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600"/>
              <a:buFont typeface="Calibri"/>
              <a:buNone/>
              <a:defRPr sz="46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viñetas">
  <p:cSld name="Título y viñeta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/>
          <p:nvPr>
            <p:ph type="title"/>
          </p:nvPr>
        </p:nvSpPr>
        <p:spPr>
          <a:xfrm>
            <a:off x="16135350" y="2262187"/>
            <a:ext cx="3943351" cy="8717758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9pPr>
          </a:lstStyle>
          <a:p/>
        </p:txBody>
      </p:sp>
      <p:sp>
        <p:nvSpPr>
          <p:cNvPr id="21" name="Google Shape;21;p35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b="1" sz="5500"/>
            </a:lvl1pPr>
            <a:lvl2pPr indent="-5588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2pPr>
            <a:lvl3pPr indent="-5588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3pPr>
            <a:lvl4pPr indent="-5588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4pPr>
            <a:lvl5pPr indent="-5588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5pPr>
            <a:lvl6pPr indent="-5588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6pPr>
            <a:lvl7pPr indent="-5588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7pPr>
            <a:lvl8pPr indent="-5588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8pPr>
            <a:lvl9pPr indent="-5588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9pPr>
          </a:lstStyle>
          <a:p/>
        </p:txBody>
      </p:sp>
      <p:sp>
        <p:nvSpPr>
          <p:cNvPr id="22" name="Google Shape;22;p35"/>
          <p:cNvSpPr txBox="1"/>
          <p:nvPr>
            <p:ph idx="2" type="body"/>
          </p:nvPr>
        </p:nvSpPr>
        <p:spPr>
          <a:xfrm>
            <a:off x="4305299" y="2262187"/>
            <a:ext cx="11601452" cy="871775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5588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1pPr>
            <a:lvl2pPr indent="-5588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2pPr>
            <a:lvl3pPr indent="-5588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3pPr>
            <a:lvl4pPr indent="-5588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4pPr>
            <a:lvl5pPr indent="-5588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5pPr>
            <a:lvl6pPr indent="-5588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6pPr>
            <a:lvl7pPr indent="-5588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7pPr>
            <a:lvl8pPr indent="-5588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8pPr>
            <a:lvl9pPr indent="-5588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9pPr>
          </a:lstStyle>
          <a:p/>
        </p:txBody>
      </p:sp>
      <p:sp>
        <p:nvSpPr>
          <p:cNvPr id="23" name="Google Shape;23;p35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6"/>
          <p:cNvSpPr txBox="1"/>
          <p:nvPr>
            <p:ph idx="1" type="body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indent="-5588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2pPr>
            <a:lvl3pPr indent="-5588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3pPr>
            <a:lvl4pPr indent="-5588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4pPr>
            <a:lvl5pPr indent="-5588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5pPr>
            <a:lvl6pPr indent="-5588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6pPr>
            <a:lvl7pPr indent="-5588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7pPr>
            <a:lvl8pPr indent="-5588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8pPr>
            <a:lvl9pPr indent="-5588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9pPr>
          </a:lstStyle>
          <a:p/>
        </p:txBody>
      </p:sp>
      <p:sp>
        <p:nvSpPr>
          <p:cNvPr id="26" name="Google Shape;26;p36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 sz="116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600"/>
              <a:buNone/>
              <a:defRPr/>
            </a:lvl9pPr>
          </a:lstStyle>
          <a:p/>
        </p:txBody>
      </p:sp>
      <p:sp>
        <p:nvSpPr>
          <p:cNvPr id="27" name="Google Shape;27;p36"/>
          <p:cNvSpPr txBox="1"/>
          <p:nvPr>
            <p:ph idx="2" type="body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b="1" sz="5500"/>
            </a:lvl5pPr>
            <a:lvl6pPr indent="-5588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6pPr>
            <a:lvl7pPr indent="-5588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7pPr>
            <a:lvl8pPr indent="-5588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8pPr>
            <a:lvl9pPr indent="-5588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9pPr>
          </a:lstStyle>
          <a:p/>
        </p:txBody>
      </p:sp>
      <p:sp>
        <p:nvSpPr>
          <p:cNvPr id="28" name="Google Shape;28;p36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fotos">
  <p:cSld name="3 foto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7"/>
          <p:cNvSpPr/>
          <p:nvPr>
            <p:ph idx="2" type="pic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37"/>
          <p:cNvSpPr/>
          <p:nvPr>
            <p:ph idx="3" type="pic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37"/>
          <p:cNvSpPr/>
          <p:nvPr>
            <p:ph idx="4" type="pic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7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laración">
  <p:cSld name="Declaració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8"/>
          <p:cNvSpPr txBox="1"/>
          <p:nvPr>
            <p:ph idx="1" type="body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600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600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600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600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600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5588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6pPr>
            <a:lvl7pPr indent="-5588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7pPr>
            <a:lvl8pPr indent="-5588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8pPr>
            <a:lvl9pPr indent="-5588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200"/>
              <a:buChar char="•"/>
              <a:defRPr/>
            </a:lvl9pPr>
          </a:lstStyle>
          <a:p/>
        </p:txBody>
      </p:sp>
      <p:sp>
        <p:nvSpPr>
          <p:cNvPr id="36" name="Google Shape;36;p38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>
  <p:cSld name="Dos objeto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4305299" y="4452937"/>
            <a:ext cx="7772401" cy="652700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>
  <p:cSld name="Comparació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title"/>
          </p:nvPr>
        </p:nvSpPr>
        <p:spPr>
          <a:xfrm>
            <a:off x="4307681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4307681" y="4236244"/>
            <a:ext cx="7736682" cy="1235869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b="1" sz="4600"/>
            </a:lvl1pPr>
            <a:lvl2pPr indent="-2286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b="1" sz="4600"/>
            </a:lvl2pPr>
            <a:lvl3pPr indent="-2286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b="1" sz="4600"/>
            </a:lvl3pPr>
            <a:lvl4pPr indent="-2286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b="1" sz="4600"/>
            </a:lvl4pPr>
            <a:lvl5pPr indent="-2286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Calibri"/>
              <a:buNone/>
              <a:defRPr b="1" sz="4600"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2" type="body"/>
          </p:nvPr>
        </p:nvSpPr>
        <p:spPr>
          <a:xfrm>
            <a:off x="12306300" y="4236244"/>
            <a:ext cx="7774783" cy="1235869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>
  <p:cSld name="Solo el título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16135350" y="2262187"/>
            <a:ext cx="3943351" cy="8717758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  <a:defRPr b="0" i="0" sz="8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4305299" y="2262187"/>
            <a:ext cx="11601452" cy="871775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>
            <a:lvl1pPr indent="-5588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58800" lvl="1" marL="9144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58800" lvl="2" marL="13716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558800" lvl="3" marL="18288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58800" lvl="4" marL="22860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558800" lvl="5" marL="2743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558800" lvl="6" marL="32004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558800" lvl="7" marL="36576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558800" lvl="8" marL="41148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•"/>
              <a:defRPr b="0" i="0" sz="5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2" type="sldNum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Calibri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id="9" name="Google Shape;9;p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634730" y="12187356"/>
            <a:ext cx="7114540" cy="1529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6"/>
          <p:cNvPicPr preferRelativeResize="0"/>
          <p:nvPr/>
        </p:nvPicPr>
        <p:blipFill rotWithShape="1">
          <a:blip r:embed="rId2">
            <a:alphaModFix/>
          </a:blip>
          <a:srcRect b="46788" l="0" r="0" t="0"/>
          <a:stretch/>
        </p:blipFill>
        <p:spPr>
          <a:xfrm>
            <a:off x="152400" y="280823"/>
            <a:ext cx="5684101" cy="12937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investigaciondocente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25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7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17.jpg"/><Relationship Id="rId6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"/>
          <p:cNvSpPr txBox="1"/>
          <p:nvPr>
            <p:ph type="title"/>
          </p:nvPr>
        </p:nvSpPr>
        <p:spPr>
          <a:xfrm>
            <a:off x="4606456" y="3098668"/>
            <a:ext cx="15478872" cy="3386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39CF6"/>
              </a:buClr>
              <a:buSzPts val="10800"/>
              <a:buFont typeface="Arial"/>
              <a:buNone/>
            </a:pPr>
            <a:r>
              <a:rPr lang="es-ES"/>
              <a:t>Efectos del diálogo en el aula: emoción y motivación</a:t>
            </a:r>
            <a:endParaRPr/>
          </a:p>
        </p:txBody>
      </p:sp>
      <p:sp>
        <p:nvSpPr>
          <p:cNvPr id="80" name="Google Shape;80;p1"/>
          <p:cNvSpPr txBox="1"/>
          <p:nvPr/>
        </p:nvSpPr>
        <p:spPr>
          <a:xfrm>
            <a:off x="7109681" y="6873613"/>
            <a:ext cx="10472424" cy="223137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9292"/>
              </a:buClr>
              <a:buSzPts val="5200"/>
              <a:buFont typeface="Arial"/>
              <a:buNone/>
            </a:pPr>
            <a:r>
              <a:rPr b="0" i="0" lang="es-ES" sz="5200" u="none" cap="none" strike="noStrike">
                <a:solidFill>
                  <a:srgbClr val="909292"/>
                </a:solidFill>
                <a:latin typeface="Arial"/>
                <a:ea typeface="Arial"/>
                <a:cs typeface="Arial"/>
                <a:sym typeface="Arial"/>
              </a:rPr>
              <a:t>Juan Fernández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9292"/>
              </a:buClr>
              <a:buSzPts val="5200"/>
              <a:buFont typeface="Arial"/>
              <a:buNone/>
            </a:pPr>
            <a:r>
              <a:rPr b="0" i="0" lang="es-ES" sz="5200" u="sng" cap="none" strike="noStrike">
                <a:solidFill>
                  <a:srgbClr val="909292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www.investigaciondocente.com</a:t>
            </a:r>
            <a:endParaRPr b="0" i="0" sz="5200" u="none" cap="none" strike="noStrike">
              <a:solidFill>
                <a:srgbClr val="9092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09292"/>
              </a:buClr>
              <a:buSzPts val="5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/>
          <p:nvPr>
            <p:ph type="title"/>
          </p:nvPr>
        </p:nvSpPr>
        <p:spPr>
          <a:xfrm>
            <a:off x="1206498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</a:pPr>
            <a:r>
              <a:rPr b="1" i="0" lang="es-ES" sz="7800" u="none" cap="none" strike="noStrike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rPr>
              <a:t>Memoria</a:t>
            </a:r>
            <a:r>
              <a:rPr b="0" i="0" lang="es-ES" sz="11600" u="none" cap="none" strike="noStrike">
                <a:solidFill>
                  <a:srgbClr val="9B5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-ES" sz="7800" u="none" cap="none" strike="noStrike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rPr>
              <a:t>y motivación</a:t>
            </a:r>
            <a:endParaRPr b="1" i="0" sz="7800" u="none" cap="none" strike="noStrike">
              <a:solidFill>
                <a:srgbClr val="139CF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_2112.jpeg" id="165" name="Google Shape;16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18653" y="1616508"/>
            <a:ext cx="8220144" cy="109601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grupo de personas en un bosque&#10;&#10;Descripción generada automáticamente" id="166" name="Google Shape;16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0121" y="2136899"/>
            <a:ext cx="6703126" cy="8937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7"/>
          <p:cNvSpPr/>
          <p:nvPr/>
        </p:nvSpPr>
        <p:spPr>
          <a:xfrm>
            <a:off x="11557000" y="6223000"/>
            <a:ext cx="2065258" cy="1249767"/>
          </a:xfrm>
          <a:prstGeom prst="rightArrow">
            <a:avLst>
              <a:gd fmla="val 32000" name="adj1"/>
              <a:gd fmla="val 65036" name="adj2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acasitos-tubo-20-gr_16865_1.jpg" id="168" name="Google Shape;168;p27"/>
          <p:cNvPicPr preferRelativeResize="0"/>
          <p:nvPr/>
        </p:nvPicPr>
        <p:blipFill rotWithShape="1">
          <a:blip r:embed="rId5">
            <a:alphaModFix/>
          </a:blip>
          <a:srcRect b="12083" l="13493" r="8946" t="17574"/>
          <a:stretch/>
        </p:blipFill>
        <p:spPr>
          <a:xfrm>
            <a:off x="11896504" y="792336"/>
            <a:ext cx="5588549" cy="5068509"/>
          </a:xfrm>
          <a:custGeom>
            <a:rect b="b" l="l" r="r" t="t"/>
            <a:pathLst>
              <a:path extrusionOk="0" h="21593" w="21581">
                <a:moveTo>
                  <a:pt x="18096" y="0"/>
                </a:moveTo>
                <a:lnTo>
                  <a:pt x="17615" y="379"/>
                </a:lnTo>
                <a:cubicBezTo>
                  <a:pt x="17128" y="761"/>
                  <a:pt x="14769" y="2976"/>
                  <a:pt x="11998" y="5654"/>
                </a:cubicBezTo>
                <a:cubicBezTo>
                  <a:pt x="11164" y="6459"/>
                  <a:pt x="8518" y="9020"/>
                  <a:pt x="6117" y="11343"/>
                </a:cubicBezTo>
                <a:cubicBezTo>
                  <a:pt x="3716" y="13667"/>
                  <a:pt x="1354" y="15949"/>
                  <a:pt x="866" y="16415"/>
                </a:cubicBezTo>
                <a:cubicBezTo>
                  <a:pt x="37" y="17210"/>
                  <a:pt x="-19" y="17293"/>
                  <a:pt x="3" y="17700"/>
                </a:cubicBezTo>
                <a:cubicBezTo>
                  <a:pt x="64" y="18813"/>
                  <a:pt x="1403" y="20740"/>
                  <a:pt x="2524" y="21330"/>
                </a:cubicBezTo>
                <a:cubicBezTo>
                  <a:pt x="2792" y="21472"/>
                  <a:pt x="3046" y="21589"/>
                  <a:pt x="3088" y="21593"/>
                </a:cubicBezTo>
                <a:cubicBezTo>
                  <a:pt x="3185" y="21600"/>
                  <a:pt x="3801" y="21048"/>
                  <a:pt x="6856" y="18218"/>
                </a:cubicBezTo>
                <a:cubicBezTo>
                  <a:pt x="11181" y="14209"/>
                  <a:pt x="12176" y="13289"/>
                  <a:pt x="14434" y="11206"/>
                </a:cubicBezTo>
                <a:cubicBezTo>
                  <a:pt x="20508" y="5605"/>
                  <a:pt x="21581" y="4594"/>
                  <a:pt x="21581" y="4467"/>
                </a:cubicBezTo>
                <a:cubicBezTo>
                  <a:pt x="21581" y="4249"/>
                  <a:pt x="20682" y="2798"/>
                  <a:pt x="20047" y="1988"/>
                </a:cubicBezTo>
                <a:cubicBezTo>
                  <a:pt x="19729" y="1583"/>
                  <a:pt x="19160" y="970"/>
                  <a:pt x="18782" y="626"/>
                </a:cubicBezTo>
                <a:lnTo>
                  <a:pt x="18096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descr="3.jpg" id="169" name="Google Shape;169;p27"/>
          <p:cNvPicPr preferRelativeResize="0"/>
          <p:nvPr/>
        </p:nvPicPr>
        <p:blipFill rotWithShape="1">
          <a:blip r:embed="rId6">
            <a:alphaModFix/>
          </a:blip>
          <a:srcRect b="5075" l="24015" r="27177" t="4500"/>
          <a:stretch/>
        </p:blipFill>
        <p:spPr>
          <a:xfrm>
            <a:off x="13715770" y="7096604"/>
            <a:ext cx="3205766" cy="5939256"/>
          </a:xfrm>
          <a:custGeom>
            <a:rect b="b" l="l" r="r" t="t"/>
            <a:pathLst>
              <a:path extrusionOk="0" h="21597" w="21435">
                <a:moveTo>
                  <a:pt x="19937" y="0"/>
                </a:moveTo>
                <a:lnTo>
                  <a:pt x="11339" y="14"/>
                </a:lnTo>
                <a:cubicBezTo>
                  <a:pt x="6609" y="22"/>
                  <a:pt x="2453" y="62"/>
                  <a:pt x="2104" y="104"/>
                </a:cubicBezTo>
                <a:cubicBezTo>
                  <a:pt x="1755" y="145"/>
                  <a:pt x="1185" y="369"/>
                  <a:pt x="841" y="600"/>
                </a:cubicBezTo>
                <a:cubicBezTo>
                  <a:pt x="316" y="953"/>
                  <a:pt x="193" y="1173"/>
                  <a:pt x="71" y="1958"/>
                </a:cubicBezTo>
                <a:cubicBezTo>
                  <a:pt x="-58" y="2790"/>
                  <a:pt x="-32" y="2910"/>
                  <a:pt x="323" y="3018"/>
                </a:cubicBezTo>
                <a:cubicBezTo>
                  <a:pt x="666" y="3122"/>
                  <a:pt x="679" y="3158"/>
                  <a:pt x="406" y="3272"/>
                </a:cubicBezTo>
                <a:cubicBezTo>
                  <a:pt x="63" y="3414"/>
                  <a:pt x="127" y="5779"/>
                  <a:pt x="634" y="11644"/>
                </a:cubicBezTo>
                <a:cubicBezTo>
                  <a:pt x="759" y="13089"/>
                  <a:pt x="927" y="15817"/>
                  <a:pt x="1008" y="17705"/>
                </a:cubicBezTo>
                <a:lnTo>
                  <a:pt x="1154" y="21138"/>
                </a:lnTo>
                <a:lnTo>
                  <a:pt x="2385" y="21147"/>
                </a:lnTo>
                <a:cubicBezTo>
                  <a:pt x="3062" y="21152"/>
                  <a:pt x="4308" y="21254"/>
                  <a:pt x="5153" y="21372"/>
                </a:cubicBezTo>
                <a:cubicBezTo>
                  <a:pt x="6243" y="21525"/>
                  <a:pt x="7689" y="21600"/>
                  <a:pt x="9449" y="21597"/>
                </a:cubicBezTo>
                <a:cubicBezTo>
                  <a:pt x="11209" y="21594"/>
                  <a:pt x="13284" y="21514"/>
                  <a:pt x="15630" y="21356"/>
                </a:cubicBezTo>
                <a:lnTo>
                  <a:pt x="19515" y="21094"/>
                </a:lnTo>
                <a:lnTo>
                  <a:pt x="19626" y="20489"/>
                </a:lnTo>
                <a:cubicBezTo>
                  <a:pt x="19688" y="20156"/>
                  <a:pt x="19795" y="18916"/>
                  <a:pt x="19863" y="17734"/>
                </a:cubicBezTo>
                <a:cubicBezTo>
                  <a:pt x="19976" y="15744"/>
                  <a:pt x="21125" y="4324"/>
                  <a:pt x="21399" y="2468"/>
                </a:cubicBezTo>
                <a:cubicBezTo>
                  <a:pt x="21542" y="1500"/>
                  <a:pt x="21269" y="861"/>
                  <a:pt x="20499" y="364"/>
                </a:cubicBezTo>
                <a:lnTo>
                  <a:pt x="19937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G_1972.jpeg" id="170" name="Google Shape;170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102652" y="-2576846"/>
            <a:ext cx="24486653" cy="18364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un_guy_615946.png" id="175" name="Google Shape;17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8681" y="3427423"/>
            <a:ext cx="8890001" cy="8890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oun_task_2526086.png" id="176" name="Google Shape;17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44181" y="3427423"/>
            <a:ext cx="8890001" cy="889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8"/>
          <p:cNvSpPr/>
          <p:nvPr/>
        </p:nvSpPr>
        <p:spPr>
          <a:xfrm>
            <a:off x="15569556" y="5044486"/>
            <a:ext cx="1270001" cy="127000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60D937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" name="Google Shape;178;p28"/>
          <p:cNvCxnSpPr/>
          <p:nvPr/>
        </p:nvCxnSpPr>
        <p:spPr>
          <a:xfrm>
            <a:off x="10580754" y="5679486"/>
            <a:ext cx="3222492" cy="1"/>
          </a:xfrm>
          <a:prstGeom prst="straightConnector1">
            <a:avLst/>
          </a:prstGeom>
          <a:noFill/>
          <a:ln cap="flat" cmpd="sng" w="165100">
            <a:solidFill>
              <a:srgbClr val="000000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179" name="Google Shape;179;p28"/>
          <p:cNvCxnSpPr/>
          <p:nvPr/>
        </p:nvCxnSpPr>
        <p:spPr>
          <a:xfrm>
            <a:off x="10580754" y="7433957"/>
            <a:ext cx="3222492" cy="1"/>
          </a:xfrm>
          <a:prstGeom prst="straightConnector1">
            <a:avLst/>
          </a:prstGeom>
          <a:noFill/>
          <a:ln cap="flat" cmpd="sng" w="165100">
            <a:solidFill>
              <a:srgbClr val="000000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180" name="Google Shape;180;p28"/>
          <p:cNvCxnSpPr/>
          <p:nvPr/>
        </p:nvCxnSpPr>
        <p:spPr>
          <a:xfrm>
            <a:off x="10580754" y="9188427"/>
            <a:ext cx="3222492" cy="1"/>
          </a:xfrm>
          <a:prstGeom prst="straightConnector1">
            <a:avLst/>
          </a:prstGeom>
          <a:noFill/>
          <a:ln cap="flat" cmpd="sng" w="165100">
            <a:solidFill>
              <a:srgbClr val="000000"/>
            </a:solidFill>
            <a:prstDash val="solid"/>
            <a:miter lim="400000"/>
            <a:headEnd len="sm" w="sm" type="none"/>
            <a:tailEnd len="med" w="med" type="triangle"/>
          </a:ln>
        </p:spPr>
      </p:cxnSp>
      <p:pic>
        <p:nvPicPr>
          <p:cNvPr descr="noun_snacks_2116186.png" id="181" name="Google Shape;181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43900" y="5724324"/>
            <a:ext cx="4296200" cy="4296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28"/>
          <p:cNvCxnSpPr/>
          <p:nvPr/>
        </p:nvCxnSpPr>
        <p:spPr>
          <a:xfrm rot="10800000">
            <a:off x="8668295" y="4817100"/>
            <a:ext cx="7047411" cy="1"/>
          </a:xfrm>
          <a:prstGeom prst="straightConnector1">
            <a:avLst/>
          </a:prstGeom>
          <a:noFill/>
          <a:ln cap="flat" cmpd="sng" w="165100">
            <a:solidFill>
              <a:srgbClr val="9B5050"/>
            </a:solidFill>
            <a:prstDash val="solid"/>
            <a:miter lim="400000"/>
            <a:headEnd len="sm" w="sm" type="none"/>
            <a:tailEnd len="med" w="med" type="stealth"/>
          </a:ln>
        </p:spPr>
      </p:cxnSp>
    </p:spTree>
  </p:cSld>
  <p:clrMapOvr>
    <a:masterClrMapping/>
  </p:clrMapOvr>
  <p:transition spd="med">
    <p:wipe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_1659.jpeg" id="187" name="Google Shape;18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4917" y="1951801"/>
            <a:ext cx="21899024" cy="981239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9"/>
          <p:cNvSpPr/>
          <p:nvPr/>
        </p:nvSpPr>
        <p:spPr>
          <a:xfrm>
            <a:off x="3466848" y="4031641"/>
            <a:ext cx="4292725" cy="734432"/>
          </a:xfrm>
          <a:custGeom>
            <a:rect b="b" l="l" r="r" t="t"/>
            <a:pathLst>
              <a:path extrusionOk="0" h="21498" w="21572">
                <a:moveTo>
                  <a:pt x="16387" y="4017"/>
                </a:moveTo>
                <a:cubicBezTo>
                  <a:pt x="16170" y="3455"/>
                  <a:pt x="15953" y="2894"/>
                  <a:pt x="15580" y="2333"/>
                </a:cubicBezTo>
                <a:cubicBezTo>
                  <a:pt x="15207" y="1772"/>
                  <a:pt x="14677" y="1211"/>
                  <a:pt x="14087" y="861"/>
                </a:cubicBezTo>
                <a:cubicBezTo>
                  <a:pt x="13497" y="510"/>
                  <a:pt x="12847" y="370"/>
                  <a:pt x="12052" y="230"/>
                </a:cubicBezTo>
                <a:cubicBezTo>
                  <a:pt x="11258" y="89"/>
                  <a:pt x="10318" y="-51"/>
                  <a:pt x="9476" y="19"/>
                </a:cubicBezTo>
                <a:cubicBezTo>
                  <a:pt x="8633" y="89"/>
                  <a:pt x="7886" y="370"/>
                  <a:pt x="7140" y="1001"/>
                </a:cubicBezTo>
                <a:cubicBezTo>
                  <a:pt x="6393" y="1632"/>
                  <a:pt x="5647" y="2614"/>
                  <a:pt x="4985" y="3596"/>
                </a:cubicBezTo>
                <a:cubicBezTo>
                  <a:pt x="4322" y="4578"/>
                  <a:pt x="3745" y="5559"/>
                  <a:pt x="3167" y="6611"/>
                </a:cubicBezTo>
                <a:cubicBezTo>
                  <a:pt x="2589" y="7663"/>
                  <a:pt x="2011" y="8785"/>
                  <a:pt x="1589" y="9627"/>
                </a:cubicBezTo>
                <a:cubicBezTo>
                  <a:pt x="1168" y="10468"/>
                  <a:pt x="903" y="11030"/>
                  <a:pt x="710" y="11450"/>
                </a:cubicBezTo>
                <a:cubicBezTo>
                  <a:pt x="518" y="11871"/>
                  <a:pt x="397" y="12152"/>
                  <a:pt x="289" y="12572"/>
                </a:cubicBezTo>
                <a:cubicBezTo>
                  <a:pt x="181" y="12993"/>
                  <a:pt x="84" y="13554"/>
                  <a:pt x="36" y="14185"/>
                </a:cubicBezTo>
                <a:cubicBezTo>
                  <a:pt x="-12" y="14817"/>
                  <a:pt x="-12" y="15518"/>
                  <a:pt x="36" y="16149"/>
                </a:cubicBezTo>
                <a:cubicBezTo>
                  <a:pt x="84" y="16780"/>
                  <a:pt x="181" y="17341"/>
                  <a:pt x="590" y="18043"/>
                </a:cubicBezTo>
                <a:cubicBezTo>
                  <a:pt x="999" y="18744"/>
                  <a:pt x="1722" y="19585"/>
                  <a:pt x="2492" y="20006"/>
                </a:cubicBezTo>
                <a:cubicBezTo>
                  <a:pt x="3263" y="20427"/>
                  <a:pt x="4082" y="20427"/>
                  <a:pt x="4876" y="20497"/>
                </a:cubicBezTo>
                <a:cubicBezTo>
                  <a:pt x="5671" y="20567"/>
                  <a:pt x="6442" y="20707"/>
                  <a:pt x="7116" y="20848"/>
                </a:cubicBezTo>
                <a:cubicBezTo>
                  <a:pt x="7790" y="20988"/>
                  <a:pt x="8368" y="21128"/>
                  <a:pt x="9126" y="21198"/>
                </a:cubicBezTo>
                <a:cubicBezTo>
                  <a:pt x="9885" y="21268"/>
                  <a:pt x="10824" y="21268"/>
                  <a:pt x="11715" y="21339"/>
                </a:cubicBezTo>
                <a:cubicBezTo>
                  <a:pt x="12606" y="21409"/>
                  <a:pt x="13449" y="21549"/>
                  <a:pt x="14244" y="21479"/>
                </a:cubicBezTo>
                <a:cubicBezTo>
                  <a:pt x="15038" y="21409"/>
                  <a:pt x="15785" y="21128"/>
                  <a:pt x="16519" y="20567"/>
                </a:cubicBezTo>
                <a:cubicBezTo>
                  <a:pt x="17254" y="20006"/>
                  <a:pt x="17976" y="19165"/>
                  <a:pt x="18578" y="18533"/>
                </a:cubicBezTo>
                <a:cubicBezTo>
                  <a:pt x="19180" y="17902"/>
                  <a:pt x="19662" y="17481"/>
                  <a:pt x="20107" y="16920"/>
                </a:cubicBezTo>
                <a:cubicBezTo>
                  <a:pt x="20553" y="16359"/>
                  <a:pt x="20962" y="15658"/>
                  <a:pt x="21203" y="15027"/>
                </a:cubicBezTo>
                <a:cubicBezTo>
                  <a:pt x="21444" y="14396"/>
                  <a:pt x="21516" y="13835"/>
                  <a:pt x="21552" y="13204"/>
                </a:cubicBezTo>
                <a:cubicBezTo>
                  <a:pt x="21588" y="12572"/>
                  <a:pt x="21588" y="11871"/>
                  <a:pt x="21456" y="11030"/>
                </a:cubicBezTo>
                <a:cubicBezTo>
                  <a:pt x="21323" y="10188"/>
                  <a:pt x="21058" y="9206"/>
                  <a:pt x="20492" y="8224"/>
                </a:cubicBezTo>
                <a:cubicBezTo>
                  <a:pt x="19926" y="7243"/>
                  <a:pt x="19060" y="6261"/>
                  <a:pt x="18205" y="5700"/>
                </a:cubicBezTo>
                <a:cubicBezTo>
                  <a:pt x="17350" y="5139"/>
                  <a:pt x="16507" y="4998"/>
                  <a:pt x="15520" y="5068"/>
                </a:cubicBezTo>
                <a:cubicBezTo>
                  <a:pt x="14532" y="5139"/>
                  <a:pt x="13401" y="5419"/>
                  <a:pt x="12389" y="6261"/>
                </a:cubicBezTo>
                <a:cubicBezTo>
                  <a:pt x="11378" y="7102"/>
                  <a:pt x="10487" y="8505"/>
                  <a:pt x="9596" y="9907"/>
                </a:cubicBezTo>
              </a:path>
            </a:pathLst>
          </a:custGeom>
          <a:noFill/>
          <a:ln cap="rnd" cmpd="sng" w="88900">
            <a:solidFill>
              <a:srgbClr val="147E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" name="Google Shape;189;p29"/>
          <p:cNvGrpSpPr/>
          <p:nvPr/>
        </p:nvGrpSpPr>
        <p:grpSpPr>
          <a:xfrm>
            <a:off x="2156298" y="9142706"/>
            <a:ext cx="17581024" cy="1552536"/>
            <a:chOff x="0" y="0"/>
            <a:chExt cx="17581022" cy="1552535"/>
          </a:xfrm>
        </p:grpSpPr>
        <p:sp>
          <p:nvSpPr>
            <p:cNvPr id="190" name="Google Shape;190;p29"/>
            <p:cNvSpPr/>
            <p:nvPr/>
          </p:nvSpPr>
          <p:spPr>
            <a:xfrm>
              <a:off x="8395189" y="1449139"/>
              <a:ext cx="7662049" cy="103396"/>
            </a:xfrm>
            <a:custGeom>
              <a:rect b="b" l="l" r="r" t="t"/>
              <a:pathLst>
                <a:path extrusionOk="0" h="21185" w="21600">
                  <a:moveTo>
                    <a:pt x="0" y="9403"/>
                  </a:moveTo>
                  <a:cubicBezTo>
                    <a:pt x="230" y="8421"/>
                    <a:pt x="459" y="7440"/>
                    <a:pt x="824" y="6949"/>
                  </a:cubicBezTo>
                  <a:cubicBezTo>
                    <a:pt x="1189" y="6458"/>
                    <a:pt x="1689" y="6458"/>
                    <a:pt x="2141" y="6458"/>
                  </a:cubicBezTo>
                  <a:cubicBezTo>
                    <a:pt x="2594" y="6458"/>
                    <a:pt x="2999" y="6458"/>
                    <a:pt x="3343" y="7930"/>
                  </a:cubicBezTo>
                  <a:cubicBezTo>
                    <a:pt x="3688" y="9403"/>
                    <a:pt x="3971" y="12349"/>
                    <a:pt x="4255" y="14803"/>
                  </a:cubicBezTo>
                  <a:cubicBezTo>
                    <a:pt x="4539" y="17258"/>
                    <a:pt x="4823" y="19221"/>
                    <a:pt x="5228" y="20203"/>
                  </a:cubicBezTo>
                  <a:cubicBezTo>
                    <a:pt x="5633" y="21185"/>
                    <a:pt x="6160" y="21185"/>
                    <a:pt x="6673" y="21185"/>
                  </a:cubicBezTo>
                  <a:cubicBezTo>
                    <a:pt x="7186" y="21185"/>
                    <a:pt x="7686" y="21185"/>
                    <a:pt x="8125" y="20694"/>
                  </a:cubicBezTo>
                  <a:cubicBezTo>
                    <a:pt x="8564" y="20203"/>
                    <a:pt x="8943" y="19221"/>
                    <a:pt x="9294" y="18240"/>
                  </a:cubicBezTo>
                  <a:cubicBezTo>
                    <a:pt x="9645" y="17258"/>
                    <a:pt x="9969" y="16276"/>
                    <a:pt x="10368" y="15294"/>
                  </a:cubicBezTo>
                  <a:cubicBezTo>
                    <a:pt x="10766" y="14312"/>
                    <a:pt x="11239" y="13330"/>
                    <a:pt x="11725" y="12840"/>
                  </a:cubicBezTo>
                  <a:cubicBezTo>
                    <a:pt x="12212" y="12349"/>
                    <a:pt x="12711" y="12349"/>
                    <a:pt x="13123" y="11858"/>
                  </a:cubicBezTo>
                  <a:cubicBezTo>
                    <a:pt x="13535" y="11367"/>
                    <a:pt x="13860" y="10385"/>
                    <a:pt x="14191" y="9403"/>
                  </a:cubicBezTo>
                  <a:cubicBezTo>
                    <a:pt x="14522" y="8421"/>
                    <a:pt x="14859" y="7440"/>
                    <a:pt x="15238" y="7930"/>
                  </a:cubicBezTo>
                  <a:cubicBezTo>
                    <a:pt x="15616" y="8421"/>
                    <a:pt x="16035" y="10385"/>
                    <a:pt x="16507" y="11367"/>
                  </a:cubicBezTo>
                  <a:cubicBezTo>
                    <a:pt x="16980" y="12349"/>
                    <a:pt x="17507" y="12349"/>
                    <a:pt x="17986" y="11858"/>
                  </a:cubicBezTo>
                  <a:cubicBezTo>
                    <a:pt x="18466" y="11367"/>
                    <a:pt x="18898" y="10385"/>
                    <a:pt x="19283" y="9403"/>
                  </a:cubicBezTo>
                  <a:cubicBezTo>
                    <a:pt x="19668" y="8421"/>
                    <a:pt x="20006" y="7440"/>
                    <a:pt x="20350" y="5476"/>
                  </a:cubicBezTo>
                  <a:cubicBezTo>
                    <a:pt x="20695" y="3512"/>
                    <a:pt x="21046" y="567"/>
                    <a:pt x="21256" y="76"/>
                  </a:cubicBezTo>
                  <a:cubicBezTo>
                    <a:pt x="21465" y="-415"/>
                    <a:pt x="21532" y="1549"/>
                    <a:pt x="21600" y="3512"/>
                  </a:cubicBezTo>
                </a:path>
              </a:pathLst>
            </a:custGeom>
            <a:noFill/>
            <a:ln cap="rnd" cmpd="sng" w="88900">
              <a:solidFill>
                <a:srgbClr val="147EF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9"/>
            <p:cNvSpPr/>
            <p:nvPr/>
          </p:nvSpPr>
          <p:spPr>
            <a:xfrm>
              <a:off x="2328802" y="0"/>
              <a:ext cx="15252220" cy="330633"/>
            </a:xfrm>
            <a:custGeom>
              <a:rect b="b" l="l" r="r" t="t"/>
              <a:pathLst>
                <a:path extrusionOk="0" h="21600" w="21600">
                  <a:moveTo>
                    <a:pt x="0" y="18783"/>
                  </a:moveTo>
                  <a:cubicBezTo>
                    <a:pt x="122" y="18783"/>
                    <a:pt x="244" y="18783"/>
                    <a:pt x="397" y="18939"/>
                  </a:cubicBezTo>
                  <a:cubicBezTo>
                    <a:pt x="550" y="19096"/>
                    <a:pt x="733" y="19409"/>
                    <a:pt x="899" y="19252"/>
                  </a:cubicBezTo>
                  <a:cubicBezTo>
                    <a:pt x="1065" y="19096"/>
                    <a:pt x="1215" y="18470"/>
                    <a:pt x="1405" y="18157"/>
                  </a:cubicBezTo>
                  <a:cubicBezTo>
                    <a:pt x="1595" y="17843"/>
                    <a:pt x="1825" y="17843"/>
                    <a:pt x="2093" y="17843"/>
                  </a:cubicBezTo>
                  <a:cubicBezTo>
                    <a:pt x="2362" y="17843"/>
                    <a:pt x="2667" y="17843"/>
                    <a:pt x="2932" y="18000"/>
                  </a:cubicBezTo>
                  <a:cubicBezTo>
                    <a:pt x="3196" y="18157"/>
                    <a:pt x="3420" y="18470"/>
                    <a:pt x="3661" y="18626"/>
                  </a:cubicBezTo>
                  <a:cubicBezTo>
                    <a:pt x="3902" y="18783"/>
                    <a:pt x="4160" y="18783"/>
                    <a:pt x="4374" y="18939"/>
                  </a:cubicBezTo>
                  <a:cubicBezTo>
                    <a:pt x="4587" y="19096"/>
                    <a:pt x="4757" y="19409"/>
                    <a:pt x="4957" y="19722"/>
                  </a:cubicBezTo>
                  <a:cubicBezTo>
                    <a:pt x="5157" y="20035"/>
                    <a:pt x="5388" y="20348"/>
                    <a:pt x="5653" y="20504"/>
                  </a:cubicBezTo>
                  <a:cubicBezTo>
                    <a:pt x="5917" y="20661"/>
                    <a:pt x="6216" y="20661"/>
                    <a:pt x="6498" y="20661"/>
                  </a:cubicBezTo>
                  <a:cubicBezTo>
                    <a:pt x="6779" y="20661"/>
                    <a:pt x="7044" y="20661"/>
                    <a:pt x="7281" y="20817"/>
                  </a:cubicBezTo>
                  <a:cubicBezTo>
                    <a:pt x="7519" y="20974"/>
                    <a:pt x="7729" y="21287"/>
                    <a:pt x="7984" y="21443"/>
                  </a:cubicBezTo>
                  <a:cubicBezTo>
                    <a:pt x="8238" y="21600"/>
                    <a:pt x="8537" y="21600"/>
                    <a:pt x="8818" y="21600"/>
                  </a:cubicBezTo>
                  <a:cubicBezTo>
                    <a:pt x="9100" y="21600"/>
                    <a:pt x="9365" y="21600"/>
                    <a:pt x="9623" y="21600"/>
                  </a:cubicBezTo>
                  <a:cubicBezTo>
                    <a:pt x="9880" y="21600"/>
                    <a:pt x="10132" y="21600"/>
                    <a:pt x="10366" y="21287"/>
                  </a:cubicBezTo>
                  <a:cubicBezTo>
                    <a:pt x="10600" y="20974"/>
                    <a:pt x="10817" y="20348"/>
                    <a:pt x="11031" y="19565"/>
                  </a:cubicBezTo>
                  <a:cubicBezTo>
                    <a:pt x="11244" y="18783"/>
                    <a:pt x="11455" y="17843"/>
                    <a:pt x="11658" y="17061"/>
                  </a:cubicBezTo>
                  <a:cubicBezTo>
                    <a:pt x="11862" y="16278"/>
                    <a:pt x="12059" y="15652"/>
                    <a:pt x="12252" y="15026"/>
                  </a:cubicBezTo>
                  <a:cubicBezTo>
                    <a:pt x="12446" y="14400"/>
                    <a:pt x="12636" y="13774"/>
                    <a:pt x="12822" y="13304"/>
                  </a:cubicBezTo>
                  <a:cubicBezTo>
                    <a:pt x="13009" y="12835"/>
                    <a:pt x="13192" y="12522"/>
                    <a:pt x="13375" y="12209"/>
                  </a:cubicBezTo>
                  <a:cubicBezTo>
                    <a:pt x="13559" y="11896"/>
                    <a:pt x="13742" y="11583"/>
                    <a:pt x="13935" y="11270"/>
                  </a:cubicBezTo>
                  <a:cubicBezTo>
                    <a:pt x="14129" y="10957"/>
                    <a:pt x="14332" y="10643"/>
                    <a:pt x="14563" y="10487"/>
                  </a:cubicBezTo>
                  <a:cubicBezTo>
                    <a:pt x="14794" y="10330"/>
                    <a:pt x="15051" y="10330"/>
                    <a:pt x="15303" y="10174"/>
                  </a:cubicBezTo>
                  <a:cubicBezTo>
                    <a:pt x="15554" y="10017"/>
                    <a:pt x="15798" y="9704"/>
                    <a:pt x="16046" y="9548"/>
                  </a:cubicBezTo>
                  <a:cubicBezTo>
                    <a:pt x="16293" y="9391"/>
                    <a:pt x="16544" y="9391"/>
                    <a:pt x="16806" y="9391"/>
                  </a:cubicBezTo>
                  <a:cubicBezTo>
                    <a:pt x="17067" y="9391"/>
                    <a:pt x="17338" y="9391"/>
                    <a:pt x="17569" y="9235"/>
                  </a:cubicBezTo>
                  <a:cubicBezTo>
                    <a:pt x="17800" y="9078"/>
                    <a:pt x="17990" y="8765"/>
                    <a:pt x="18221" y="8609"/>
                  </a:cubicBezTo>
                  <a:cubicBezTo>
                    <a:pt x="18451" y="8452"/>
                    <a:pt x="18723" y="8452"/>
                    <a:pt x="18933" y="8139"/>
                  </a:cubicBezTo>
                  <a:cubicBezTo>
                    <a:pt x="19143" y="7826"/>
                    <a:pt x="19293" y="7200"/>
                    <a:pt x="19435" y="6574"/>
                  </a:cubicBezTo>
                  <a:cubicBezTo>
                    <a:pt x="19578" y="5948"/>
                    <a:pt x="19713" y="5322"/>
                    <a:pt x="19859" y="4852"/>
                  </a:cubicBezTo>
                  <a:cubicBezTo>
                    <a:pt x="20005" y="4383"/>
                    <a:pt x="20161" y="4070"/>
                    <a:pt x="20334" y="3600"/>
                  </a:cubicBezTo>
                  <a:cubicBezTo>
                    <a:pt x="20507" y="3130"/>
                    <a:pt x="20697" y="2504"/>
                    <a:pt x="20884" y="2035"/>
                  </a:cubicBezTo>
                  <a:cubicBezTo>
                    <a:pt x="21071" y="1565"/>
                    <a:pt x="21254" y="1252"/>
                    <a:pt x="21373" y="939"/>
                  </a:cubicBezTo>
                  <a:cubicBezTo>
                    <a:pt x="21491" y="626"/>
                    <a:pt x="21546" y="313"/>
                    <a:pt x="21600" y="0"/>
                  </a:cubicBezTo>
                </a:path>
              </a:pathLst>
            </a:custGeom>
            <a:noFill/>
            <a:ln cap="rnd" cmpd="sng" w="88900">
              <a:solidFill>
                <a:srgbClr val="F93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9"/>
            <p:cNvSpPr/>
            <p:nvPr/>
          </p:nvSpPr>
          <p:spPr>
            <a:xfrm>
              <a:off x="0" y="675640"/>
              <a:ext cx="5165898" cy="129379"/>
            </a:xfrm>
            <a:custGeom>
              <a:rect b="b" l="l" r="r" t="t"/>
              <a:pathLst>
                <a:path extrusionOk="0" h="21600" w="21562">
                  <a:moveTo>
                    <a:pt x="0" y="12000"/>
                  </a:moveTo>
                  <a:cubicBezTo>
                    <a:pt x="600" y="10400"/>
                    <a:pt x="1200" y="8800"/>
                    <a:pt x="1820" y="7600"/>
                  </a:cubicBezTo>
                  <a:cubicBezTo>
                    <a:pt x="2440" y="6400"/>
                    <a:pt x="3080" y="5600"/>
                    <a:pt x="3680" y="4400"/>
                  </a:cubicBezTo>
                  <a:cubicBezTo>
                    <a:pt x="4280" y="3200"/>
                    <a:pt x="4840" y="1600"/>
                    <a:pt x="5470" y="800"/>
                  </a:cubicBezTo>
                  <a:cubicBezTo>
                    <a:pt x="6100" y="0"/>
                    <a:pt x="6800" y="0"/>
                    <a:pt x="7480" y="0"/>
                  </a:cubicBezTo>
                  <a:cubicBezTo>
                    <a:pt x="8160" y="0"/>
                    <a:pt x="8820" y="0"/>
                    <a:pt x="9360" y="800"/>
                  </a:cubicBezTo>
                  <a:cubicBezTo>
                    <a:pt x="9900" y="1600"/>
                    <a:pt x="10320" y="3200"/>
                    <a:pt x="10770" y="4400"/>
                  </a:cubicBezTo>
                  <a:cubicBezTo>
                    <a:pt x="11220" y="5600"/>
                    <a:pt x="11700" y="6400"/>
                    <a:pt x="12140" y="7600"/>
                  </a:cubicBezTo>
                  <a:cubicBezTo>
                    <a:pt x="12580" y="8800"/>
                    <a:pt x="12980" y="10400"/>
                    <a:pt x="13400" y="11600"/>
                  </a:cubicBezTo>
                  <a:cubicBezTo>
                    <a:pt x="13820" y="12800"/>
                    <a:pt x="14260" y="13600"/>
                    <a:pt x="14750" y="14400"/>
                  </a:cubicBezTo>
                  <a:cubicBezTo>
                    <a:pt x="15240" y="15200"/>
                    <a:pt x="15780" y="16000"/>
                    <a:pt x="16360" y="16800"/>
                  </a:cubicBezTo>
                  <a:cubicBezTo>
                    <a:pt x="16940" y="17600"/>
                    <a:pt x="17560" y="18400"/>
                    <a:pt x="18160" y="19200"/>
                  </a:cubicBezTo>
                  <a:cubicBezTo>
                    <a:pt x="18760" y="20000"/>
                    <a:pt x="19340" y="20800"/>
                    <a:pt x="19820" y="20000"/>
                  </a:cubicBezTo>
                  <a:cubicBezTo>
                    <a:pt x="20300" y="19200"/>
                    <a:pt x="20680" y="16800"/>
                    <a:pt x="20970" y="15200"/>
                  </a:cubicBezTo>
                  <a:cubicBezTo>
                    <a:pt x="21260" y="13600"/>
                    <a:pt x="21460" y="12800"/>
                    <a:pt x="21530" y="14000"/>
                  </a:cubicBezTo>
                  <a:cubicBezTo>
                    <a:pt x="21600" y="15200"/>
                    <a:pt x="21540" y="18400"/>
                    <a:pt x="21480" y="21600"/>
                  </a:cubicBezTo>
                </a:path>
              </a:pathLst>
            </a:custGeom>
            <a:noFill/>
            <a:ln cap="rnd" cmpd="sng" w="88900">
              <a:solidFill>
                <a:srgbClr val="F93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" name="Google Shape;197;p30"/>
          <p:cNvGraphicFramePr/>
          <p:nvPr/>
        </p:nvGraphicFramePr>
        <p:xfrm>
          <a:off x="3848100" y="269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{14D2120A-874E-4B52-A722-C4E713517618}</a:tableStyleId>
              </a:tblPr>
              <a:tblGrid>
                <a:gridCol w="4501075"/>
                <a:gridCol w="3752325"/>
                <a:gridCol w="7323850"/>
              </a:tblGrid>
              <a:tr h="2317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4400" u="none" cap="none" strike="noStrik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Internas</a:t>
                      </a:r>
                      <a:endParaRPr b="1" sz="44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Externas</a:t>
                      </a:r>
                      <a:endParaRPr b="1" sz="44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/>
                </a:tc>
              </a:tr>
              <a:tr h="2317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Estables</a:t>
                      </a:r>
                      <a:endParaRPr b="1" sz="44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Habilidad</a:t>
                      </a:r>
                      <a:endParaRPr i="1" sz="44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Dificultad de la tarea</a:t>
                      </a:r>
                      <a:endParaRPr i="1" sz="44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</a:tr>
              <a:tr h="2317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Inestables</a:t>
                      </a:r>
                      <a:endParaRPr b="1" sz="44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Esfuerzo</a:t>
                      </a:r>
                      <a:endParaRPr i="1" sz="44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44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Suerte</a:t>
                      </a:r>
                      <a:endParaRPr/>
                    </a:p>
                  </a:txBody>
                  <a:tcPr marT="162550" marB="16255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2" name="Google Shape;202;p31"/>
          <p:cNvGraphicFramePr/>
          <p:nvPr/>
        </p:nvGraphicFramePr>
        <p:xfrm>
          <a:off x="3136900" y="1949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{14D2120A-874E-4B52-A722-C4E713517618}</a:tableStyleId>
              </a:tblPr>
              <a:tblGrid>
                <a:gridCol w="2185075"/>
                <a:gridCol w="3515075"/>
                <a:gridCol w="2911850"/>
                <a:gridCol w="4464900"/>
                <a:gridCol w="4867875"/>
              </a:tblGrid>
              <a:tr h="250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600" u="none" cap="none" strike="noStrik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INTERNA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INTERNA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EXTERNA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EXTERNA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</a:tr>
              <a:tr h="250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600" u="none" cap="none" strike="noStrike"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Controlable</a:t>
                      </a:r>
                      <a:endParaRPr b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Incontrolable</a:t>
                      </a:r>
                      <a:endParaRPr b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Controlable</a:t>
                      </a:r>
                      <a:endParaRPr b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Incontrolable</a:t>
                      </a:r>
                      <a:endParaRPr b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</a:tr>
              <a:tr h="250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Estable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Conocimiento específico</a:t>
                      </a:r>
                      <a:endParaRPr i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Habilidad</a:t>
                      </a:r>
                      <a:endParaRPr i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Afinidad con el profesor</a:t>
                      </a:r>
                      <a:endParaRPr i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Dificultad de la prueba</a:t>
                      </a:r>
                      <a:endParaRPr i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F0F0F0"/>
                    </a:solidFill>
                  </a:tcPr>
                </a:tc>
              </a:tr>
              <a:tr h="2508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Inestable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Esfuerzo</a:t>
                      </a:r>
                      <a:endParaRPr i="1" sz="3600" u="none" cap="none" strike="noStrike">
                        <a:solidFill>
                          <a:srgbClr val="495762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Estado de ánimo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Falta de suerte o de conocimiento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s-ES" sz="3600" u="none" cap="none" strike="noStrike">
                          <a:solidFill>
                            <a:srgbClr val="495762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Supersticiones como un curso impar</a:t>
                      </a:r>
                      <a:endParaRPr/>
                    </a:p>
                  </a:txBody>
                  <a:tcPr marT="162550" marB="162550" marR="63500" marL="63500" anchor="ctr">
                    <a:solidFill>
                      <a:srgbClr val="DFF1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2"/>
          <p:cNvSpPr txBox="1"/>
          <p:nvPr/>
        </p:nvSpPr>
        <p:spPr>
          <a:xfrm>
            <a:off x="15170619" y="4965172"/>
            <a:ext cx="591138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8000" u="none" cap="none" strike="noStrike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rPr>
              <a:t>El arte de las buenas preguntas</a:t>
            </a:r>
            <a:endParaRPr b="0" i="0" sz="8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oun_behaviour_2332501.png" id="208" name="Google Shape;20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01999" y="2412998"/>
            <a:ext cx="8890001" cy="889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/>
          <p:nvPr/>
        </p:nvSpPr>
        <p:spPr>
          <a:xfrm>
            <a:off x="3207829" y="6941802"/>
            <a:ext cx="3222843" cy="2455226"/>
          </a:xfrm>
          <a:prstGeom prst="roundRect">
            <a:avLst>
              <a:gd fmla="val 15000" name="adj"/>
            </a:avLst>
          </a:prstGeom>
          <a:solidFill>
            <a:srgbClr val="E8A6B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endParaRPr/>
          </a:p>
        </p:txBody>
      </p:sp>
      <p:sp>
        <p:nvSpPr>
          <p:cNvPr id="214" name="Google Shape;214;p33"/>
          <p:cNvSpPr/>
          <p:nvPr/>
        </p:nvSpPr>
        <p:spPr>
          <a:xfrm>
            <a:off x="10650180" y="6941802"/>
            <a:ext cx="3222843" cy="2455226"/>
          </a:xfrm>
          <a:prstGeom prst="roundRect">
            <a:avLst>
              <a:gd fmla="val 15000" name="adj"/>
            </a:avLst>
          </a:prstGeom>
          <a:solidFill>
            <a:srgbClr val="E8A6B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TEORÍA</a:t>
            </a:r>
            <a:endParaRPr/>
          </a:p>
        </p:txBody>
      </p:sp>
      <p:sp>
        <p:nvSpPr>
          <p:cNvPr id="215" name="Google Shape;215;p33"/>
          <p:cNvSpPr/>
          <p:nvPr/>
        </p:nvSpPr>
        <p:spPr>
          <a:xfrm>
            <a:off x="18092531" y="6941802"/>
            <a:ext cx="3794866" cy="2455226"/>
          </a:xfrm>
          <a:prstGeom prst="roundRect">
            <a:avLst>
              <a:gd fmla="val 15000" name="adj"/>
            </a:avLst>
          </a:prstGeom>
          <a:solidFill>
            <a:srgbClr val="E8A6B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INVESTIGACIÓN</a:t>
            </a:r>
            <a:endParaRPr/>
          </a:p>
        </p:txBody>
      </p:sp>
      <p:sp>
        <p:nvSpPr>
          <p:cNvPr id="216" name="Google Shape;216;p33"/>
          <p:cNvSpPr/>
          <p:nvPr/>
        </p:nvSpPr>
        <p:spPr>
          <a:xfrm>
            <a:off x="11557000" y="1937829"/>
            <a:ext cx="1270000" cy="1270001"/>
          </a:xfrm>
          <a:prstGeom prst="ellipse">
            <a:avLst/>
          </a:prstGeom>
          <a:solidFill>
            <a:srgbClr val="DF657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68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+</a:t>
            </a:r>
            <a:endParaRPr/>
          </a:p>
        </p:txBody>
      </p:sp>
      <p:sp>
        <p:nvSpPr>
          <p:cNvPr id="217" name="Google Shape;217;p33"/>
          <p:cNvSpPr txBox="1"/>
          <p:nvPr/>
        </p:nvSpPr>
        <p:spPr>
          <a:xfrm>
            <a:off x="11219916" y="1392533"/>
            <a:ext cx="1944168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BENEFICIO</a:t>
            </a:r>
            <a:endParaRPr/>
          </a:p>
        </p:txBody>
      </p:sp>
      <p:cxnSp>
        <p:nvCxnSpPr>
          <p:cNvPr id="218" name="Google Shape;218;p33"/>
          <p:cNvCxnSpPr/>
          <p:nvPr/>
        </p:nvCxnSpPr>
        <p:spPr>
          <a:xfrm flipH="1" rot="10800000">
            <a:off x="6193625" y="3032557"/>
            <a:ext cx="5595453" cy="4018103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219" name="Google Shape;219;p33"/>
          <p:cNvCxnSpPr/>
          <p:nvPr/>
        </p:nvCxnSpPr>
        <p:spPr>
          <a:xfrm rot="10800000">
            <a:off x="12068904" y="3161216"/>
            <a:ext cx="484953" cy="3789905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220" name="Google Shape;220;p33"/>
          <p:cNvCxnSpPr/>
          <p:nvPr/>
        </p:nvCxnSpPr>
        <p:spPr>
          <a:xfrm rot="10800000">
            <a:off x="12871476" y="2818230"/>
            <a:ext cx="6648124" cy="4033742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221" name="Google Shape;221;p33"/>
          <p:cNvCxnSpPr/>
          <p:nvPr/>
        </p:nvCxnSpPr>
        <p:spPr>
          <a:xfrm flipH="1">
            <a:off x="6416955" y="8239848"/>
            <a:ext cx="4246942" cy="1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222" name="Google Shape;222;p33"/>
          <p:cNvCxnSpPr/>
          <p:nvPr/>
        </p:nvCxnSpPr>
        <p:spPr>
          <a:xfrm>
            <a:off x="13904538" y="8169415"/>
            <a:ext cx="4246942" cy="1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sp>
        <p:nvSpPr>
          <p:cNvPr id="223" name="Google Shape;223;p33"/>
          <p:cNvSpPr txBox="1"/>
          <p:nvPr/>
        </p:nvSpPr>
        <p:spPr>
          <a:xfrm>
            <a:off x="7764830" y="7684649"/>
            <a:ext cx="1551192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EXPLICA</a:t>
            </a:r>
            <a:endParaRPr/>
          </a:p>
        </p:txBody>
      </p:sp>
      <p:sp>
        <p:nvSpPr>
          <p:cNvPr id="224" name="Google Shape;224;p33"/>
          <p:cNvSpPr txBox="1"/>
          <p:nvPr/>
        </p:nvSpPr>
        <p:spPr>
          <a:xfrm>
            <a:off x="14950294" y="7684649"/>
            <a:ext cx="2064970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PROMUEVE</a:t>
            </a:r>
            <a:endParaRPr/>
          </a:p>
        </p:txBody>
      </p:sp>
      <p:sp>
        <p:nvSpPr>
          <p:cNvPr id="225" name="Google Shape;225;p33"/>
          <p:cNvSpPr txBox="1"/>
          <p:nvPr/>
        </p:nvSpPr>
        <p:spPr>
          <a:xfrm>
            <a:off x="12602662" y="5212900"/>
            <a:ext cx="1816736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FORMULA</a:t>
            </a:r>
            <a:endParaRPr/>
          </a:p>
        </p:txBody>
      </p:sp>
      <p:sp>
        <p:nvSpPr>
          <p:cNvPr id="226" name="Google Shape;226;p33"/>
          <p:cNvSpPr txBox="1"/>
          <p:nvPr/>
        </p:nvSpPr>
        <p:spPr>
          <a:xfrm>
            <a:off x="15131723" y="3360601"/>
            <a:ext cx="1347890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VALIDA</a:t>
            </a:r>
            <a:endParaRPr/>
          </a:p>
        </p:txBody>
      </p:sp>
      <p:sp>
        <p:nvSpPr>
          <p:cNvPr id="227" name="Google Shape;227;p33"/>
          <p:cNvSpPr txBox="1"/>
          <p:nvPr/>
        </p:nvSpPr>
        <p:spPr>
          <a:xfrm>
            <a:off x="7323019" y="4151111"/>
            <a:ext cx="2338986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COMPRUEBA</a:t>
            </a:r>
            <a:endParaRPr/>
          </a:p>
        </p:txBody>
      </p:sp>
      <p:sp>
        <p:nvSpPr>
          <p:cNvPr id="228" name="Google Shape;228;p33"/>
          <p:cNvSpPr txBox="1"/>
          <p:nvPr/>
        </p:nvSpPr>
        <p:spPr>
          <a:xfrm>
            <a:off x="2057400" y="11229761"/>
            <a:ext cx="20269200" cy="84594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9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Adaptado de Caviglioli, O. </a:t>
            </a:r>
            <a:r>
              <a:rPr b="0" i="1" lang="es-ES" sz="39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Dual Coding for Teachers</a:t>
            </a:r>
            <a:r>
              <a:rPr b="0" i="0" lang="es-ES" sz="39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. John Catt Ed. 2018</a:t>
            </a:r>
            <a:endParaRPr/>
          </a:p>
        </p:txBody>
      </p:sp>
      <p:pic>
        <p:nvPicPr>
          <p:cNvPr descr="Rectángulo redondeado Rectángulo redondeado" id="229" name="Google Shape;22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64168" y="6638835"/>
            <a:ext cx="3794866" cy="30611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ctángulo redondeado Rectángulo redondeado" id="230" name="Google Shape;23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1818" y="6638835"/>
            <a:ext cx="3794866" cy="30611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oun_Teacher_21550.png" id="231" name="Google Shape;231;p33"/>
          <p:cNvPicPr preferRelativeResize="0"/>
          <p:nvPr/>
        </p:nvPicPr>
        <p:blipFill rotWithShape="1">
          <a:blip r:embed="rId4">
            <a:alphaModFix/>
          </a:blip>
          <a:srcRect b="20389" l="0" r="0" t="0"/>
          <a:stretch/>
        </p:blipFill>
        <p:spPr>
          <a:xfrm>
            <a:off x="2896770" y="4295567"/>
            <a:ext cx="3844959" cy="30609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9fb0b10d2ffc_logo-educaixa.jpg" id="232" name="Google Shape;232;p33"/>
          <p:cNvPicPr preferRelativeResize="0"/>
          <p:nvPr/>
        </p:nvPicPr>
        <p:blipFill rotWithShape="1">
          <a:blip r:embed="rId5">
            <a:alphaModFix/>
          </a:blip>
          <a:srcRect b="21171" l="0" r="0" t="29185"/>
          <a:stretch/>
        </p:blipFill>
        <p:spPr>
          <a:xfrm>
            <a:off x="11789078" y="8841611"/>
            <a:ext cx="3662800" cy="18183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EF-logo.png" id="233" name="Google Shape;233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989966" y="8983660"/>
            <a:ext cx="3441585" cy="228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if_.gif" id="238" name="Google Shape;23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1456" y="2377440"/>
            <a:ext cx="16575298" cy="8431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/>
          <p:nvPr/>
        </p:nvSpPr>
        <p:spPr>
          <a:xfrm>
            <a:off x="3207829" y="6941802"/>
            <a:ext cx="3222843" cy="2455226"/>
          </a:xfrm>
          <a:prstGeom prst="roundRect">
            <a:avLst>
              <a:gd fmla="val 15000" name="adj"/>
            </a:avLst>
          </a:prstGeom>
          <a:solidFill>
            <a:srgbClr val="E8A6B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endParaRPr/>
          </a:p>
        </p:txBody>
      </p:sp>
      <p:sp>
        <p:nvSpPr>
          <p:cNvPr id="86" name="Google Shape;86;p18"/>
          <p:cNvSpPr/>
          <p:nvPr/>
        </p:nvSpPr>
        <p:spPr>
          <a:xfrm>
            <a:off x="10650180" y="6941802"/>
            <a:ext cx="3222843" cy="2455226"/>
          </a:xfrm>
          <a:prstGeom prst="roundRect">
            <a:avLst>
              <a:gd fmla="val 15000" name="adj"/>
            </a:avLst>
          </a:prstGeom>
          <a:solidFill>
            <a:srgbClr val="E8A6B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TEORÍA</a:t>
            </a:r>
            <a:endParaRPr/>
          </a:p>
        </p:txBody>
      </p:sp>
      <p:sp>
        <p:nvSpPr>
          <p:cNvPr id="87" name="Google Shape;87;p18"/>
          <p:cNvSpPr/>
          <p:nvPr/>
        </p:nvSpPr>
        <p:spPr>
          <a:xfrm>
            <a:off x="18092531" y="6941802"/>
            <a:ext cx="3794866" cy="2455226"/>
          </a:xfrm>
          <a:prstGeom prst="roundRect">
            <a:avLst>
              <a:gd fmla="val 15000" name="adj"/>
            </a:avLst>
          </a:prstGeom>
          <a:solidFill>
            <a:srgbClr val="E8A6B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INVESTIGACIÓN</a:t>
            </a:r>
            <a:endParaRPr/>
          </a:p>
        </p:txBody>
      </p:sp>
      <p:sp>
        <p:nvSpPr>
          <p:cNvPr id="88" name="Google Shape;88;p18"/>
          <p:cNvSpPr/>
          <p:nvPr/>
        </p:nvSpPr>
        <p:spPr>
          <a:xfrm>
            <a:off x="11557000" y="1937829"/>
            <a:ext cx="1270000" cy="1270001"/>
          </a:xfrm>
          <a:prstGeom prst="ellipse">
            <a:avLst/>
          </a:prstGeom>
          <a:solidFill>
            <a:srgbClr val="DF657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6800" u="none" cap="none" strike="noStrike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+</a:t>
            </a:r>
            <a:endParaRPr/>
          </a:p>
        </p:txBody>
      </p:sp>
      <p:sp>
        <p:nvSpPr>
          <p:cNvPr id="89" name="Google Shape;89;p18"/>
          <p:cNvSpPr txBox="1"/>
          <p:nvPr/>
        </p:nvSpPr>
        <p:spPr>
          <a:xfrm>
            <a:off x="11219916" y="1392533"/>
            <a:ext cx="1944168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BENEFICIO</a:t>
            </a:r>
            <a:endParaRPr/>
          </a:p>
        </p:txBody>
      </p:sp>
      <p:cxnSp>
        <p:nvCxnSpPr>
          <p:cNvPr id="90" name="Google Shape;90;p18"/>
          <p:cNvCxnSpPr/>
          <p:nvPr/>
        </p:nvCxnSpPr>
        <p:spPr>
          <a:xfrm flipH="1" rot="10800000">
            <a:off x="6193625" y="3032557"/>
            <a:ext cx="5595453" cy="4018103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91" name="Google Shape;91;p18"/>
          <p:cNvCxnSpPr/>
          <p:nvPr/>
        </p:nvCxnSpPr>
        <p:spPr>
          <a:xfrm rot="10800000">
            <a:off x="12068904" y="3161216"/>
            <a:ext cx="484953" cy="3789905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92" name="Google Shape;92;p18"/>
          <p:cNvCxnSpPr/>
          <p:nvPr/>
        </p:nvCxnSpPr>
        <p:spPr>
          <a:xfrm rot="10800000">
            <a:off x="12871476" y="2818230"/>
            <a:ext cx="6648124" cy="4033742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93" name="Google Shape;93;p18"/>
          <p:cNvCxnSpPr/>
          <p:nvPr/>
        </p:nvCxnSpPr>
        <p:spPr>
          <a:xfrm flipH="1">
            <a:off x="6416955" y="8239848"/>
            <a:ext cx="4246942" cy="1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cxnSp>
        <p:nvCxnSpPr>
          <p:cNvPr id="94" name="Google Shape;94;p18"/>
          <p:cNvCxnSpPr/>
          <p:nvPr/>
        </p:nvCxnSpPr>
        <p:spPr>
          <a:xfrm>
            <a:off x="13904538" y="8169415"/>
            <a:ext cx="4246942" cy="1"/>
          </a:xfrm>
          <a:prstGeom prst="straightConnector1">
            <a:avLst/>
          </a:prstGeom>
          <a:noFill/>
          <a:ln cap="flat" cmpd="sng" w="76200">
            <a:solidFill>
              <a:srgbClr val="DF657F"/>
            </a:solidFill>
            <a:prstDash val="solid"/>
            <a:miter lim="400000"/>
            <a:headEnd len="sm" w="sm" type="none"/>
            <a:tailEnd len="med" w="med" type="stealth"/>
          </a:ln>
        </p:spPr>
      </p:cxnSp>
      <p:sp>
        <p:nvSpPr>
          <p:cNvPr id="95" name="Google Shape;95;p18"/>
          <p:cNvSpPr txBox="1"/>
          <p:nvPr/>
        </p:nvSpPr>
        <p:spPr>
          <a:xfrm>
            <a:off x="7764830" y="7684649"/>
            <a:ext cx="1551192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EXPLICA</a:t>
            </a:r>
            <a:endParaRPr/>
          </a:p>
        </p:txBody>
      </p:sp>
      <p:sp>
        <p:nvSpPr>
          <p:cNvPr id="96" name="Google Shape;96;p18"/>
          <p:cNvSpPr txBox="1"/>
          <p:nvPr/>
        </p:nvSpPr>
        <p:spPr>
          <a:xfrm>
            <a:off x="14950294" y="7684649"/>
            <a:ext cx="2064970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PROMUEVE</a:t>
            </a: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12602662" y="5212900"/>
            <a:ext cx="1816736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FORMULA</a:t>
            </a:r>
            <a:endParaRPr/>
          </a:p>
        </p:txBody>
      </p:sp>
      <p:sp>
        <p:nvSpPr>
          <p:cNvPr id="98" name="Google Shape;98;p18"/>
          <p:cNvSpPr txBox="1"/>
          <p:nvPr/>
        </p:nvSpPr>
        <p:spPr>
          <a:xfrm>
            <a:off x="15131723" y="3360601"/>
            <a:ext cx="1347890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VALIDA</a:t>
            </a:r>
            <a:endParaRPr/>
          </a:p>
        </p:txBody>
      </p:sp>
      <p:sp>
        <p:nvSpPr>
          <p:cNvPr id="99" name="Google Shape;99;p18"/>
          <p:cNvSpPr txBox="1"/>
          <p:nvPr/>
        </p:nvSpPr>
        <p:spPr>
          <a:xfrm>
            <a:off x="7323019" y="4151111"/>
            <a:ext cx="2338986" cy="5359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9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COMPRUEBA</a:t>
            </a:r>
            <a:endParaRPr/>
          </a:p>
        </p:txBody>
      </p:sp>
      <p:sp>
        <p:nvSpPr>
          <p:cNvPr id="100" name="Google Shape;100;p18"/>
          <p:cNvSpPr txBox="1"/>
          <p:nvPr/>
        </p:nvSpPr>
        <p:spPr>
          <a:xfrm>
            <a:off x="2057400" y="11229761"/>
            <a:ext cx="20269200" cy="84594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9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Adaptado de Caviglioli, O. </a:t>
            </a:r>
            <a:r>
              <a:rPr b="0" i="1" lang="es-ES" sz="39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Dual Coding for Teachers</a:t>
            </a:r>
            <a:r>
              <a:rPr b="0" i="0" lang="es-ES" sz="39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. John Catt Ed. 2018</a:t>
            </a:r>
            <a:endParaRPr/>
          </a:p>
        </p:txBody>
      </p:sp>
      <p:pic>
        <p:nvPicPr>
          <p:cNvPr descr="Rectángulo redondeado Rectángulo redondeado" id="101" name="Google Shape;10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64168" y="6638835"/>
            <a:ext cx="3794866" cy="30611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ctángulo redondeado Rectángulo redondeado" id="102" name="Google Shape;10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21818" y="6638835"/>
            <a:ext cx="3794866" cy="3061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/>
          <p:nvPr/>
        </p:nvSpPr>
        <p:spPr>
          <a:xfrm>
            <a:off x="3365500" y="3352800"/>
            <a:ext cx="5423716" cy="1110503"/>
          </a:xfrm>
          <a:prstGeom prst="roundRect">
            <a:avLst>
              <a:gd fmla="val 39583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Metacognición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9"/>
          <p:cNvSpPr/>
          <p:nvPr/>
        </p:nvSpPr>
        <p:spPr>
          <a:xfrm>
            <a:off x="3365500" y="4292600"/>
            <a:ext cx="5423716" cy="2710564"/>
          </a:xfrm>
          <a:prstGeom prst="roundRect">
            <a:avLst>
              <a:gd fmla="val 16217" name="adj"/>
            </a:avLst>
          </a:pr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Monitorizar y controlar tus </a:t>
            </a:r>
            <a:r>
              <a:rPr b="0" i="0" lang="es-ES" sz="3600" u="none" cap="none" strike="noStrike">
                <a:solidFill>
                  <a:srgbClr val="3672A3"/>
                </a:solidFill>
                <a:latin typeface="Arial"/>
                <a:ea typeface="Arial"/>
                <a:cs typeface="Arial"/>
                <a:sym typeface="Arial"/>
              </a:rPr>
              <a:t>procesos de pensamiento</a:t>
            </a:r>
            <a:endParaRPr b="0" i="0" sz="3600" u="none" cap="none" strike="noStrike">
              <a:solidFill>
                <a:srgbClr val="3672A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9"/>
          <p:cNvSpPr/>
          <p:nvPr/>
        </p:nvSpPr>
        <p:spPr>
          <a:xfrm>
            <a:off x="15074900" y="3352800"/>
            <a:ext cx="5423716" cy="1110503"/>
          </a:xfrm>
          <a:prstGeom prst="roundRect">
            <a:avLst>
              <a:gd fmla="val 39583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Autorregulación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9"/>
          <p:cNvSpPr/>
          <p:nvPr/>
        </p:nvSpPr>
        <p:spPr>
          <a:xfrm>
            <a:off x="15074900" y="4292600"/>
            <a:ext cx="5423716" cy="2710564"/>
          </a:xfrm>
          <a:prstGeom prst="roundRect">
            <a:avLst>
              <a:gd fmla="val 16217" name="adj"/>
            </a:avLst>
          </a:pr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Monitorizar y controlar tus </a:t>
            </a:r>
            <a:r>
              <a:rPr b="0" i="0" lang="es-ES" sz="3600" u="none" cap="none" strike="noStrike">
                <a:solidFill>
                  <a:srgbClr val="3672A3"/>
                </a:solidFill>
                <a:latin typeface="Arial"/>
                <a:ea typeface="Arial"/>
                <a:cs typeface="Arial"/>
                <a:sym typeface="Arial"/>
              </a:rPr>
              <a:t>emociones y comportamiento</a:t>
            </a:r>
            <a:endParaRPr b="0" i="0" sz="3600" u="none" cap="none" strike="noStrike">
              <a:solidFill>
                <a:srgbClr val="3672A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9"/>
          <p:cNvSpPr/>
          <p:nvPr/>
        </p:nvSpPr>
        <p:spPr>
          <a:xfrm>
            <a:off x="7175500" y="6527800"/>
            <a:ext cx="9295557" cy="1110503"/>
          </a:xfrm>
          <a:prstGeom prst="roundRect">
            <a:avLst>
              <a:gd fmla="val 39583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Aprendizaje autorregulador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9"/>
          <p:cNvSpPr/>
          <p:nvPr/>
        </p:nvSpPr>
        <p:spPr>
          <a:xfrm>
            <a:off x="7175500" y="7467600"/>
            <a:ext cx="9295557" cy="2710564"/>
          </a:xfrm>
          <a:prstGeom prst="roundRect">
            <a:avLst>
              <a:gd fmla="val 16217" name="adj"/>
            </a:avLst>
          </a:prstGeom>
          <a:solidFill>
            <a:srgbClr val="92929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aplicación de la metacognición y la autorregulación</a:t>
            </a:r>
            <a:r>
              <a:rPr b="0" i="0" lang="es-ES" sz="3600" u="none" cap="none" strike="noStrike">
                <a:solidFill>
                  <a:srgbClr val="3672A3"/>
                </a:solidFill>
                <a:latin typeface="Arial"/>
                <a:ea typeface="Arial"/>
                <a:cs typeface="Arial"/>
                <a:sym typeface="Arial"/>
              </a:rPr>
              <a:t> al aprendizaje</a:t>
            </a:r>
            <a:endParaRPr b="0" i="0" sz="3600" u="none" cap="none" strike="noStrike">
              <a:solidFill>
                <a:srgbClr val="3672A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1206498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Calibri"/>
              <a:buNone/>
            </a:pPr>
            <a:r>
              <a:rPr b="1" i="0" lang="es-ES" sz="7800" u="none" cap="none" strike="noStrike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rPr>
              <a:t>Memoria</a:t>
            </a:r>
            <a:r>
              <a:rPr b="0" i="0" lang="es-ES" sz="11600" u="none" cap="none" strike="noStrike">
                <a:solidFill>
                  <a:srgbClr val="9B5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s-ES" sz="7800" u="none" cap="none" strike="noStrike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rPr>
              <a:t>y emoción</a:t>
            </a:r>
            <a:endParaRPr b="1" i="0" sz="7800" u="none" cap="none" strike="noStrike">
              <a:solidFill>
                <a:srgbClr val="139CF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 par de baloncesto&#10;&#10;Descripción generada automáticamente" id="122" name="Google Shape;12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87632" y="-292609"/>
            <a:ext cx="24939856" cy="162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12594335" y="4265847"/>
            <a:ext cx="11326369" cy="11071749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6600" u="none" cap="none" strike="noStrik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Ricky Rubio aprovecha el pick and roll que le sirve Usman Garuba tratando de forzar el uno contra uno. Durant acude a la ayuda, es un forward muy agresivo en defensa y la situación vuelve a la zona press que planteaba Popovitch de inicio. Rubio realiza un step-back para lanzar de tres… ¡y encesta! </a:t>
            </a:r>
            <a:r>
              <a:rPr b="0" i="1" lang="es-ES" sz="6600" u="none" cap="none" strike="noStrik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Gigantes del Basket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1168" y="-1694056"/>
            <a:ext cx="25091135" cy="15410056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 txBox="1"/>
          <p:nvPr/>
        </p:nvSpPr>
        <p:spPr>
          <a:xfrm>
            <a:off x="-201168" y="9126026"/>
            <a:ext cx="25091137" cy="458997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5400" u="none" cap="none" strike="noStrike">
                <a:solidFill>
                  <a:schemeClr val="lt1"/>
                </a:solidFill>
                <a:highlight>
                  <a:srgbClr val="000000"/>
                </a:highlight>
                <a:latin typeface="Georgia"/>
                <a:ea typeface="Georgia"/>
                <a:cs typeface="Georgia"/>
                <a:sym typeface="Georgia"/>
              </a:rPr>
              <a:t>Al cuarto, sardo y bastito, lo recibió Ferrera con una templada revolera para luego torearlo con garbo a la verónica aprovechando su codicia. Galleo por chicuelinas para llevarlo al peto y lo sacó con un quite por el mismo palo, de mano muy baja. La media, abelmontada. Se desmonteraron Montoliú y Fernando Sánchez en banderillas. Brindó a Yeyes Manzanares y lo lució en los primeros compases del trasteo: dándole distancia y sin apretarlo, dejándolo a su aire. </a:t>
            </a:r>
            <a:r>
              <a:rPr b="0" i="1" lang="es-ES" sz="5400" u="none" cap="none" strike="noStrike">
                <a:solidFill>
                  <a:schemeClr val="lt1"/>
                </a:solidFill>
                <a:highlight>
                  <a:srgbClr val="000000"/>
                </a:highlight>
                <a:latin typeface="Georgia"/>
                <a:ea typeface="Georgia"/>
                <a:cs typeface="Georgia"/>
                <a:sym typeface="Georgia"/>
              </a:rPr>
              <a:t>Diario de Alicante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/>
          <p:nvPr/>
        </p:nvSpPr>
        <p:spPr>
          <a:xfrm>
            <a:off x="7217281" y="1656045"/>
            <a:ext cx="10146158" cy="10049326"/>
          </a:xfrm>
          <a:prstGeom prst="ellipse">
            <a:avLst/>
          </a:prstGeom>
          <a:solidFill>
            <a:srgbClr val="D5D5D5"/>
          </a:solidFill>
          <a:ln cap="flat" cmpd="sng" w="88900">
            <a:solidFill>
              <a:srgbClr val="000000"/>
            </a:solidFill>
            <a:prstDash val="dot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5" name="Google Shape;135;p23"/>
          <p:cNvCxnSpPr/>
          <p:nvPr/>
        </p:nvCxnSpPr>
        <p:spPr>
          <a:xfrm>
            <a:off x="4473319" y="6859015"/>
            <a:ext cx="15437365" cy="1"/>
          </a:xfrm>
          <a:prstGeom prst="straightConnector1">
            <a:avLst/>
          </a:prstGeom>
          <a:noFill/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6" name="Google Shape;136;p23"/>
          <p:cNvSpPr/>
          <p:nvPr/>
        </p:nvSpPr>
        <p:spPr>
          <a:xfrm>
            <a:off x="8526537" y="3894033"/>
            <a:ext cx="3444825" cy="2419970"/>
          </a:xfrm>
          <a:prstGeom prst="roundRect">
            <a:avLst>
              <a:gd fmla="val 15000" name="adj"/>
            </a:avLst>
          </a:prstGeom>
          <a:solidFill>
            <a:srgbClr val="8CBCE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Aburrimiento</a:t>
            </a:r>
            <a:endParaRPr b="1" i="0" sz="3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3"/>
          <p:cNvSpPr/>
          <p:nvPr/>
        </p:nvSpPr>
        <p:spPr>
          <a:xfrm>
            <a:off x="12778333" y="3894033"/>
            <a:ext cx="3222203" cy="2419970"/>
          </a:xfrm>
          <a:prstGeom prst="roundRect">
            <a:avLst>
              <a:gd fmla="val 15000" name="adj"/>
            </a:avLst>
          </a:prstGeom>
          <a:solidFill>
            <a:srgbClr val="3672A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Tensión</a:t>
            </a:r>
            <a:endParaRPr b="1" i="0" sz="3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8526537" y="7404028"/>
            <a:ext cx="3444822" cy="2419971"/>
          </a:xfrm>
          <a:prstGeom prst="roundRect">
            <a:avLst>
              <a:gd fmla="val 15000" name="adj"/>
            </a:avLst>
          </a:prstGeom>
          <a:solidFill>
            <a:srgbClr val="D2B0B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Relajación</a:t>
            </a:r>
            <a:endParaRPr b="1" i="0" sz="3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3"/>
          <p:cNvSpPr/>
          <p:nvPr/>
        </p:nvSpPr>
        <p:spPr>
          <a:xfrm>
            <a:off x="12778333" y="7404028"/>
            <a:ext cx="3222203" cy="2419971"/>
          </a:xfrm>
          <a:prstGeom prst="roundRect">
            <a:avLst>
              <a:gd fmla="val 15000" name="adj"/>
            </a:avLst>
          </a:prstGeom>
          <a:solidFill>
            <a:srgbClr val="9B505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Disfrute</a:t>
            </a:r>
            <a:endParaRPr b="1" i="0" sz="3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1856760" y="6565417"/>
            <a:ext cx="2543824" cy="5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Desactivante</a:t>
            </a:r>
            <a:endParaRPr b="0" i="0" sz="3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3"/>
          <p:cNvSpPr txBox="1"/>
          <p:nvPr/>
        </p:nvSpPr>
        <p:spPr>
          <a:xfrm>
            <a:off x="20324984" y="6565417"/>
            <a:ext cx="1860690" cy="5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Activante</a:t>
            </a:r>
            <a:endParaRPr b="0" i="0" sz="3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2" name="Google Shape;142;p23"/>
          <p:cNvCxnSpPr/>
          <p:nvPr/>
        </p:nvCxnSpPr>
        <p:spPr>
          <a:xfrm flipH="1">
            <a:off x="12364033" y="758361"/>
            <a:ext cx="48606" cy="11199439"/>
          </a:xfrm>
          <a:prstGeom prst="straightConnector1">
            <a:avLst/>
          </a:prstGeom>
          <a:noFill/>
          <a:ln cap="flat" cmpd="sng" w="25400">
            <a:solidFill>
              <a:srgbClr val="0000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43" name="Google Shape;143;p23"/>
          <p:cNvSpPr txBox="1"/>
          <p:nvPr/>
        </p:nvSpPr>
        <p:spPr>
          <a:xfrm>
            <a:off x="11529024" y="182534"/>
            <a:ext cx="1767231" cy="5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Negativa</a:t>
            </a:r>
            <a:endParaRPr/>
          </a:p>
        </p:txBody>
      </p:sp>
      <p:sp>
        <p:nvSpPr>
          <p:cNvPr id="144" name="Google Shape;144;p23"/>
          <p:cNvSpPr txBox="1"/>
          <p:nvPr/>
        </p:nvSpPr>
        <p:spPr>
          <a:xfrm>
            <a:off x="12550511" y="11705371"/>
            <a:ext cx="1588695" cy="5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Positiva</a:t>
            </a:r>
            <a:endParaRPr b="0" i="0" sz="3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_1653.jpeg" id="149" name="Google Shape;149;p24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2830" r="2830" t="0"/>
          <a:stretch/>
        </p:blipFill>
        <p:spPr>
          <a:xfrm>
            <a:off x="5107781" y="1236067"/>
            <a:ext cx="14168502" cy="11243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un_customer expectation_3852708.png" id="154" name="Google Shape;15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5770" y="2412999"/>
            <a:ext cx="8890001" cy="889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5"/>
          <p:cNvSpPr txBox="1"/>
          <p:nvPr/>
        </p:nvSpPr>
        <p:spPr>
          <a:xfrm>
            <a:off x="14406847" y="4965173"/>
            <a:ext cx="591138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8000" u="none" cap="none" strike="noStrike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rPr>
              <a:t>El arte de las buenas preguntas</a:t>
            </a:r>
            <a:endParaRPr b="0" i="0" sz="8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Victor</dc:creator>
</cp:coreProperties>
</file>