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ldx" ContentType="application/vnd.openxmlformats-officedocument.presentationml.slide"/>
  <Default Extension="tiff" ContentType="image/tiff"/>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7" r:id="rId2"/>
    <p:sldId id="262" r:id="rId3"/>
    <p:sldId id="306" r:id="rId4"/>
    <p:sldId id="263" r:id="rId5"/>
    <p:sldId id="325" r:id="rId6"/>
    <p:sldId id="307" r:id="rId7"/>
    <p:sldId id="308" r:id="rId8"/>
    <p:sldId id="309" r:id="rId9"/>
    <p:sldId id="310" r:id="rId10"/>
    <p:sldId id="337" r:id="rId11"/>
    <p:sldId id="285" r:id="rId12"/>
    <p:sldId id="286" r:id="rId13"/>
    <p:sldId id="313" r:id="rId14"/>
    <p:sldId id="314" r:id="rId15"/>
    <p:sldId id="315" r:id="rId16"/>
    <p:sldId id="316" r:id="rId17"/>
    <p:sldId id="317" r:id="rId18"/>
    <p:sldId id="318" r:id="rId19"/>
    <p:sldId id="319" r:id="rId20"/>
    <p:sldId id="321" r:id="rId21"/>
    <p:sldId id="326" r:id="rId22"/>
    <p:sldId id="322" r:id="rId23"/>
    <p:sldId id="323" r:id="rId24"/>
    <p:sldId id="324" r:id="rId25"/>
    <p:sldId id="278" r:id="rId26"/>
    <p:sldId id="340"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D4C5"/>
    <a:srgbClr val="FCE1A5"/>
    <a:srgbClr val="ED8F48"/>
    <a:srgbClr val="58A7B7"/>
    <a:srgbClr val="785A91"/>
    <a:srgbClr val="B2BE34"/>
    <a:srgbClr val="0099CC"/>
    <a:srgbClr val="33CCCC"/>
    <a:srgbClr val="FAD2EA"/>
    <a:srgbClr val="E848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898" autoAdjust="0"/>
    <p:restoredTop sz="94660"/>
  </p:normalViewPr>
  <p:slideViewPr>
    <p:cSldViewPr snapToGrid="0">
      <p:cViewPr varScale="1">
        <p:scale>
          <a:sx n="110" d="100"/>
          <a:sy n="110" d="100"/>
        </p:scale>
        <p:origin x="32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89BB4C-5FE3-4E99-8C28-9C3E6FB487D0}"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2D504CCF-AA33-4CCA-9BE9-C04197C80389}">
      <dgm:prSet/>
      <dgm:spPr/>
      <dgm:t>
        <a:bodyPr/>
        <a:lstStyle/>
        <a:p>
          <a:r>
            <a:rPr lang="es-ES" b="1" dirty="0">
              <a:latin typeface="Arial" panose="020B0604020202020204" pitchFamily="34" charset="0"/>
              <a:cs typeface="Arial" panose="020B0604020202020204" pitchFamily="34" charset="0"/>
            </a:rPr>
            <a:t>Comenzar por el niño: </a:t>
          </a:r>
          <a:r>
            <a:rPr lang="es-ES" b="0" dirty="0">
              <a:latin typeface="Arial" panose="020B0604020202020204" pitchFamily="34" charset="0"/>
              <a:cs typeface="Arial" panose="020B0604020202020204" pitchFamily="34" charset="0"/>
            </a:rPr>
            <a:t>En lugar de centrarse en el objetivo de aprendizaje, trate de centrarse en lo que el niño "sabe" y trae consigo en relación con los temas de ciencias. </a:t>
          </a:r>
          <a:r>
            <a:rPr lang="es-ES" b="1" dirty="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dgm:t>
    </dgm:pt>
    <dgm:pt modelId="{8AA2458B-57AF-4E0C-8331-C07365FDA430}" type="parTrans" cxnId="{3091D123-2B36-4E43-BECD-A97EB252CA9F}">
      <dgm:prSet/>
      <dgm:spPr/>
      <dgm:t>
        <a:bodyPr/>
        <a:lstStyle/>
        <a:p>
          <a:endParaRPr lang="en-US"/>
        </a:p>
      </dgm:t>
    </dgm:pt>
    <dgm:pt modelId="{52EF4C9D-EB48-4FA8-AE46-0AA22952EA6C}" type="sibTrans" cxnId="{3091D123-2B36-4E43-BECD-A97EB252CA9F}">
      <dgm:prSet/>
      <dgm:spPr/>
      <dgm:t>
        <a:bodyPr/>
        <a:lstStyle/>
        <a:p>
          <a:endParaRPr lang="en-US"/>
        </a:p>
      </dgm:t>
    </dgm:pt>
    <dgm:pt modelId="{644DE500-5181-4480-9C99-A7DB4AFF01C9}">
      <dgm:prSet/>
      <dgm:spPr/>
      <dgm:t>
        <a:bodyPr/>
        <a:lstStyle/>
        <a:p>
          <a:r>
            <a:rPr lang="es-ES" b="1" dirty="0">
              <a:latin typeface="Arial" panose="020B0604020202020204" pitchFamily="34" charset="0"/>
              <a:cs typeface="Arial" panose="020B0604020202020204" pitchFamily="34" charset="0"/>
            </a:rPr>
            <a:t>Fomentar la enseñanza y el aprendizaje inclusivos: </a:t>
          </a:r>
          <a:r>
            <a:rPr lang="es-ES" b="0" dirty="0">
              <a:latin typeface="Arial" panose="020B0604020202020204" pitchFamily="34" charset="0"/>
              <a:cs typeface="Arial" panose="020B0604020202020204" pitchFamily="34" charset="0"/>
            </a:rPr>
            <a:t>Crear un aula donde los niños que no tienen ciertos recursos no estén innecesariamente en desventaja. Hacer un esfuerzo para valorar formas más amplias de "hacer ciencia"</a:t>
          </a:r>
          <a:r>
            <a:rPr lang="es-ES" b="1" dirty="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dgm:t>
    </dgm:pt>
    <dgm:pt modelId="{BC8B1B59-8068-4368-A0E2-00087520A219}" type="parTrans" cxnId="{6FBA9B1F-5869-455D-95D1-B52701B94355}">
      <dgm:prSet/>
      <dgm:spPr/>
      <dgm:t>
        <a:bodyPr/>
        <a:lstStyle/>
        <a:p>
          <a:endParaRPr lang="en-US"/>
        </a:p>
      </dgm:t>
    </dgm:pt>
    <dgm:pt modelId="{FF937659-AC92-45E8-B95D-E5D1B8357E82}" type="sibTrans" cxnId="{6FBA9B1F-5869-455D-95D1-B52701B94355}">
      <dgm:prSet/>
      <dgm:spPr/>
      <dgm:t>
        <a:bodyPr/>
        <a:lstStyle/>
        <a:p>
          <a:endParaRPr lang="en-US"/>
        </a:p>
      </dgm:t>
    </dgm:pt>
    <dgm:pt modelId="{5316CD47-4668-4898-970F-965FE605D347}">
      <dgm:prSet/>
      <dgm:spPr/>
      <dgm:t>
        <a:bodyPr/>
        <a:lstStyle/>
        <a:p>
          <a:r>
            <a:rPr lang="es-ES" b="1" dirty="0">
              <a:latin typeface="Arial" panose="020B0604020202020204" pitchFamily="34" charset="0"/>
              <a:cs typeface="Arial" panose="020B0604020202020204" pitchFamily="34" charset="0"/>
            </a:rPr>
            <a:t>Apoyar la voz y la agencia del niño: </a:t>
          </a:r>
          <a:r>
            <a:rPr lang="es-ES" b="0" dirty="0">
              <a:latin typeface="Arial" panose="020B0604020202020204" pitchFamily="34" charset="0"/>
              <a:cs typeface="Arial" panose="020B0604020202020204" pitchFamily="34" charset="0"/>
            </a:rPr>
            <a:t>Crear un aula donde las voces de los niños sean escuchadas y validadas. Use la voz del niño para dirigir las lecciones para que los niños desarrollen un sentido de propiedad / agencia hacia los temas de ciencias</a:t>
          </a:r>
          <a:r>
            <a:rPr lang="es-ES" b="1" dirty="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dgm:t>
    </dgm:pt>
    <dgm:pt modelId="{2347869E-B481-4A9A-96C9-52AC11DBAC3E}" type="parTrans" cxnId="{D1BF0525-EB5C-4E10-9A05-E472C9DDAA2C}">
      <dgm:prSet/>
      <dgm:spPr/>
      <dgm:t>
        <a:bodyPr/>
        <a:lstStyle/>
        <a:p>
          <a:endParaRPr lang="en-US"/>
        </a:p>
      </dgm:t>
    </dgm:pt>
    <dgm:pt modelId="{8AA65B6D-D198-4C6B-B951-306CE459F588}" type="sibTrans" cxnId="{D1BF0525-EB5C-4E10-9A05-E472C9DDAA2C}">
      <dgm:prSet/>
      <dgm:spPr/>
      <dgm:t>
        <a:bodyPr/>
        <a:lstStyle/>
        <a:p>
          <a:endParaRPr lang="en-US"/>
        </a:p>
      </dgm:t>
    </dgm:pt>
    <dgm:pt modelId="{B21B9B3C-57BC-B444-90D3-A083F5A4CE3F}" type="pres">
      <dgm:prSet presAssocID="{0689BB4C-5FE3-4E99-8C28-9C3E6FB487D0}" presName="hierChild1" presStyleCnt="0">
        <dgm:presLayoutVars>
          <dgm:chPref val="1"/>
          <dgm:dir/>
          <dgm:animOne val="branch"/>
          <dgm:animLvl val="lvl"/>
          <dgm:resizeHandles/>
        </dgm:presLayoutVars>
      </dgm:prSet>
      <dgm:spPr/>
    </dgm:pt>
    <dgm:pt modelId="{113F2080-1C37-E94B-9E24-DAAF5DA28D97}" type="pres">
      <dgm:prSet presAssocID="{2D504CCF-AA33-4CCA-9BE9-C04197C80389}" presName="hierRoot1" presStyleCnt="0"/>
      <dgm:spPr/>
    </dgm:pt>
    <dgm:pt modelId="{B8863AF5-8F1B-C641-9D93-D593632F9727}" type="pres">
      <dgm:prSet presAssocID="{2D504CCF-AA33-4CCA-9BE9-C04197C80389}" presName="composite" presStyleCnt="0"/>
      <dgm:spPr/>
    </dgm:pt>
    <dgm:pt modelId="{CBD9697F-5C65-A04C-A41D-51F15C002E35}" type="pres">
      <dgm:prSet presAssocID="{2D504CCF-AA33-4CCA-9BE9-C04197C80389}" presName="background" presStyleLbl="node0" presStyleIdx="0" presStyleCnt="3"/>
      <dgm:spPr>
        <a:solidFill>
          <a:srgbClr val="7030A0"/>
        </a:solidFill>
      </dgm:spPr>
    </dgm:pt>
    <dgm:pt modelId="{8FB1FB35-F8BD-9744-8578-36C88177D7E4}" type="pres">
      <dgm:prSet presAssocID="{2D504CCF-AA33-4CCA-9BE9-C04197C80389}" presName="text" presStyleLbl="fgAcc0" presStyleIdx="0" presStyleCnt="3">
        <dgm:presLayoutVars>
          <dgm:chPref val="3"/>
        </dgm:presLayoutVars>
      </dgm:prSet>
      <dgm:spPr/>
    </dgm:pt>
    <dgm:pt modelId="{1120700C-62E1-114C-8337-A023D704C651}" type="pres">
      <dgm:prSet presAssocID="{2D504CCF-AA33-4CCA-9BE9-C04197C80389}" presName="hierChild2" presStyleCnt="0"/>
      <dgm:spPr/>
    </dgm:pt>
    <dgm:pt modelId="{B9F4DA29-0718-4A4A-851D-8CE7529310BC}" type="pres">
      <dgm:prSet presAssocID="{644DE500-5181-4480-9C99-A7DB4AFF01C9}" presName="hierRoot1" presStyleCnt="0"/>
      <dgm:spPr/>
    </dgm:pt>
    <dgm:pt modelId="{DDFED90E-315F-9C4C-A187-1E98D99311F8}" type="pres">
      <dgm:prSet presAssocID="{644DE500-5181-4480-9C99-A7DB4AFF01C9}" presName="composite" presStyleCnt="0"/>
      <dgm:spPr/>
    </dgm:pt>
    <dgm:pt modelId="{2A991DB6-C7C7-CD4C-A0B0-217368963276}" type="pres">
      <dgm:prSet presAssocID="{644DE500-5181-4480-9C99-A7DB4AFF01C9}" presName="background" presStyleLbl="node0" presStyleIdx="1" presStyleCnt="3"/>
      <dgm:spPr>
        <a:solidFill>
          <a:srgbClr val="7030A0"/>
        </a:solidFill>
      </dgm:spPr>
    </dgm:pt>
    <dgm:pt modelId="{80567729-BCD2-8846-97CC-D36B2D47CAB7}" type="pres">
      <dgm:prSet presAssocID="{644DE500-5181-4480-9C99-A7DB4AFF01C9}" presName="text" presStyleLbl="fgAcc0" presStyleIdx="1" presStyleCnt="3">
        <dgm:presLayoutVars>
          <dgm:chPref val="3"/>
        </dgm:presLayoutVars>
      </dgm:prSet>
      <dgm:spPr/>
    </dgm:pt>
    <dgm:pt modelId="{9F56C82D-F205-A844-9926-3E90E88C7F4E}" type="pres">
      <dgm:prSet presAssocID="{644DE500-5181-4480-9C99-A7DB4AFF01C9}" presName="hierChild2" presStyleCnt="0"/>
      <dgm:spPr/>
    </dgm:pt>
    <dgm:pt modelId="{DD37DA51-7184-5B40-8CA4-D1637C559D62}" type="pres">
      <dgm:prSet presAssocID="{5316CD47-4668-4898-970F-965FE605D347}" presName="hierRoot1" presStyleCnt="0"/>
      <dgm:spPr/>
    </dgm:pt>
    <dgm:pt modelId="{6839A39F-D841-6648-9A1A-333762DB295C}" type="pres">
      <dgm:prSet presAssocID="{5316CD47-4668-4898-970F-965FE605D347}" presName="composite" presStyleCnt="0"/>
      <dgm:spPr/>
    </dgm:pt>
    <dgm:pt modelId="{BCB6FC9E-BA98-B84B-8DAF-61F892464D87}" type="pres">
      <dgm:prSet presAssocID="{5316CD47-4668-4898-970F-965FE605D347}" presName="background" presStyleLbl="node0" presStyleIdx="2" presStyleCnt="3"/>
      <dgm:spPr>
        <a:solidFill>
          <a:srgbClr val="7030A0"/>
        </a:solidFill>
      </dgm:spPr>
    </dgm:pt>
    <dgm:pt modelId="{45BCD43F-E570-1A45-86CF-D200F3CCB9B9}" type="pres">
      <dgm:prSet presAssocID="{5316CD47-4668-4898-970F-965FE605D347}" presName="text" presStyleLbl="fgAcc0" presStyleIdx="2" presStyleCnt="3">
        <dgm:presLayoutVars>
          <dgm:chPref val="3"/>
        </dgm:presLayoutVars>
      </dgm:prSet>
      <dgm:spPr/>
    </dgm:pt>
    <dgm:pt modelId="{6436A66E-392D-3C46-9AC1-5C99169C4508}" type="pres">
      <dgm:prSet presAssocID="{5316CD47-4668-4898-970F-965FE605D347}" presName="hierChild2" presStyleCnt="0"/>
      <dgm:spPr/>
    </dgm:pt>
  </dgm:ptLst>
  <dgm:cxnLst>
    <dgm:cxn modelId="{6FBA9B1F-5869-455D-95D1-B52701B94355}" srcId="{0689BB4C-5FE3-4E99-8C28-9C3E6FB487D0}" destId="{644DE500-5181-4480-9C99-A7DB4AFF01C9}" srcOrd="1" destOrd="0" parTransId="{BC8B1B59-8068-4368-A0E2-00087520A219}" sibTransId="{FF937659-AC92-45E8-B95D-E5D1B8357E82}"/>
    <dgm:cxn modelId="{3091D123-2B36-4E43-BECD-A97EB252CA9F}" srcId="{0689BB4C-5FE3-4E99-8C28-9C3E6FB487D0}" destId="{2D504CCF-AA33-4CCA-9BE9-C04197C80389}" srcOrd="0" destOrd="0" parTransId="{8AA2458B-57AF-4E0C-8331-C07365FDA430}" sibTransId="{52EF4C9D-EB48-4FA8-AE46-0AA22952EA6C}"/>
    <dgm:cxn modelId="{D1BF0525-EB5C-4E10-9A05-E472C9DDAA2C}" srcId="{0689BB4C-5FE3-4E99-8C28-9C3E6FB487D0}" destId="{5316CD47-4668-4898-970F-965FE605D347}" srcOrd="2" destOrd="0" parTransId="{2347869E-B481-4A9A-96C9-52AC11DBAC3E}" sibTransId="{8AA65B6D-D198-4C6B-B951-306CE459F588}"/>
    <dgm:cxn modelId="{4C87AA48-81E8-44FC-991B-CA832BC9FD48}" type="presOf" srcId="{0689BB4C-5FE3-4E99-8C28-9C3E6FB487D0}" destId="{B21B9B3C-57BC-B444-90D3-A083F5A4CE3F}" srcOrd="0" destOrd="0" presId="urn:microsoft.com/office/officeart/2005/8/layout/hierarchy1"/>
    <dgm:cxn modelId="{C8C0AF49-6B51-409E-8C26-2A20E397FB19}" type="presOf" srcId="{644DE500-5181-4480-9C99-A7DB4AFF01C9}" destId="{80567729-BCD2-8846-97CC-D36B2D47CAB7}" srcOrd="0" destOrd="0" presId="urn:microsoft.com/office/officeart/2005/8/layout/hierarchy1"/>
    <dgm:cxn modelId="{8D2490AA-257D-43FA-8E31-693AF9B2E69F}" type="presOf" srcId="{2D504CCF-AA33-4CCA-9BE9-C04197C80389}" destId="{8FB1FB35-F8BD-9744-8578-36C88177D7E4}" srcOrd="0" destOrd="0" presId="urn:microsoft.com/office/officeart/2005/8/layout/hierarchy1"/>
    <dgm:cxn modelId="{F100FDE3-1188-47F8-A395-231FE2E48043}" type="presOf" srcId="{5316CD47-4668-4898-970F-965FE605D347}" destId="{45BCD43F-E570-1A45-86CF-D200F3CCB9B9}" srcOrd="0" destOrd="0" presId="urn:microsoft.com/office/officeart/2005/8/layout/hierarchy1"/>
    <dgm:cxn modelId="{6F6CCECD-E78E-47D6-8B0C-EF0F588086D5}" type="presParOf" srcId="{B21B9B3C-57BC-B444-90D3-A083F5A4CE3F}" destId="{113F2080-1C37-E94B-9E24-DAAF5DA28D97}" srcOrd="0" destOrd="0" presId="urn:microsoft.com/office/officeart/2005/8/layout/hierarchy1"/>
    <dgm:cxn modelId="{9DF89742-3B14-489F-BBC0-7876ABAC15D4}" type="presParOf" srcId="{113F2080-1C37-E94B-9E24-DAAF5DA28D97}" destId="{B8863AF5-8F1B-C641-9D93-D593632F9727}" srcOrd="0" destOrd="0" presId="urn:microsoft.com/office/officeart/2005/8/layout/hierarchy1"/>
    <dgm:cxn modelId="{1A11A469-F449-469B-9699-41E6BDD51813}" type="presParOf" srcId="{B8863AF5-8F1B-C641-9D93-D593632F9727}" destId="{CBD9697F-5C65-A04C-A41D-51F15C002E35}" srcOrd="0" destOrd="0" presId="urn:microsoft.com/office/officeart/2005/8/layout/hierarchy1"/>
    <dgm:cxn modelId="{7029EC0E-27C4-4697-BB3B-4C571C93BCF3}" type="presParOf" srcId="{B8863AF5-8F1B-C641-9D93-D593632F9727}" destId="{8FB1FB35-F8BD-9744-8578-36C88177D7E4}" srcOrd="1" destOrd="0" presId="urn:microsoft.com/office/officeart/2005/8/layout/hierarchy1"/>
    <dgm:cxn modelId="{5C9168FA-3EA8-4265-8D26-504AE74D7945}" type="presParOf" srcId="{113F2080-1C37-E94B-9E24-DAAF5DA28D97}" destId="{1120700C-62E1-114C-8337-A023D704C651}" srcOrd="1" destOrd="0" presId="urn:microsoft.com/office/officeart/2005/8/layout/hierarchy1"/>
    <dgm:cxn modelId="{4057950D-CFD8-498E-82A9-8A0416179FFE}" type="presParOf" srcId="{B21B9B3C-57BC-B444-90D3-A083F5A4CE3F}" destId="{B9F4DA29-0718-4A4A-851D-8CE7529310BC}" srcOrd="1" destOrd="0" presId="urn:microsoft.com/office/officeart/2005/8/layout/hierarchy1"/>
    <dgm:cxn modelId="{F56CA8AF-0F24-4206-9ED5-4EDDD89974F1}" type="presParOf" srcId="{B9F4DA29-0718-4A4A-851D-8CE7529310BC}" destId="{DDFED90E-315F-9C4C-A187-1E98D99311F8}" srcOrd="0" destOrd="0" presId="urn:microsoft.com/office/officeart/2005/8/layout/hierarchy1"/>
    <dgm:cxn modelId="{7F397C15-584E-4175-A3AE-395C95E8448F}" type="presParOf" srcId="{DDFED90E-315F-9C4C-A187-1E98D99311F8}" destId="{2A991DB6-C7C7-CD4C-A0B0-217368963276}" srcOrd="0" destOrd="0" presId="urn:microsoft.com/office/officeart/2005/8/layout/hierarchy1"/>
    <dgm:cxn modelId="{BEDF6C95-565E-4E81-A721-0402E1840D0C}" type="presParOf" srcId="{DDFED90E-315F-9C4C-A187-1E98D99311F8}" destId="{80567729-BCD2-8846-97CC-D36B2D47CAB7}" srcOrd="1" destOrd="0" presId="urn:microsoft.com/office/officeart/2005/8/layout/hierarchy1"/>
    <dgm:cxn modelId="{C7E16246-AF46-4796-A88E-13885AB433C7}" type="presParOf" srcId="{B9F4DA29-0718-4A4A-851D-8CE7529310BC}" destId="{9F56C82D-F205-A844-9926-3E90E88C7F4E}" srcOrd="1" destOrd="0" presId="urn:microsoft.com/office/officeart/2005/8/layout/hierarchy1"/>
    <dgm:cxn modelId="{5BF27556-294A-4697-8E3E-19D298BD9CEA}" type="presParOf" srcId="{B21B9B3C-57BC-B444-90D3-A083F5A4CE3F}" destId="{DD37DA51-7184-5B40-8CA4-D1637C559D62}" srcOrd="2" destOrd="0" presId="urn:microsoft.com/office/officeart/2005/8/layout/hierarchy1"/>
    <dgm:cxn modelId="{B32B8675-F2E2-4620-BF23-2D91E156B7CE}" type="presParOf" srcId="{DD37DA51-7184-5B40-8CA4-D1637C559D62}" destId="{6839A39F-D841-6648-9A1A-333762DB295C}" srcOrd="0" destOrd="0" presId="urn:microsoft.com/office/officeart/2005/8/layout/hierarchy1"/>
    <dgm:cxn modelId="{3CC72549-0F76-469C-BCDF-00804BABD6FF}" type="presParOf" srcId="{6839A39F-D841-6648-9A1A-333762DB295C}" destId="{BCB6FC9E-BA98-B84B-8DAF-61F892464D87}" srcOrd="0" destOrd="0" presId="urn:microsoft.com/office/officeart/2005/8/layout/hierarchy1"/>
    <dgm:cxn modelId="{277370C0-D16C-4859-9601-56F66ECDDEC1}" type="presParOf" srcId="{6839A39F-D841-6648-9A1A-333762DB295C}" destId="{45BCD43F-E570-1A45-86CF-D200F3CCB9B9}" srcOrd="1" destOrd="0" presId="urn:microsoft.com/office/officeart/2005/8/layout/hierarchy1"/>
    <dgm:cxn modelId="{C21DAB7D-E380-4667-83DB-B156451002E1}" type="presParOf" srcId="{DD37DA51-7184-5B40-8CA4-D1637C559D62}" destId="{6436A66E-392D-3C46-9AC1-5C99169C4508}"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D9697F-5C65-A04C-A41D-51F15C002E35}">
      <dsp:nvSpPr>
        <dsp:cNvPr id="0" name=""/>
        <dsp:cNvSpPr/>
      </dsp:nvSpPr>
      <dsp:spPr>
        <a:xfrm>
          <a:off x="0" y="370824"/>
          <a:ext cx="3050001" cy="1936750"/>
        </a:xfrm>
        <a:prstGeom prst="roundRect">
          <a:avLst>
            <a:gd name="adj" fmla="val 10000"/>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B1FB35-F8BD-9744-8578-36C88177D7E4}">
      <dsp:nvSpPr>
        <dsp:cNvPr id="0" name=""/>
        <dsp:cNvSpPr/>
      </dsp:nvSpPr>
      <dsp:spPr>
        <a:xfrm>
          <a:off x="338889" y="692769"/>
          <a:ext cx="3050001" cy="193675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s-ES" sz="1300" b="1" kern="1200" dirty="0">
              <a:latin typeface="Arial" panose="020B0604020202020204" pitchFamily="34" charset="0"/>
              <a:cs typeface="Arial" panose="020B0604020202020204" pitchFamily="34" charset="0"/>
            </a:rPr>
            <a:t>Comenzar por el niño: </a:t>
          </a:r>
          <a:r>
            <a:rPr lang="es-ES" sz="1300" b="0" kern="1200" dirty="0">
              <a:latin typeface="Arial" panose="020B0604020202020204" pitchFamily="34" charset="0"/>
              <a:cs typeface="Arial" panose="020B0604020202020204" pitchFamily="34" charset="0"/>
            </a:rPr>
            <a:t>En lugar de centrarse en el objetivo de aprendizaje, trate de centrarse en lo que el niño "sabe" y trae consigo en relación con los temas de ciencias. </a:t>
          </a:r>
          <a:r>
            <a:rPr lang="es-ES" sz="1300" b="1" kern="1200" dirty="0">
              <a:latin typeface="Arial" panose="020B0604020202020204" pitchFamily="34" charset="0"/>
              <a:cs typeface="Arial" panose="020B0604020202020204" pitchFamily="34" charset="0"/>
            </a:rPr>
            <a:t>
</a:t>
          </a:r>
          <a:endParaRPr lang="en-US" sz="1300" kern="1200" dirty="0">
            <a:latin typeface="Arial" panose="020B0604020202020204" pitchFamily="34" charset="0"/>
            <a:cs typeface="Arial" panose="020B0604020202020204" pitchFamily="34" charset="0"/>
          </a:endParaRPr>
        </a:p>
      </dsp:txBody>
      <dsp:txXfrm>
        <a:off x="395614" y="749494"/>
        <a:ext cx="2936551" cy="1823300"/>
      </dsp:txXfrm>
    </dsp:sp>
    <dsp:sp modelId="{2A991DB6-C7C7-CD4C-A0B0-217368963276}">
      <dsp:nvSpPr>
        <dsp:cNvPr id="0" name=""/>
        <dsp:cNvSpPr/>
      </dsp:nvSpPr>
      <dsp:spPr>
        <a:xfrm>
          <a:off x="3727779" y="370824"/>
          <a:ext cx="3050001" cy="1936750"/>
        </a:xfrm>
        <a:prstGeom prst="roundRect">
          <a:avLst>
            <a:gd name="adj" fmla="val 10000"/>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0567729-BCD2-8846-97CC-D36B2D47CAB7}">
      <dsp:nvSpPr>
        <dsp:cNvPr id="0" name=""/>
        <dsp:cNvSpPr/>
      </dsp:nvSpPr>
      <dsp:spPr>
        <a:xfrm>
          <a:off x="4066668" y="692769"/>
          <a:ext cx="3050001" cy="193675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s-ES" sz="1300" b="1" kern="1200" dirty="0">
              <a:latin typeface="Arial" panose="020B0604020202020204" pitchFamily="34" charset="0"/>
              <a:cs typeface="Arial" panose="020B0604020202020204" pitchFamily="34" charset="0"/>
            </a:rPr>
            <a:t>Fomentar la enseñanza y el aprendizaje inclusivos: </a:t>
          </a:r>
          <a:r>
            <a:rPr lang="es-ES" sz="1300" b="0" kern="1200" dirty="0">
              <a:latin typeface="Arial" panose="020B0604020202020204" pitchFamily="34" charset="0"/>
              <a:cs typeface="Arial" panose="020B0604020202020204" pitchFamily="34" charset="0"/>
            </a:rPr>
            <a:t>Crear un aula donde los niños que no tienen ciertos recursos no estén innecesariamente en desventaja. Hacer un esfuerzo para valorar formas más amplias de "hacer ciencia"</a:t>
          </a:r>
          <a:r>
            <a:rPr lang="es-ES" sz="1300" b="1" kern="1200" dirty="0">
              <a:latin typeface="Arial" panose="020B0604020202020204" pitchFamily="34" charset="0"/>
              <a:cs typeface="Arial" panose="020B0604020202020204" pitchFamily="34" charset="0"/>
            </a:rPr>
            <a:t>
</a:t>
          </a:r>
          <a:endParaRPr lang="en-US" sz="1300" kern="1200" dirty="0">
            <a:latin typeface="Arial" panose="020B0604020202020204" pitchFamily="34" charset="0"/>
            <a:cs typeface="Arial" panose="020B0604020202020204" pitchFamily="34" charset="0"/>
          </a:endParaRPr>
        </a:p>
      </dsp:txBody>
      <dsp:txXfrm>
        <a:off x="4123393" y="749494"/>
        <a:ext cx="2936551" cy="1823300"/>
      </dsp:txXfrm>
    </dsp:sp>
    <dsp:sp modelId="{BCB6FC9E-BA98-B84B-8DAF-61F892464D87}">
      <dsp:nvSpPr>
        <dsp:cNvPr id="0" name=""/>
        <dsp:cNvSpPr/>
      </dsp:nvSpPr>
      <dsp:spPr>
        <a:xfrm>
          <a:off x="7455558" y="370824"/>
          <a:ext cx="3050001" cy="1936750"/>
        </a:xfrm>
        <a:prstGeom prst="roundRect">
          <a:avLst>
            <a:gd name="adj" fmla="val 10000"/>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5BCD43F-E570-1A45-86CF-D200F3CCB9B9}">
      <dsp:nvSpPr>
        <dsp:cNvPr id="0" name=""/>
        <dsp:cNvSpPr/>
      </dsp:nvSpPr>
      <dsp:spPr>
        <a:xfrm>
          <a:off x="7794447" y="692769"/>
          <a:ext cx="3050001" cy="193675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s-ES" sz="1300" b="1" kern="1200" dirty="0">
              <a:latin typeface="Arial" panose="020B0604020202020204" pitchFamily="34" charset="0"/>
              <a:cs typeface="Arial" panose="020B0604020202020204" pitchFamily="34" charset="0"/>
            </a:rPr>
            <a:t>Apoyar la voz y la agencia del niño: </a:t>
          </a:r>
          <a:r>
            <a:rPr lang="es-ES" sz="1300" b="0" kern="1200" dirty="0">
              <a:latin typeface="Arial" panose="020B0604020202020204" pitchFamily="34" charset="0"/>
              <a:cs typeface="Arial" panose="020B0604020202020204" pitchFamily="34" charset="0"/>
            </a:rPr>
            <a:t>Crear un aula donde las voces de los niños sean escuchadas y validadas. Use la voz del niño para dirigir las lecciones para que los niños desarrollen un sentido de propiedad / agencia hacia los temas de ciencias</a:t>
          </a:r>
          <a:r>
            <a:rPr lang="es-ES" sz="1300" b="1" kern="1200" dirty="0">
              <a:latin typeface="Arial" panose="020B0604020202020204" pitchFamily="34" charset="0"/>
              <a:cs typeface="Arial" panose="020B0604020202020204" pitchFamily="34" charset="0"/>
            </a:rPr>
            <a:t>
</a:t>
          </a:r>
          <a:endParaRPr lang="en-US" sz="1300" kern="1200" dirty="0">
            <a:latin typeface="Arial" panose="020B0604020202020204" pitchFamily="34" charset="0"/>
            <a:cs typeface="Arial" panose="020B0604020202020204" pitchFamily="34" charset="0"/>
          </a:endParaRPr>
        </a:p>
      </dsp:txBody>
      <dsp:txXfrm>
        <a:off x="7851172" y="749494"/>
        <a:ext cx="2936551" cy="182330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7E9EE4-925F-4CC3-A977-684DE19B2996}" type="datetimeFigureOut">
              <a:rPr lang="en-GB" smtClean="0"/>
              <a:t>26/10/2021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393EF4-9C46-4896-8B08-CBE25798E88D}" type="slidenum">
              <a:rPr lang="en-GB" smtClean="0"/>
              <a:t>‹Nº›</a:t>
            </a:fld>
            <a:endParaRPr lang="en-GB"/>
          </a:p>
        </p:txBody>
      </p:sp>
    </p:spTree>
    <p:extLst>
      <p:ext uri="{BB962C8B-B14F-4D97-AF65-F5344CB8AC3E}">
        <p14:creationId xmlns:p14="http://schemas.microsoft.com/office/powerpoint/2010/main" val="38581928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7" name="Google Shape;9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a:t>
            </a:fld>
            <a:endParaRPr/>
          </a:p>
        </p:txBody>
      </p:sp>
    </p:spTree>
    <p:extLst>
      <p:ext uri="{BB962C8B-B14F-4D97-AF65-F5344CB8AC3E}">
        <p14:creationId xmlns:p14="http://schemas.microsoft.com/office/powerpoint/2010/main" val="40731840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5D87E319-7D00-47B2-B254-C9A9A284738D}" type="datetimeFigureOut">
              <a:rPr lang="en-GB" smtClean="0"/>
              <a:t>26/10/2021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E19ABB7-37DC-4696-94BC-86BBFB561242}" type="slidenum">
              <a:rPr lang="en-GB" smtClean="0"/>
              <a:t>‹Nº›</a:t>
            </a:fld>
            <a:endParaRPr lang="en-GB"/>
          </a:p>
        </p:txBody>
      </p:sp>
    </p:spTree>
    <p:extLst>
      <p:ext uri="{BB962C8B-B14F-4D97-AF65-F5344CB8AC3E}">
        <p14:creationId xmlns:p14="http://schemas.microsoft.com/office/powerpoint/2010/main" val="3349192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D87E319-7D00-47B2-B254-C9A9A284738D}" type="datetimeFigureOut">
              <a:rPr lang="en-GB" smtClean="0"/>
              <a:t>26/10/2021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E19ABB7-37DC-4696-94BC-86BBFB561242}" type="slidenum">
              <a:rPr lang="en-GB" smtClean="0"/>
              <a:t>‹Nº›</a:t>
            </a:fld>
            <a:endParaRPr lang="en-GB"/>
          </a:p>
        </p:txBody>
      </p:sp>
    </p:spTree>
    <p:extLst>
      <p:ext uri="{BB962C8B-B14F-4D97-AF65-F5344CB8AC3E}">
        <p14:creationId xmlns:p14="http://schemas.microsoft.com/office/powerpoint/2010/main" val="899425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D87E319-7D00-47B2-B254-C9A9A284738D}" type="datetimeFigureOut">
              <a:rPr lang="en-GB" smtClean="0"/>
              <a:t>26/10/2021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E19ABB7-37DC-4696-94BC-86BBFB561242}" type="slidenum">
              <a:rPr lang="en-GB" smtClean="0"/>
              <a:t>‹Nº›</a:t>
            </a:fld>
            <a:endParaRPr lang="en-GB"/>
          </a:p>
        </p:txBody>
      </p:sp>
    </p:spTree>
    <p:extLst>
      <p:ext uri="{BB962C8B-B14F-4D97-AF65-F5344CB8AC3E}">
        <p14:creationId xmlns:p14="http://schemas.microsoft.com/office/powerpoint/2010/main" val="4213861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D87E319-7D00-47B2-B254-C9A9A284738D}" type="datetimeFigureOut">
              <a:rPr lang="en-GB" smtClean="0"/>
              <a:t>26/10/2021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E19ABB7-37DC-4696-94BC-86BBFB561242}" type="slidenum">
              <a:rPr lang="en-GB" smtClean="0"/>
              <a:t>‹Nº›</a:t>
            </a:fld>
            <a:endParaRPr lang="en-GB"/>
          </a:p>
        </p:txBody>
      </p:sp>
    </p:spTree>
    <p:extLst>
      <p:ext uri="{BB962C8B-B14F-4D97-AF65-F5344CB8AC3E}">
        <p14:creationId xmlns:p14="http://schemas.microsoft.com/office/powerpoint/2010/main" val="31812845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D87E319-7D00-47B2-B254-C9A9A284738D}" type="datetimeFigureOut">
              <a:rPr lang="en-GB" smtClean="0"/>
              <a:t>26/10/2021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E19ABB7-37DC-4696-94BC-86BBFB561242}" type="slidenum">
              <a:rPr lang="en-GB" smtClean="0"/>
              <a:t>‹Nº›</a:t>
            </a:fld>
            <a:endParaRPr lang="en-GB"/>
          </a:p>
        </p:txBody>
      </p:sp>
    </p:spTree>
    <p:extLst>
      <p:ext uri="{BB962C8B-B14F-4D97-AF65-F5344CB8AC3E}">
        <p14:creationId xmlns:p14="http://schemas.microsoft.com/office/powerpoint/2010/main" val="5009542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5D87E319-7D00-47B2-B254-C9A9A284738D}" type="datetimeFigureOut">
              <a:rPr lang="en-GB" smtClean="0"/>
              <a:t>26/10/2021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E19ABB7-37DC-4696-94BC-86BBFB561242}" type="slidenum">
              <a:rPr lang="en-GB" smtClean="0"/>
              <a:t>‹Nº›</a:t>
            </a:fld>
            <a:endParaRPr lang="en-GB"/>
          </a:p>
        </p:txBody>
      </p:sp>
    </p:spTree>
    <p:extLst>
      <p:ext uri="{BB962C8B-B14F-4D97-AF65-F5344CB8AC3E}">
        <p14:creationId xmlns:p14="http://schemas.microsoft.com/office/powerpoint/2010/main" val="22232664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5D87E319-7D00-47B2-B254-C9A9A284738D}" type="datetimeFigureOut">
              <a:rPr lang="en-GB" smtClean="0"/>
              <a:t>26/10/2021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E19ABB7-37DC-4696-94BC-86BBFB561242}" type="slidenum">
              <a:rPr lang="en-GB" smtClean="0"/>
              <a:t>‹Nº›</a:t>
            </a:fld>
            <a:endParaRPr lang="en-GB"/>
          </a:p>
        </p:txBody>
      </p:sp>
    </p:spTree>
    <p:extLst>
      <p:ext uri="{BB962C8B-B14F-4D97-AF65-F5344CB8AC3E}">
        <p14:creationId xmlns:p14="http://schemas.microsoft.com/office/powerpoint/2010/main" val="32093266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D87E319-7D00-47B2-B254-C9A9A284738D}" type="datetimeFigureOut">
              <a:rPr lang="en-GB" smtClean="0"/>
              <a:t>26/10/2021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E19ABB7-37DC-4696-94BC-86BBFB561242}" type="slidenum">
              <a:rPr lang="en-GB" smtClean="0"/>
              <a:t>‹Nº›</a:t>
            </a:fld>
            <a:endParaRPr lang="en-GB"/>
          </a:p>
        </p:txBody>
      </p:sp>
    </p:spTree>
    <p:extLst>
      <p:ext uri="{BB962C8B-B14F-4D97-AF65-F5344CB8AC3E}">
        <p14:creationId xmlns:p14="http://schemas.microsoft.com/office/powerpoint/2010/main" val="6061918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87E319-7D00-47B2-B254-C9A9A284738D}" type="datetimeFigureOut">
              <a:rPr lang="en-GB" smtClean="0"/>
              <a:t>26/10/2021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E19ABB7-37DC-4696-94BC-86BBFB561242}" type="slidenum">
              <a:rPr lang="en-GB" smtClean="0"/>
              <a:t>‹Nº›</a:t>
            </a:fld>
            <a:endParaRPr lang="en-GB"/>
          </a:p>
        </p:txBody>
      </p:sp>
    </p:spTree>
    <p:extLst>
      <p:ext uri="{BB962C8B-B14F-4D97-AF65-F5344CB8AC3E}">
        <p14:creationId xmlns:p14="http://schemas.microsoft.com/office/powerpoint/2010/main" val="32859357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D87E319-7D00-47B2-B254-C9A9A284738D}" type="datetimeFigureOut">
              <a:rPr lang="en-GB" smtClean="0"/>
              <a:t>26/10/2021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E19ABB7-37DC-4696-94BC-86BBFB561242}" type="slidenum">
              <a:rPr lang="en-GB" smtClean="0"/>
              <a:t>‹Nº›</a:t>
            </a:fld>
            <a:endParaRPr lang="en-GB"/>
          </a:p>
        </p:txBody>
      </p:sp>
    </p:spTree>
    <p:extLst>
      <p:ext uri="{BB962C8B-B14F-4D97-AF65-F5344CB8AC3E}">
        <p14:creationId xmlns:p14="http://schemas.microsoft.com/office/powerpoint/2010/main" val="770888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D87E319-7D00-47B2-B254-C9A9A284738D}" type="datetimeFigureOut">
              <a:rPr lang="en-GB" smtClean="0"/>
              <a:t>26/10/2021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E19ABB7-37DC-4696-94BC-86BBFB561242}" type="slidenum">
              <a:rPr lang="en-GB" smtClean="0"/>
              <a:t>‹Nº›</a:t>
            </a:fld>
            <a:endParaRPr lang="en-GB"/>
          </a:p>
        </p:txBody>
      </p:sp>
    </p:spTree>
    <p:extLst>
      <p:ext uri="{BB962C8B-B14F-4D97-AF65-F5344CB8AC3E}">
        <p14:creationId xmlns:p14="http://schemas.microsoft.com/office/powerpoint/2010/main" val="2997556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87E319-7D00-47B2-B254-C9A9A284738D}" type="datetimeFigureOut">
              <a:rPr lang="en-GB" smtClean="0"/>
              <a:t>26/10/2021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19ABB7-37DC-4696-94BC-86BBFB561242}" type="slidenum">
              <a:rPr lang="en-GB" smtClean="0"/>
              <a:t>‹Nº›</a:t>
            </a:fld>
            <a:endParaRPr lang="en-GB"/>
          </a:p>
        </p:txBody>
      </p:sp>
    </p:spTree>
    <p:extLst>
      <p:ext uri="{BB962C8B-B14F-4D97-AF65-F5344CB8AC3E}">
        <p14:creationId xmlns:p14="http://schemas.microsoft.com/office/powerpoint/2010/main" val="29001263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6.tif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7.tif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8.tif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tiff"/><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hyperlink" Target="https://discovery.ucl.ac.uk/id/eprint/10080166/1/the-science-capital-teaching-approach-pack-for-teachers.pdf" TargetMode="External"/><Relationship Id="rId7" Type="http://schemas.openxmlformats.org/officeDocument/2006/relationships/hyperlink" Target="https://www.youtube.com/watch?v=WE4ksRCEoyA" TargetMode="External"/><Relationship Id="rId2" Type="http://schemas.openxmlformats.org/officeDocument/2006/relationships/hyperlink" Target="https://forms.gle/7tm9LK61hwwAXnCS6" TargetMode="External"/><Relationship Id="rId1" Type="http://schemas.openxmlformats.org/officeDocument/2006/relationships/slideLayout" Target="../slideLayouts/slideLayout2.xml"/><Relationship Id="rId6" Type="http://schemas.openxmlformats.org/officeDocument/2006/relationships/hyperlink" Target="http://yestem.org/wp-content/uploads/2021/09/Equity-Compass-Teacher-Edition.pdf" TargetMode="External"/><Relationship Id="rId5" Type="http://schemas.openxmlformats.org/officeDocument/2006/relationships/image" Target="../media/image25.jpeg"/><Relationship Id="rId4" Type="http://schemas.openxmlformats.org/officeDocument/2006/relationships/image" Target="../media/image24.jpeg"/><Relationship Id="rId9" Type="http://schemas.openxmlformats.org/officeDocument/2006/relationships/image" Target="../media/image27.jpeg"/></Relationships>
</file>

<file path=ppt/slides/_rels/slide26.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hyperlink" Target="https://www.ucl.ac.uk/ioe/departments-and-centres/departments/education-practice-and-society/aspires-research" TargetMode="External"/><Relationship Id="rId7" Type="http://schemas.openxmlformats.org/officeDocument/2006/relationships/image" Target="../media/image4.jpeg"/><Relationship Id="rId2" Type="http://schemas.openxmlformats.org/officeDocument/2006/relationships/hyperlink" Target="http://www.ucl.ac.uk/ioe-yestem" TargetMode="External"/><Relationship Id="rId1" Type="http://schemas.openxmlformats.org/officeDocument/2006/relationships/slideLayout" Target="../slideLayouts/slideLayout2.xml"/><Relationship Id="rId6" Type="http://schemas.openxmlformats.org/officeDocument/2006/relationships/hyperlink" Target="https://www.ucl.ac.uk/ioe/departments-and-centres/departments/education-practice-and-society/science-capital-research/primary-science-capital-project" TargetMode="External"/><Relationship Id="rId5" Type="http://schemas.openxmlformats.org/officeDocument/2006/relationships/hyperlink" Target="https://m4kingspaces.org/" TargetMode="External"/><Relationship Id="rId10" Type="http://schemas.openxmlformats.org/officeDocument/2006/relationships/image" Target="../media/image29.jpeg"/><Relationship Id="rId4" Type="http://schemas.openxmlformats.org/officeDocument/2006/relationships/hyperlink" Target="https://twitter.com/m4kingspaces" TargetMode="External"/><Relationship Id="rId9" Type="http://schemas.openxmlformats.org/officeDocument/2006/relationships/image" Target="../media/image28.png"/></Relationships>
</file>

<file path=ppt/slides/_rels/slide3.xml.rels><?xml version="1.0" encoding="UTF-8" standalone="yes"?>
<Relationships xmlns="http://schemas.openxmlformats.org/package/2006/relationships"><Relationship Id="rId3" Type="http://schemas.openxmlformats.org/officeDocument/2006/relationships/package" Target="../embeddings/Microsoft_PowerPoint_Slide.sldx"/><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3.jpg"/><Relationship Id="rId4" Type="http://schemas.openxmlformats.org/officeDocument/2006/relationships/image" Target="../media/image7.emf"/></Relationships>
</file>

<file path=ppt/slides/_rels/slide4.xml.rels><?xml version="1.0" encoding="UTF-8" standalone="yes"?>
<Relationships xmlns="http://schemas.openxmlformats.org/package/2006/relationships"><Relationship Id="rId3" Type="http://schemas.openxmlformats.org/officeDocument/2006/relationships/hyperlink" Target="https://discovery.ucl.ac.uk/id/eprint/10092041/15/Moote_9538%20UCL%20Aspires%202%20report%20full%20online%20version.pdf" TargetMode="External"/><Relationship Id="rId2" Type="http://schemas.openxmlformats.org/officeDocument/2006/relationships/image" Target="../media/image8.tiff"/><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hyperlink" Target="https://discovery.ucl.ac.uk/id/eprint/10092041/15/Moote_9538%20UCL%20Aspires%202%20report%20full%20online%20version.pdf" TargetMode="External"/><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66318" y="5328179"/>
            <a:ext cx="1293962" cy="939985"/>
          </a:xfrm>
          <a:prstGeom prst="rect">
            <a:avLst/>
          </a:prstGeom>
        </p:spPr>
      </p:pic>
      <p:sp>
        <p:nvSpPr>
          <p:cNvPr id="9" name="Title 1"/>
          <p:cNvSpPr txBox="1">
            <a:spLocks/>
          </p:cNvSpPr>
          <p:nvPr/>
        </p:nvSpPr>
        <p:spPr>
          <a:xfrm>
            <a:off x="243840" y="1965869"/>
            <a:ext cx="11608525"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dirty="0">
                <a:latin typeface="Arial" panose="020B0604020202020204" pitchFamily="34" charset="0"/>
                <a:cs typeface="Arial" panose="020B0604020202020204" pitchFamily="34" charset="0"/>
              </a:rPr>
              <a:t>Hacer que la ciencia sea "para mí": Apoyar la participación equitativa en la </a:t>
            </a:r>
            <a:r>
              <a:rPr lang="es-ES" dirty="0" err="1">
                <a:latin typeface="Arial" panose="020B0604020202020204" pitchFamily="34" charset="0"/>
                <a:cs typeface="Arial" panose="020B0604020202020204" pitchFamily="34" charset="0"/>
              </a:rPr>
              <a:t>ciencia,en</a:t>
            </a:r>
            <a:r>
              <a:rPr lang="es-ES" dirty="0">
                <a:latin typeface="Arial" panose="020B0604020202020204" pitchFamily="34" charset="0"/>
                <a:cs typeface="Arial" panose="020B0604020202020204" pitchFamily="34" charset="0"/>
              </a:rPr>
              <a:t> aulas de primaria y secundaria</a:t>
            </a:r>
            <a:endParaRPr lang="en-GB" dirty="0">
              <a:latin typeface="Arial" panose="020B0604020202020204" pitchFamily="34" charset="0"/>
              <a:cs typeface="Arial" panose="020B0604020202020204" pitchFamily="34" charset="0"/>
            </a:endParaRPr>
          </a:p>
        </p:txBody>
      </p:sp>
      <p:pic>
        <p:nvPicPr>
          <p:cNvPr id="13" name="Google Shape;90;p13"/>
          <p:cNvPicPr preferRelativeResize="0"/>
          <p:nvPr/>
        </p:nvPicPr>
        <p:blipFill rotWithShape="1">
          <a:blip r:embed="rId4">
            <a:alphaModFix/>
          </a:blip>
          <a:srcRect/>
          <a:stretch/>
        </p:blipFill>
        <p:spPr>
          <a:xfrm>
            <a:off x="0" y="0"/>
            <a:ext cx="12212110" cy="1221897"/>
          </a:xfrm>
          <a:prstGeom prst="rect">
            <a:avLst/>
          </a:prstGeom>
          <a:noFill/>
          <a:ln>
            <a:noFill/>
          </a:ln>
        </p:spPr>
      </p:pic>
      <p:sp>
        <p:nvSpPr>
          <p:cNvPr id="2" name="Content Placeholder 1"/>
          <p:cNvSpPr>
            <a:spLocks noGrp="1"/>
          </p:cNvSpPr>
          <p:nvPr>
            <p:ph idx="1"/>
          </p:nvPr>
        </p:nvSpPr>
        <p:spPr>
          <a:xfrm>
            <a:off x="1173994" y="3745602"/>
            <a:ext cx="10515600" cy="1876748"/>
          </a:xfrm>
        </p:spPr>
        <p:txBody>
          <a:bodyPr>
            <a:normAutofit/>
          </a:bodyPr>
          <a:lstStyle/>
          <a:p>
            <a:pPr marL="0" indent="0" algn="ctr">
              <a:buNone/>
            </a:pPr>
            <a:r>
              <a:rPr lang="es-ES"/>
              <a:t>Profesora</a:t>
            </a:r>
            <a:r>
              <a:rPr lang="en-GB"/>
              <a:t> </a:t>
            </a:r>
            <a:r>
              <a:rPr lang="en-GB" dirty="0"/>
              <a:t>Louise Archer</a:t>
            </a:r>
          </a:p>
          <a:p>
            <a:pPr marL="0" indent="0" algn="ctr">
              <a:buNone/>
            </a:pPr>
            <a:r>
              <a:rPr lang="en-GB" dirty="0"/>
              <a:t>Karl Mannheim Professor of Sociology of Education, UCL IOE, UK</a:t>
            </a:r>
          </a:p>
        </p:txBody>
      </p:sp>
      <p:pic>
        <p:nvPicPr>
          <p:cNvPr id="11" name="Google Shape;136;p18" descr="ASPIRES logo"/>
          <p:cNvPicPr preferRelativeResize="0"/>
          <p:nvPr/>
        </p:nvPicPr>
        <p:blipFill rotWithShape="1">
          <a:blip r:embed="rId5">
            <a:alphaModFix/>
          </a:blip>
          <a:srcRect/>
          <a:stretch/>
        </p:blipFill>
        <p:spPr>
          <a:xfrm>
            <a:off x="1837766" y="5328179"/>
            <a:ext cx="1564780" cy="1275898"/>
          </a:xfrm>
          <a:prstGeom prst="rect">
            <a:avLst/>
          </a:prstGeom>
          <a:noFill/>
          <a:ln>
            <a:noFill/>
          </a:ln>
        </p:spPr>
      </p:pic>
      <p:pic>
        <p:nvPicPr>
          <p:cNvPr id="12" name="Picture 11"/>
          <p:cNvPicPr>
            <a:picLocks noChangeAspect="1"/>
          </p:cNvPicPr>
          <p:nvPr/>
        </p:nvPicPr>
        <p:blipFill rotWithShape="1">
          <a:blip r:embed="rId6" cstate="print">
            <a:extLst>
              <a:ext uri="{28A0092B-C50C-407E-A947-70E740481C1C}">
                <a14:useLocalDpi xmlns:a14="http://schemas.microsoft.com/office/drawing/2010/main" val="0"/>
              </a:ext>
            </a:extLst>
          </a:blip>
          <a:srcRect t="5335"/>
          <a:stretch/>
        </p:blipFill>
        <p:spPr>
          <a:xfrm>
            <a:off x="5902920" y="5347601"/>
            <a:ext cx="2006807" cy="1094654"/>
          </a:xfrm>
          <a:prstGeom prst="rect">
            <a:avLst/>
          </a:prstGeom>
        </p:spPr>
      </p:pic>
      <p:pic>
        <p:nvPicPr>
          <p:cNvPr id="14" name="officeArt object" descr="A picture containing table, indoor, birthday, cake&#10;&#10;Description automatically generated"/>
          <p:cNvPicPr/>
          <p:nvPr/>
        </p:nvPicPr>
        <p:blipFill>
          <a:blip r:embed="rId7"/>
          <a:srcRect l="344" r="344"/>
          <a:stretch>
            <a:fillRect/>
          </a:stretch>
        </p:blipFill>
        <p:spPr>
          <a:xfrm>
            <a:off x="8961485" y="5373045"/>
            <a:ext cx="1676351" cy="996238"/>
          </a:xfrm>
          <a:prstGeom prst="rect">
            <a:avLst/>
          </a:prstGeom>
          <a:ln w="50800" cap="flat">
            <a:solidFill>
              <a:schemeClr val="accent1">
                <a:hueOff val="366345"/>
                <a:satOff val="11385"/>
                <a:lumOff val="-23239"/>
              </a:schemeClr>
            </a:solidFill>
            <a:prstDash val="solid"/>
            <a:miter lim="400000"/>
          </a:ln>
          <a:effectLst/>
        </p:spPr>
      </p:pic>
    </p:spTree>
    <p:extLst>
      <p:ext uri="{BB962C8B-B14F-4D97-AF65-F5344CB8AC3E}">
        <p14:creationId xmlns:p14="http://schemas.microsoft.com/office/powerpoint/2010/main" val="33479696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0100" y="978102"/>
            <a:ext cx="10588434" cy="1062644"/>
          </a:xfrm>
        </p:spPr>
        <p:txBody>
          <a:bodyPr anchor="b">
            <a:normAutofit fontScale="90000"/>
          </a:bodyPr>
          <a:lstStyle/>
          <a:p>
            <a:r>
              <a:rPr lang="en-GB" b="1" dirty="0">
                <a:latin typeface="Arial" panose="020B0604020202020204" pitchFamily="34" charset="0"/>
                <a:cs typeface="Arial" panose="020B0604020202020204" pitchFamily="34" charset="0"/>
              </a:rPr>
              <a:t>¿</a:t>
            </a:r>
            <a:r>
              <a:rPr lang="en-GB" b="1" dirty="0" err="1">
                <a:latin typeface="Arial" panose="020B0604020202020204" pitchFamily="34" charset="0"/>
                <a:cs typeface="Arial" panose="020B0604020202020204" pitchFamily="34" charset="0"/>
              </a:rPr>
              <a:t>Qué</a:t>
            </a:r>
            <a:r>
              <a:rPr lang="en-GB" b="1" dirty="0">
                <a:latin typeface="Arial" panose="020B0604020202020204" pitchFamily="34" charset="0"/>
                <a:cs typeface="Arial" panose="020B0604020202020204" pitchFamily="34" charset="0"/>
              </a:rPr>
              <a:t> se </a:t>
            </a:r>
            <a:r>
              <a:rPr lang="en-GB" b="1" dirty="0" err="1">
                <a:latin typeface="Arial" panose="020B0604020202020204" pitchFamily="34" charset="0"/>
                <a:cs typeface="Arial" panose="020B0604020202020204" pitchFamily="34" charset="0"/>
              </a:rPr>
              <a:t>puede</a:t>
            </a:r>
            <a:r>
              <a:rPr lang="en-GB" b="1" dirty="0">
                <a:latin typeface="Arial" panose="020B0604020202020204" pitchFamily="34" charset="0"/>
                <a:cs typeface="Arial" panose="020B0604020202020204" pitchFamily="34" charset="0"/>
              </a:rPr>
              <a:t> </a:t>
            </a:r>
            <a:r>
              <a:rPr lang="en-GB" b="1" dirty="0" err="1">
                <a:latin typeface="Arial" panose="020B0604020202020204" pitchFamily="34" charset="0"/>
                <a:cs typeface="Arial" panose="020B0604020202020204" pitchFamily="34" charset="0"/>
              </a:rPr>
              <a:t>hacer</a:t>
            </a:r>
            <a:r>
              <a:rPr lang="en-GB" b="1" dirty="0">
                <a:latin typeface="Arial" panose="020B0604020202020204" pitchFamily="34" charset="0"/>
                <a:cs typeface="Arial" panose="020B0604020202020204" pitchFamily="34" charset="0"/>
              </a:rPr>
              <a:t> </a:t>
            </a:r>
            <a:r>
              <a:rPr lang="en-GB" b="1" dirty="0" err="1">
                <a:latin typeface="Arial" panose="020B0604020202020204" pitchFamily="34" charset="0"/>
                <a:cs typeface="Arial" panose="020B0604020202020204" pitchFamily="34" charset="0"/>
              </a:rPr>
              <a:t>desde</a:t>
            </a:r>
            <a:r>
              <a:rPr lang="en-GB" b="1" dirty="0">
                <a:latin typeface="Arial" panose="020B0604020202020204" pitchFamily="34" charset="0"/>
                <a:cs typeface="Arial" panose="020B0604020202020204" pitchFamily="34" charset="0"/>
              </a:rPr>
              <a:t> </a:t>
            </a:r>
            <a:r>
              <a:rPr lang="en-GB" b="1" dirty="0" err="1">
                <a:latin typeface="Arial" panose="020B0604020202020204" pitchFamily="34" charset="0"/>
                <a:cs typeface="Arial" panose="020B0604020202020204" pitchFamily="34" charset="0"/>
              </a:rPr>
              <a:t>el</a:t>
            </a:r>
            <a:r>
              <a:rPr lang="en-GB" b="1" dirty="0">
                <a:latin typeface="Arial" panose="020B0604020202020204" pitchFamily="34" charset="0"/>
                <a:cs typeface="Arial" panose="020B0604020202020204" pitchFamily="34" charset="0"/>
              </a:rPr>
              <a:t> colegio?</a:t>
            </a:r>
          </a:p>
        </p:txBody>
      </p:sp>
      <p:cxnSp>
        <p:nvCxnSpPr>
          <p:cNvPr id="16" name="Straight Connector 15">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624" y="2265037"/>
            <a:ext cx="10125012"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3" name="Content Placeholder 2"/>
          <p:cNvSpPr>
            <a:spLocks noGrp="1"/>
          </p:cNvSpPr>
          <p:nvPr>
            <p:ph idx="1"/>
          </p:nvPr>
        </p:nvSpPr>
        <p:spPr>
          <a:xfrm>
            <a:off x="1047624" y="2701378"/>
            <a:ext cx="5853508" cy="3921975"/>
          </a:xfrm>
        </p:spPr>
        <p:txBody>
          <a:bodyPr>
            <a:normAutofit/>
          </a:bodyPr>
          <a:lstStyle/>
          <a:p>
            <a:pPr>
              <a:lnSpc>
                <a:spcPct val="100000"/>
              </a:lnSpc>
              <a:spcBef>
                <a:spcPts val="600"/>
              </a:spcBef>
            </a:pPr>
            <a:r>
              <a:rPr lang="es-ES" sz="2000" dirty="0">
                <a:latin typeface="Arial" panose="020B0604020202020204" pitchFamily="34" charset="0"/>
                <a:cs typeface="Arial" panose="020B0604020202020204" pitchFamily="34" charset="0"/>
              </a:rPr>
              <a:t>No es (sólo) lo que haces, sino la forma en que lo haces.</a:t>
            </a:r>
          </a:p>
          <a:p>
            <a:pPr>
              <a:lnSpc>
                <a:spcPct val="100000"/>
              </a:lnSpc>
              <a:spcBef>
                <a:spcPts val="600"/>
              </a:spcBef>
            </a:pPr>
            <a:r>
              <a:rPr lang="es-ES" sz="2000" dirty="0">
                <a:latin typeface="Arial" panose="020B0604020202020204" pitchFamily="34" charset="0"/>
                <a:cs typeface="Arial" panose="020B0604020202020204" pitchFamily="34" charset="0"/>
              </a:rPr>
              <a:t>Los valores y la mentalidad subyacentes determinarán el potencial equitativo de su práctica y el uso del enfoque de la enseñanza del capital científico.</a:t>
            </a:r>
          </a:p>
          <a:p>
            <a:pPr>
              <a:lnSpc>
                <a:spcPct val="100000"/>
              </a:lnSpc>
              <a:spcBef>
                <a:spcPts val="600"/>
              </a:spcBef>
            </a:pPr>
            <a:r>
              <a:rPr lang="es-ES" sz="2000" dirty="0">
                <a:latin typeface="Arial" panose="020B0604020202020204" pitchFamily="34" charset="0"/>
                <a:cs typeface="Arial" panose="020B0604020202020204" pitchFamily="34" charset="0"/>
              </a:rPr>
              <a:t>Dos elementos: la brújula de la equidad y el enfoque de la enseñanza del capital científico.</a:t>
            </a:r>
            <a:endParaRPr lang="en-GB" sz="2000" dirty="0">
              <a:latin typeface="Arial" panose="020B0604020202020204" pitchFamily="34" charset="0"/>
              <a:cs typeface="Arial" panose="020B0604020202020204" pitchFamily="34" charset="0"/>
            </a:endParaRPr>
          </a:p>
        </p:txBody>
      </p:sp>
      <p:pic>
        <p:nvPicPr>
          <p:cNvPr id="9" name="Picture 4" descr="https://lh6.googleusercontent.com/cyNLn1DR9CR-SzDxT_KQTO9R58rQiioT5zQ4qHTZ99508cdgPbnwy2W2GT_oQkU27K4scz60eht8XJoeocLmZm7ES5uobbNnaiVLlmc4DfuCjNi6kLkt9gMf9jECau0cJijR-yI4=s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2889" y="176577"/>
            <a:ext cx="2536069" cy="125985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Chart, sunburst chart&#10;&#10;Description automatically generated">
            <a:extLst>
              <a:ext uri="{FF2B5EF4-FFF2-40B4-BE49-F238E27FC236}">
                <a16:creationId xmlns:a16="http://schemas.microsoft.com/office/drawing/2014/main" id="{A68D4E19-D8E4-4A38-B8A5-E2A5C75C5B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54706" y="2701378"/>
            <a:ext cx="2116217" cy="1840790"/>
          </a:xfrm>
          <a:prstGeom prst="rect">
            <a:avLst/>
          </a:prstGeom>
        </p:spPr>
      </p:pic>
      <p:sp>
        <p:nvSpPr>
          <p:cNvPr id="7" name="Curved Down Arrow 6"/>
          <p:cNvSpPr/>
          <p:nvPr/>
        </p:nvSpPr>
        <p:spPr>
          <a:xfrm rot="5400000">
            <a:off x="9893017" y="4296605"/>
            <a:ext cx="2579514" cy="73152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endParaRPr lang="en-GB">
              <a:solidFill>
                <a:schemeClr val="tx1"/>
              </a:solidFill>
              <a:latin typeface="Arial" panose="020B0604020202020204" pitchFamily="34" charset="0"/>
              <a:cs typeface="Arial" panose="020B0604020202020204" pitchFamily="34" charset="0"/>
            </a:endParaRPr>
          </a:p>
        </p:txBody>
      </p:sp>
      <p:pic>
        <p:nvPicPr>
          <p:cNvPr id="8" name="Picture 7" descr="Diagram&#10;&#10;Description automatically generated">
            <a:extLst>
              <a:ext uri="{FF2B5EF4-FFF2-40B4-BE49-F238E27FC236}">
                <a16:creationId xmlns:a16="http://schemas.microsoft.com/office/drawing/2014/main" id="{C05983F8-90C6-43AF-ADD8-57F64B0DCA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89016" y="4978508"/>
            <a:ext cx="1647595" cy="1818625"/>
          </a:xfrm>
          <a:prstGeom prst="rect">
            <a:avLst/>
          </a:prstGeom>
        </p:spPr>
      </p:pic>
      <p:sp>
        <p:nvSpPr>
          <p:cNvPr id="10" name="Curved Left Arrow 9"/>
          <p:cNvSpPr/>
          <p:nvPr/>
        </p:nvSpPr>
        <p:spPr>
          <a:xfrm rot="10800000">
            <a:off x="7618691" y="3372608"/>
            <a:ext cx="731520" cy="2579514"/>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endParaRPr lang="en-GB">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159103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0100" y="978102"/>
            <a:ext cx="8321923" cy="1062644"/>
          </a:xfrm>
        </p:spPr>
        <p:txBody>
          <a:bodyPr anchor="b">
            <a:normAutofit fontScale="90000"/>
          </a:bodyPr>
          <a:lstStyle/>
          <a:p>
            <a:r>
              <a:rPr lang="es-ES" dirty="0">
                <a:latin typeface="Arial" panose="020B0604020202020204" pitchFamily="34" charset="0"/>
                <a:cs typeface="Arial" panose="020B0604020202020204" pitchFamily="34" charset="0"/>
              </a:rPr>
              <a:t>E</a:t>
            </a:r>
            <a:r>
              <a:rPr lang="es-ES" sz="4400" dirty="0">
                <a:latin typeface="Arial" panose="020B0604020202020204" pitchFamily="34" charset="0"/>
                <a:cs typeface="Arial" panose="020B0604020202020204" pitchFamily="34" charset="0"/>
              </a:rPr>
              <a:t>nfoque de la enseñanza del capital científico</a:t>
            </a:r>
            <a:endParaRPr lang="en-GB" b="1" dirty="0">
              <a:latin typeface="Arial" panose="020B0604020202020204" pitchFamily="34" charset="0"/>
              <a:cs typeface="Arial" panose="020B0604020202020204" pitchFamily="34" charset="0"/>
            </a:endParaRPr>
          </a:p>
        </p:txBody>
      </p:sp>
      <p:cxnSp>
        <p:nvCxnSpPr>
          <p:cNvPr id="12" name="Straight Connector 11">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624" y="2265037"/>
            <a:ext cx="10125012"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711486" y="2682433"/>
            <a:ext cx="6526038" cy="3408852"/>
          </a:xfrm>
        </p:spPr>
        <p:txBody>
          <a:bodyPr>
            <a:normAutofit/>
          </a:bodyPr>
          <a:lstStyle/>
          <a:p>
            <a:r>
              <a:rPr lang="es-ES" sz="2000" dirty="0">
                <a:latin typeface="Arial" panose="020B0604020202020204" pitchFamily="34" charset="0"/>
                <a:cs typeface="Arial" panose="020B0604020202020204" pitchFamily="34" charset="0"/>
              </a:rPr>
              <a:t>El enfoque de enseñanza del capital científico se basa en la idea de que introducir cambios en la práctica docente diaria -no intentar cambiar al niño- puede ser una forma eficaz y sostenible de ayudar a marcar la diferencia.</a:t>
            </a:r>
            <a:endParaRPr lang="en-GB" sz="2000" dirty="0">
              <a:latin typeface="Arial" panose="020B0604020202020204" pitchFamily="34" charset="0"/>
              <a:cs typeface="Arial" panose="020B0604020202020204" pitchFamily="34" charset="0"/>
            </a:endParaRPr>
          </a:p>
          <a:p>
            <a:r>
              <a:rPr lang="es-ES" sz="2000" dirty="0">
                <a:latin typeface="Arial" panose="020B0604020202020204" pitchFamily="34" charset="0"/>
                <a:cs typeface="Arial" panose="020B0604020202020204" pitchFamily="34" charset="0"/>
              </a:rPr>
              <a:t>Basado en las ideas de equidad y justicia social: adaptar la práctica de forma diferenciada según las necesidades, tratando de desafiar y cambiar las prácticas que reproducen las injusticias</a:t>
            </a:r>
            <a:endParaRPr lang="en-GB" sz="2400" dirty="0"/>
          </a:p>
          <a:p>
            <a:endParaRPr lang="en-GB" sz="2400" dirty="0"/>
          </a:p>
          <a:p>
            <a:pPr marL="0" indent="0">
              <a:buNone/>
            </a:pPr>
            <a:endParaRPr lang="en-GB" sz="2400" dirty="0"/>
          </a:p>
        </p:txBody>
      </p:sp>
      <p:sp>
        <p:nvSpPr>
          <p:cNvPr id="7" name="TextBox 6">
            <a:extLst>
              <a:ext uri="{FF2B5EF4-FFF2-40B4-BE49-F238E27FC236}">
                <a16:creationId xmlns:a16="http://schemas.microsoft.com/office/drawing/2014/main" id="{D38D413C-26F5-4FF4-8DE6-4C725F8F8675}"/>
              </a:ext>
            </a:extLst>
          </p:cNvPr>
          <p:cNvSpPr txBox="1"/>
          <p:nvPr/>
        </p:nvSpPr>
        <p:spPr>
          <a:xfrm>
            <a:off x="6110130" y="6315577"/>
            <a:ext cx="6642068" cy="307777"/>
          </a:xfrm>
          <a:prstGeom prst="rect">
            <a:avLst/>
          </a:prstGeom>
          <a:noFill/>
        </p:spPr>
        <p:txBody>
          <a:bodyPr wrap="square">
            <a:spAutoFit/>
          </a:bodyPr>
          <a:lstStyle/>
          <a:p>
            <a:pPr algn="ctr">
              <a:spcAft>
                <a:spcPts val="600"/>
              </a:spcAft>
            </a:pPr>
            <a:r>
              <a:rPr lang="en-GB" sz="1400" b="1" i="0" dirty="0">
                <a:solidFill>
                  <a:srgbClr val="5B7083"/>
                </a:solidFill>
                <a:effectLst/>
                <a:latin typeface="Arial" panose="020B0604020202020204" pitchFamily="34" charset="0"/>
                <a:cs typeface="Arial" panose="020B0604020202020204" pitchFamily="34" charset="0"/>
              </a:rPr>
              <a:t>@_ScienceCapital  @</a:t>
            </a:r>
            <a:r>
              <a:rPr lang="en-GB" sz="1400" b="1" i="0" dirty="0" err="1">
                <a:solidFill>
                  <a:srgbClr val="5B7083"/>
                </a:solidFill>
                <a:effectLst/>
                <a:latin typeface="Arial" panose="020B0604020202020204" pitchFamily="34" charset="0"/>
                <a:cs typeface="Arial" panose="020B0604020202020204" pitchFamily="34" charset="0"/>
              </a:rPr>
              <a:t>PrimarySciCap</a:t>
            </a:r>
            <a:endParaRPr lang="en-GB" sz="1400" b="1" dirty="0">
              <a:latin typeface="Arial" panose="020B0604020202020204" pitchFamily="34" charset="0"/>
              <a:cs typeface="Arial" panose="020B0604020202020204" pitchFamily="34" charset="0"/>
            </a:endParaRPr>
          </a:p>
        </p:txBody>
      </p:sp>
      <p:pic>
        <p:nvPicPr>
          <p:cNvPr id="8"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39070" y="2368813"/>
            <a:ext cx="2898978" cy="4100652"/>
          </a:xfrm>
          <a:prstGeom prst="rect">
            <a:avLst/>
          </a:prstGeom>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61584" y="672043"/>
            <a:ext cx="1886949" cy="1368703"/>
          </a:xfrm>
          <a:prstGeom prst="rect">
            <a:avLst/>
          </a:prstGeom>
        </p:spPr>
      </p:pic>
    </p:spTree>
    <p:extLst>
      <p:ext uri="{BB962C8B-B14F-4D97-AF65-F5344CB8AC3E}">
        <p14:creationId xmlns:p14="http://schemas.microsoft.com/office/powerpoint/2010/main" val="22626359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0100" y="978102"/>
            <a:ext cx="10588434" cy="1062644"/>
          </a:xfrm>
        </p:spPr>
        <p:txBody>
          <a:bodyPr anchor="b">
            <a:normAutofit/>
          </a:bodyPr>
          <a:lstStyle/>
          <a:p>
            <a:r>
              <a:rPr lang="en-GB" b="1" dirty="0" err="1">
                <a:latin typeface="Arial" panose="020B0604020202020204" pitchFamily="34" charset="0"/>
                <a:cs typeface="Arial" panose="020B0604020202020204" pitchFamily="34" charset="0"/>
              </a:rPr>
              <a:t>Contexto</a:t>
            </a:r>
            <a:r>
              <a:rPr lang="en-GB" b="1" dirty="0">
                <a:latin typeface="Arial" panose="020B0604020202020204" pitchFamily="34" charset="0"/>
                <a:cs typeface="Arial" panose="020B0604020202020204" pitchFamily="34" charset="0"/>
              </a:rPr>
              <a:t> del </a:t>
            </a:r>
            <a:r>
              <a:rPr lang="en-GB" b="1" dirty="0" err="1">
                <a:latin typeface="Arial" panose="020B0604020202020204" pitchFamily="34" charset="0"/>
                <a:cs typeface="Arial" panose="020B0604020202020204" pitchFamily="34" charset="0"/>
              </a:rPr>
              <a:t>enfoque</a:t>
            </a:r>
            <a:endParaRPr lang="en-GB" b="1" dirty="0">
              <a:latin typeface="Arial" panose="020B0604020202020204" pitchFamily="34" charset="0"/>
              <a:cs typeface="Arial" panose="020B0604020202020204" pitchFamily="34" charset="0"/>
            </a:endParaRPr>
          </a:p>
        </p:txBody>
      </p:sp>
      <p:cxnSp>
        <p:nvCxnSpPr>
          <p:cNvPr id="12" name="Straight Connector 11">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624" y="2265037"/>
            <a:ext cx="10125012"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955354" y="2682433"/>
            <a:ext cx="6282169" cy="3215749"/>
          </a:xfrm>
        </p:spPr>
        <p:txBody>
          <a:bodyPr>
            <a:normAutofit/>
          </a:bodyPr>
          <a:lstStyle/>
          <a:p>
            <a:r>
              <a:rPr lang="es-ES" sz="2000" dirty="0">
                <a:latin typeface="Arial" panose="020B0604020202020204" pitchFamily="34" charset="0"/>
                <a:cs typeface="Arial" panose="020B0604020202020204" pitchFamily="34" charset="0"/>
              </a:rPr>
              <a:t>Se basa y amplía el trabajo previo realizado con centros de secundaria (durante 4 años con más de 40 profesores de centros de Londres, Newcastle, York y Leeds).</a:t>
            </a:r>
            <a:endParaRPr lang="en-GB" sz="2000" dirty="0">
              <a:latin typeface="Arial" panose="020B0604020202020204" pitchFamily="34" charset="0"/>
              <a:cs typeface="Arial" panose="020B0604020202020204" pitchFamily="34" charset="0"/>
            </a:endParaRPr>
          </a:p>
          <a:p>
            <a:r>
              <a:rPr lang="es-ES" sz="2000" dirty="0">
                <a:latin typeface="Arial" panose="020B0604020202020204" pitchFamily="34" charset="0"/>
                <a:cs typeface="Arial" panose="020B0604020202020204" pitchFamily="34" charset="0"/>
              </a:rPr>
              <a:t>El nuevo modelo y manual de primaria se ha desarrollado conjuntamente con 20 profesores asociados a lo largo de 2 años, financiado por el PSTT y </a:t>
            </a:r>
            <a:r>
              <a:rPr lang="es-ES" sz="2000" dirty="0" err="1">
                <a:latin typeface="Arial" panose="020B0604020202020204" pitchFamily="34" charset="0"/>
                <a:cs typeface="Arial" panose="020B0604020202020204" pitchFamily="34" charset="0"/>
              </a:rPr>
              <a:t>The</a:t>
            </a:r>
            <a:r>
              <a:rPr lang="es-ES" sz="2000" dirty="0">
                <a:latin typeface="Arial" panose="020B0604020202020204" pitchFamily="34" charset="0"/>
                <a:cs typeface="Arial" panose="020B0604020202020204" pitchFamily="34" charset="0"/>
              </a:rPr>
              <a:t> Ogden Trust.</a:t>
            </a:r>
          </a:p>
          <a:p>
            <a:endParaRPr lang="en-GB" sz="2200" dirty="0">
              <a:latin typeface="Arial" panose="020B0604020202020204" pitchFamily="34" charset="0"/>
              <a:cs typeface="Arial" panose="020B0604020202020204" pitchFamily="34" charset="0"/>
            </a:endParaRPr>
          </a:p>
          <a:p>
            <a:endParaRPr lang="en-GB" sz="2200" dirty="0">
              <a:latin typeface="Arial" panose="020B0604020202020204" pitchFamily="34" charset="0"/>
              <a:cs typeface="Arial" panose="020B0604020202020204" pitchFamily="34" charset="0"/>
            </a:endParaRPr>
          </a:p>
          <a:p>
            <a:pPr marL="0" indent="0">
              <a:buNone/>
            </a:pPr>
            <a:endParaRPr lang="en-GB" sz="22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D38D413C-26F5-4FF4-8DE6-4C725F8F8675}"/>
              </a:ext>
            </a:extLst>
          </p:cNvPr>
          <p:cNvSpPr txBox="1"/>
          <p:nvPr/>
        </p:nvSpPr>
        <p:spPr>
          <a:xfrm>
            <a:off x="6110130" y="6315577"/>
            <a:ext cx="6642068" cy="307777"/>
          </a:xfrm>
          <a:prstGeom prst="rect">
            <a:avLst/>
          </a:prstGeom>
          <a:noFill/>
        </p:spPr>
        <p:txBody>
          <a:bodyPr wrap="square">
            <a:spAutoFit/>
          </a:bodyPr>
          <a:lstStyle/>
          <a:p>
            <a:pPr algn="ctr">
              <a:spcAft>
                <a:spcPts val="600"/>
              </a:spcAft>
            </a:pPr>
            <a:r>
              <a:rPr lang="en-GB" sz="1400" b="1" i="0" dirty="0">
                <a:solidFill>
                  <a:srgbClr val="5B7083"/>
                </a:solidFill>
                <a:effectLst/>
                <a:latin typeface="Arial" panose="020B0604020202020204" pitchFamily="34" charset="0"/>
                <a:cs typeface="Arial" panose="020B0604020202020204" pitchFamily="34" charset="0"/>
              </a:rPr>
              <a:t>@_ScienceCapital  @</a:t>
            </a:r>
            <a:r>
              <a:rPr lang="en-GB" sz="1400" b="1" i="0" dirty="0" err="1">
                <a:solidFill>
                  <a:srgbClr val="5B7083"/>
                </a:solidFill>
                <a:effectLst/>
                <a:latin typeface="Arial" panose="020B0604020202020204" pitchFamily="34" charset="0"/>
                <a:cs typeface="Arial" panose="020B0604020202020204" pitchFamily="34" charset="0"/>
              </a:rPr>
              <a:t>PrimarySciCap</a:t>
            </a:r>
            <a:endParaRPr lang="en-GB" sz="1400" b="1" dirty="0">
              <a:latin typeface="Arial" panose="020B0604020202020204" pitchFamily="34" charset="0"/>
              <a:cs typeface="Arial" panose="020B0604020202020204" pitchFamily="34" charset="0"/>
            </a:endParaRP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1592" y="2630637"/>
            <a:ext cx="4283762" cy="3212822"/>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61584" y="672043"/>
            <a:ext cx="1886949" cy="1368703"/>
          </a:xfrm>
          <a:prstGeom prst="rect">
            <a:avLst/>
          </a:prstGeom>
        </p:spPr>
      </p:pic>
    </p:spTree>
    <p:extLst>
      <p:ext uri="{BB962C8B-B14F-4D97-AF65-F5344CB8AC3E}">
        <p14:creationId xmlns:p14="http://schemas.microsoft.com/office/powerpoint/2010/main" val="41129897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73286" y="978102"/>
            <a:ext cx="8459203" cy="1062644"/>
          </a:xfrm>
        </p:spPr>
        <p:txBody>
          <a:bodyPr anchor="b">
            <a:noAutofit/>
          </a:bodyPr>
          <a:lstStyle/>
          <a:p>
            <a:r>
              <a:rPr lang="es-ES" b="1" dirty="0">
                <a:latin typeface="Arial" panose="020B0604020202020204" pitchFamily="34" charset="0"/>
                <a:cs typeface="Arial" panose="020B0604020202020204" pitchFamily="34" charset="0"/>
              </a:rPr>
              <a:t>El enfoque de la enseñanza del capital científico en primaria</a:t>
            </a:r>
            <a:endParaRPr lang="en-GB" b="1" dirty="0">
              <a:latin typeface="Arial" panose="020B0604020202020204" pitchFamily="34" charset="0"/>
              <a:cs typeface="Arial" panose="020B0604020202020204" pitchFamily="34" charset="0"/>
            </a:endParaRPr>
          </a:p>
        </p:txBody>
      </p:sp>
      <p:cxnSp>
        <p:nvCxnSpPr>
          <p:cNvPr id="12" name="Straight Connector 11">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624" y="2265037"/>
            <a:ext cx="10125012"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706993" y="2885916"/>
            <a:ext cx="6282169" cy="3857436"/>
          </a:xfrm>
        </p:spPr>
        <p:txBody>
          <a:bodyPr>
            <a:normAutofit/>
          </a:bodyPr>
          <a:lstStyle/>
          <a:p>
            <a:r>
              <a:rPr lang="es-ES" sz="2400" dirty="0">
                <a:latin typeface="Arial" panose="020B0604020202020204" pitchFamily="34" charset="0"/>
                <a:cs typeface="Arial" panose="020B0604020202020204" pitchFamily="34" charset="0"/>
              </a:rPr>
              <a:t>Aprovechar las buenas prácticas de enseñanza existentes.</a:t>
            </a:r>
          </a:p>
          <a:p>
            <a:r>
              <a:rPr lang="es-ES" sz="2400" dirty="0">
                <a:latin typeface="Arial" panose="020B0604020202020204" pitchFamily="34" charset="0"/>
                <a:cs typeface="Arial" panose="020B0604020202020204" pitchFamily="34" charset="0"/>
              </a:rPr>
              <a:t>Refleja y ajusta las lecciones existentes.</a:t>
            </a:r>
          </a:p>
          <a:p>
            <a:r>
              <a:rPr lang="es-ES" sz="2400" dirty="0">
                <a:latin typeface="Arial" panose="020B0604020202020204" pitchFamily="34" charset="0"/>
                <a:cs typeface="Arial" panose="020B0604020202020204" pitchFamily="34" charset="0"/>
              </a:rPr>
              <a:t>Puede asociarse a cualquier plan de estudios.</a:t>
            </a:r>
          </a:p>
          <a:p>
            <a:r>
              <a:rPr lang="es-ES" sz="2400" dirty="0">
                <a:latin typeface="Arial" panose="020B0604020202020204" pitchFamily="34" charset="0"/>
                <a:cs typeface="Arial" panose="020B0604020202020204" pitchFamily="34" charset="0"/>
              </a:rPr>
              <a:t>Fomenta la aplicación en toda la escuela.</a:t>
            </a:r>
          </a:p>
          <a:p>
            <a:endParaRPr lang="en-GB" sz="2200" dirty="0">
              <a:latin typeface="Arial" panose="020B0604020202020204" pitchFamily="34" charset="0"/>
              <a:cs typeface="Arial" panose="020B0604020202020204" pitchFamily="34" charset="0"/>
            </a:endParaRPr>
          </a:p>
          <a:p>
            <a:endParaRPr lang="en-GB" sz="2200" dirty="0">
              <a:latin typeface="Arial" panose="020B0604020202020204" pitchFamily="34" charset="0"/>
              <a:cs typeface="Arial" panose="020B0604020202020204" pitchFamily="34" charset="0"/>
            </a:endParaRPr>
          </a:p>
          <a:p>
            <a:pPr marL="0" indent="0">
              <a:buNone/>
            </a:pPr>
            <a:endParaRPr lang="en-GB" sz="22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D38D413C-26F5-4FF4-8DE6-4C725F8F8675}"/>
              </a:ext>
            </a:extLst>
          </p:cNvPr>
          <p:cNvSpPr txBox="1"/>
          <p:nvPr/>
        </p:nvSpPr>
        <p:spPr>
          <a:xfrm>
            <a:off x="6110130" y="6315577"/>
            <a:ext cx="6642068" cy="307777"/>
          </a:xfrm>
          <a:prstGeom prst="rect">
            <a:avLst/>
          </a:prstGeom>
          <a:noFill/>
        </p:spPr>
        <p:txBody>
          <a:bodyPr wrap="square">
            <a:spAutoFit/>
          </a:bodyPr>
          <a:lstStyle/>
          <a:p>
            <a:pPr algn="ctr">
              <a:spcAft>
                <a:spcPts val="600"/>
              </a:spcAft>
            </a:pPr>
            <a:r>
              <a:rPr lang="en-GB" sz="1400" b="1" i="0" dirty="0">
                <a:solidFill>
                  <a:srgbClr val="5B7083"/>
                </a:solidFill>
                <a:effectLst/>
                <a:latin typeface="Arial" panose="020B0604020202020204" pitchFamily="34" charset="0"/>
                <a:cs typeface="Arial" panose="020B0604020202020204" pitchFamily="34" charset="0"/>
              </a:rPr>
              <a:t>@_ScienceCapital  @</a:t>
            </a:r>
            <a:r>
              <a:rPr lang="en-GB" sz="1400" b="1" i="0" dirty="0" err="1">
                <a:solidFill>
                  <a:srgbClr val="5B7083"/>
                </a:solidFill>
                <a:effectLst/>
                <a:latin typeface="Arial" panose="020B0604020202020204" pitchFamily="34" charset="0"/>
                <a:cs typeface="Arial" panose="020B0604020202020204" pitchFamily="34" charset="0"/>
              </a:rPr>
              <a:t>PrimarySciCap</a:t>
            </a:r>
            <a:endParaRPr lang="en-GB" sz="1400" b="1" dirty="0">
              <a:latin typeface="Arial" panose="020B0604020202020204" pitchFamily="34" charset="0"/>
              <a:cs typeface="Arial" panose="020B0604020202020204" pitchFamily="34" charset="0"/>
            </a:endParaRPr>
          </a:p>
        </p:txBody>
      </p:sp>
      <p:pic>
        <p:nvPicPr>
          <p:cNvPr id="10" name="Picture 9"/>
          <p:cNvPicPr>
            <a:picLocks noChangeAspect="1"/>
          </p:cNvPicPr>
          <p:nvPr/>
        </p:nvPicPr>
        <p:blipFill>
          <a:blip r:embed="rId2"/>
          <a:stretch>
            <a:fillRect/>
          </a:stretch>
        </p:blipFill>
        <p:spPr>
          <a:xfrm>
            <a:off x="1158409" y="2885916"/>
            <a:ext cx="3209326" cy="3546006"/>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61584" y="672043"/>
            <a:ext cx="1886949" cy="1368703"/>
          </a:xfrm>
          <a:prstGeom prst="rect">
            <a:avLst/>
          </a:prstGeom>
        </p:spPr>
      </p:pic>
    </p:spTree>
    <p:extLst>
      <p:ext uri="{BB962C8B-B14F-4D97-AF65-F5344CB8AC3E}">
        <p14:creationId xmlns:p14="http://schemas.microsoft.com/office/powerpoint/2010/main" val="19674818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0100" y="978102"/>
            <a:ext cx="7976866" cy="1062644"/>
          </a:xfrm>
        </p:spPr>
        <p:txBody>
          <a:bodyPr anchor="b">
            <a:noAutofit/>
          </a:bodyPr>
          <a:lstStyle/>
          <a:p>
            <a:r>
              <a:rPr lang="es-ES" b="1" dirty="0">
                <a:latin typeface="Arial" panose="020B0604020202020204" pitchFamily="34" charset="0"/>
                <a:cs typeface="Arial" panose="020B0604020202020204" pitchFamily="34" charset="0"/>
              </a:rPr>
              <a:t>La base de la práctica de la enseñanza de las ciencias</a:t>
            </a:r>
          </a:p>
        </p:txBody>
      </p:sp>
      <p:cxnSp>
        <p:nvCxnSpPr>
          <p:cNvPr id="12" name="Straight Connector 11">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624" y="2265037"/>
            <a:ext cx="10125012"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948533" y="2885916"/>
            <a:ext cx="6076025" cy="3857436"/>
          </a:xfrm>
        </p:spPr>
        <p:txBody>
          <a:bodyPr>
            <a:normAutofit/>
          </a:bodyPr>
          <a:lstStyle/>
          <a:p>
            <a:r>
              <a:rPr lang="es-ES" sz="2400" dirty="0">
                <a:latin typeface="Arial" panose="020B0604020202020204" pitchFamily="34" charset="0"/>
                <a:cs typeface="Arial" panose="020B0604020202020204" pitchFamily="34" charset="0"/>
              </a:rPr>
              <a:t>El enfoque se basa en la investigación existente sobre las buenas prácticas de enseñanza de las ciencias en primaria.</a:t>
            </a:r>
            <a:endParaRPr lang="en-GB" sz="2200" dirty="0">
              <a:latin typeface="Arial" panose="020B0604020202020204" pitchFamily="34" charset="0"/>
              <a:cs typeface="Arial" panose="020B0604020202020204" pitchFamily="34" charset="0"/>
            </a:endParaRPr>
          </a:p>
          <a:p>
            <a:endParaRPr lang="en-GB" sz="2200" dirty="0">
              <a:latin typeface="Arial" panose="020B0604020202020204" pitchFamily="34" charset="0"/>
              <a:cs typeface="Arial" panose="020B0604020202020204" pitchFamily="34" charset="0"/>
            </a:endParaRPr>
          </a:p>
          <a:p>
            <a:pPr marL="0" indent="0">
              <a:buNone/>
            </a:pPr>
            <a:endParaRPr lang="en-GB" sz="22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D38D413C-26F5-4FF4-8DE6-4C725F8F8675}"/>
              </a:ext>
            </a:extLst>
          </p:cNvPr>
          <p:cNvSpPr txBox="1"/>
          <p:nvPr/>
        </p:nvSpPr>
        <p:spPr>
          <a:xfrm>
            <a:off x="6110130" y="6315577"/>
            <a:ext cx="6642068" cy="307777"/>
          </a:xfrm>
          <a:prstGeom prst="rect">
            <a:avLst/>
          </a:prstGeom>
          <a:noFill/>
        </p:spPr>
        <p:txBody>
          <a:bodyPr wrap="square">
            <a:spAutoFit/>
          </a:bodyPr>
          <a:lstStyle/>
          <a:p>
            <a:pPr algn="ctr">
              <a:spcAft>
                <a:spcPts val="600"/>
              </a:spcAft>
            </a:pPr>
            <a:r>
              <a:rPr lang="en-GB" sz="1400" b="1" i="0" dirty="0">
                <a:solidFill>
                  <a:srgbClr val="5B7083"/>
                </a:solidFill>
                <a:effectLst/>
                <a:latin typeface="Arial" panose="020B0604020202020204" pitchFamily="34" charset="0"/>
                <a:cs typeface="Arial" panose="020B0604020202020204" pitchFamily="34" charset="0"/>
              </a:rPr>
              <a:t>@_ScienceCapital  @</a:t>
            </a:r>
            <a:r>
              <a:rPr lang="en-GB" sz="1400" b="1" i="0" dirty="0" err="1">
                <a:solidFill>
                  <a:srgbClr val="5B7083"/>
                </a:solidFill>
                <a:effectLst/>
                <a:latin typeface="Arial" panose="020B0604020202020204" pitchFamily="34" charset="0"/>
                <a:cs typeface="Arial" panose="020B0604020202020204" pitchFamily="34" charset="0"/>
              </a:rPr>
              <a:t>PrimarySciCap</a:t>
            </a:r>
            <a:endParaRPr lang="en-GB" sz="1400" b="1" dirty="0">
              <a:latin typeface="Arial" panose="020B0604020202020204" pitchFamily="34" charset="0"/>
              <a:cs typeface="Arial" panose="020B0604020202020204" pitchFamily="34" charset="0"/>
            </a:endParaRPr>
          </a:p>
        </p:txBody>
      </p:sp>
      <p:pic>
        <p:nvPicPr>
          <p:cNvPr id="9" name="Content Placeholder 3"/>
          <p:cNvPicPr>
            <a:picLocks noChangeAspect="1"/>
          </p:cNvPicPr>
          <p:nvPr/>
        </p:nvPicPr>
        <p:blipFill>
          <a:blip r:embed="rId2"/>
          <a:stretch>
            <a:fillRect/>
          </a:stretch>
        </p:blipFill>
        <p:spPr>
          <a:xfrm>
            <a:off x="1168394" y="2885916"/>
            <a:ext cx="3227030" cy="3279079"/>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61584" y="672043"/>
            <a:ext cx="1886949" cy="1368703"/>
          </a:xfrm>
          <a:prstGeom prst="rect">
            <a:avLst/>
          </a:prstGeom>
        </p:spPr>
      </p:pic>
    </p:spTree>
    <p:extLst>
      <p:ext uri="{BB962C8B-B14F-4D97-AF65-F5344CB8AC3E}">
        <p14:creationId xmlns:p14="http://schemas.microsoft.com/office/powerpoint/2010/main" val="12366815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0100" y="978102"/>
            <a:ext cx="7976866" cy="1062644"/>
          </a:xfrm>
        </p:spPr>
        <p:txBody>
          <a:bodyPr anchor="b">
            <a:noAutofit/>
          </a:bodyPr>
          <a:lstStyle/>
          <a:p>
            <a:r>
              <a:rPr lang="es-ES" b="1" dirty="0">
                <a:latin typeface="Arial" panose="020B0604020202020204" pitchFamily="34" charset="0"/>
                <a:cs typeface="Arial" panose="020B0604020202020204" pitchFamily="34" charset="0"/>
              </a:rPr>
              <a:t>Fundamentación: Ampliar qué y quién cuenta</a:t>
            </a:r>
          </a:p>
        </p:txBody>
      </p:sp>
      <p:cxnSp>
        <p:nvCxnSpPr>
          <p:cNvPr id="12" name="Straight Connector 11">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624" y="2265037"/>
            <a:ext cx="10125012"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948533" y="2612029"/>
            <a:ext cx="6076025" cy="3857436"/>
          </a:xfrm>
        </p:spPr>
        <p:txBody>
          <a:bodyPr>
            <a:normAutofit fontScale="92500" lnSpcReduction="10000"/>
          </a:bodyPr>
          <a:lstStyle/>
          <a:p>
            <a:pPr lvl="0">
              <a:spcBef>
                <a:spcPts val="0"/>
              </a:spcBef>
              <a:buClr>
                <a:schemeClr val="dk1"/>
              </a:buClr>
              <a:buSzPts val="2400"/>
            </a:pPr>
            <a:r>
              <a:rPr lang="es-ES" sz="2200" dirty="0">
                <a:latin typeface="Arial" panose="020B0604020202020204" pitchFamily="34" charset="0"/>
                <a:cs typeface="Arial" panose="020B0604020202020204" pitchFamily="34" charset="0"/>
              </a:rPr>
              <a:t>Los estudiantes no sólo consideran que los conceptos científicos son difíciles, sino que algunos tienen dificultades para identificarse y comprometerse con la ciencia, que les resulta extraña.</a:t>
            </a:r>
          </a:p>
          <a:p>
            <a:pPr lvl="0">
              <a:spcBef>
                <a:spcPts val="0"/>
              </a:spcBef>
              <a:buClr>
                <a:schemeClr val="dk1"/>
              </a:buClr>
              <a:buSzPts val="2400"/>
            </a:pPr>
            <a:r>
              <a:rPr lang="es-ES" sz="2200" dirty="0">
                <a:latin typeface="Arial" panose="020B0604020202020204" pitchFamily="34" charset="0"/>
                <a:cs typeface="Arial" panose="020B0604020202020204" pitchFamily="34" charset="0"/>
              </a:rPr>
              <a:t>Cuestionar los estereotipos y las ideas y representaciones dominantes de la ciencia, como "quién hace ciencia", qué constituye "hacer" ciencia y la idea de que la ciencia es sólo para estudiantes "inteligentes".</a:t>
            </a:r>
          </a:p>
          <a:p>
            <a:pPr lvl="0">
              <a:spcBef>
                <a:spcPts val="0"/>
              </a:spcBef>
              <a:buClr>
                <a:schemeClr val="dk1"/>
              </a:buClr>
              <a:buSzPts val="2400"/>
            </a:pPr>
            <a:r>
              <a:rPr lang="es-ES" sz="2200" dirty="0">
                <a:latin typeface="Arial" panose="020B0604020202020204" pitchFamily="34" charset="0"/>
                <a:cs typeface="Arial" panose="020B0604020202020204" pitchFamily="34" charset="0"/>
              </a:rPr>
              <a:t>Los profesores reflexionan sobre quién y qué tipo de comportamientos se valoran como indicadores de un "buen estudiante de ciencias"/"ser bueno en ciencias" en mis clases.</a:t>
            </a:r>
            <a:endParaRPr lang="en-GB" sz="2200" dirty="0">
              <a:latin typeface="Arial" panose="020B0604020202020204" pitchFamily="34" charset="0"/>
              <a:cs typeface="Arial" panose="020B0604020202020204" pitchFamily="34" charset="0"/>
            </a:endParaRPr>
          </a:p>
          <a:p>
            <a:pPr marL="0" indent="0">
              <a:buNone/>
            </a:pPr>
            <a:endParaRPr lang="en-GB" sz="22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D38D413C-26F5-4FF4-8DE6-4C725F8F8675}"/>
              </a:ext>
            </a:extLst>
          </p:cNvPr>
          <p:cNvSpPr txBox="1"/>
          <p:nvPr/>
        </p:nvSpPr>
        <p:spPr>
          <a:xfrm>
            <a:off x="6110130" y="6315577"/>
            <a:ext cx="6642068" cy="307777"/>
          </a:xfrm>
          <a:prstGeom prst="rect">
            <a:avLst/>
          </a:prstGeom>
          <a:noFill/>
        </p:spPr>
        <p:txBody>
          <a:bodyPr wrap="square">
            <a:spAutoFit/>
          </a:bodyPr>
          <a:lstStyle/>
          <a:p>
            <a:pPr algn="ctr">
              <a:spcAft>
                <a:spcPts val="600"/>
              </a:spcAft>
            </a:pPr>
            <a:r>
              <a:rPr lang="en-GB" sz="1400" b="1" i="0" dirty="0">
                <a:solidFill>
                  <a:srgbClr val="5B7083"/>
                </a:solidFill>
                <a:effectLst/>
                <a:latin typeface="Arial" panose="020B0604020202020204" pitchFamily="34" charset="0"/>
                <a:cs typeface="Arial" panose="020B0604020202020204" pitchFamily="34" charset="0"/>
              </a:rPr>
              <a:t>@_ScienceCapital  @</a:t>
            </a:r>
            <a:r>
              <a:rPr lang="en-GB" sz="1400" b="1" i="0" dirty="0" err="1">
                <a:solidFill>
                  <a:srgbClr val="5B7083"/>
                </a:solidFill>
                <a:effectLst/>
                <a:latin typeface="Arial" panose="020B0604020202020204" pitchFamily="34" charset="0"/>
                <a:cs typeface="Arial" panose="020B0604020202020204" pitchFamily="34" charset="0"/>
              </a:rPr>
              <a:t>PrimarySciCap</a:t>
            </a:r>
            <a:endParaRPr lang="en-GB" sz="1400" b="1" dirty="0">
              <a:latin typeface="Arial" panose="020B0604020202020204" pitchFamily="34" charset="0"/>
              <a:cs typeface="Arial" panose="020B0604020202020204" pitchFamily="34" charset="0"/>
            </a:endParaRPr>
          </a:p>
        </p:txBody>
      </p:sp>
      <p:pic>
        <p:nvPicPr>
          <p:cNvPr id="10" name="Picture 9"/>
          <p:cNvPicPr>
            <a:picLocks noChangeAspect="1"/>
          </p:cNvPicPr>
          <p:nvPr/>
        </p:nvPicPr>
        <p:blipFill rotWithShape="1">
          <a:blip r:embed="rId2"/>
          <a:srcRect l="2543" r="141"/>
          <a:stretch/>
        </p:blipFill>
        <p:spPr>
          <a:xfrm>
            <a:off x="1260266" y="2885916"/>
            <a:ext cx="3100606" cy="3289457"/>
          </a:xfrm>
          <a:custGeom>
            <a:avLst/>
            <a:gdLst/>
            <a:ahLst/>
            <a:cxnLst/>
            <a:rect l="l" t="t" r="r" b="b"/>
            <a:pathLst>
              <a:path w="3807743" h="6307845">
                <a:moveTo>
                  <a:pt x="723201" y="386"/>
                </a:moveTo>
                <a:cubicBezTo>
                  <a:pt x="853884" y="-4204"/>
                  <a:pt x="1013493" y="33912"/>
                  <a:pt x="1176100" y="22622"/>
                </a:cubicBezTo>
                <a:cubicBezTo>
                  <a:pt x="1230302" y="18859"/>
                  <a:pt x="1281736" y="20622"/>
                  <a:pt x="1331852" y="24473"/>
                </a:cubicBezTo>
                <a:lnTo>
                  <a:pt x="1439547" y="34944"/>
                </a:lnTo>
                <a:lnTo>
                  <a:pt x="1484197" y="36226"/>
                </a:lnTo>
                <a:cubicBezTo>
                  <a:pt x="1535166" y="35421"/>
                  <a:pt x="1586369" y="31625"/>
                  <a:pt x="1636625" y="22622"/>
                </a:cubicBezTo>
                <a:cubicBezTo>
                  <a:pt x="1686882" y="13619"/>
                  <a:pt x="1729837" y="10653"/>
                  <a:pt x="1768740" y="10885"/>
                </a:cubicBezTo>
                <a:lnTo>
                  <a:pt x="1829538" y="15086"/>
                </a:lnTo>
                <a:lnTo>
                  <a:pt x="1869968" y="7996"/>
                </a:lnTo>
                <a:cubicBezTo>
                  <a:pt x="1953577" y="-31"/>
                  <a:pt x="2036989" y="9808"/>
                  <a:pt x="2112925" y="20118"/>
                </a:cubicBezTo>
                <a:lnTo>
                  <a:pt x="2119331" y="20977"/>
                </a:lnTo>
                <a:lnTo>
                  <a:pt x="2221855" y="13374"/>
                </a:lnTo>
                <a:cubicBezTo>
                  <a:pt x="2261207" y="12845"/>
                  <a:pt x="2298379" y="14359"/>
                  <a:pt x="2333484" y="16393"/>
                </a:cubicBezTo>
                <a:lnTo>
                  <a:pt x="2372613" y="18812"/>
                </a:lnTo>
                <a:lnTo>
                  <a:pt x="2404945" y="9387"/>
                </a:lnTo>
                <a:cubicBezTo>
                  <a:pt x="2452532" y="1754"/>
                  <a:pt x="2506192" y="9333"/>
                  <a:pt x="2561622" y="17814"/>
                </a:cubicBezTo>
                <a:lnTo>
                  <a:pt x="2583950" y="20591"/>
                </a:lnTo>
                <a:lnTo>
                  <a:pt x="2643527" y="20319"/>
                </a:lnTo>
                <a:cubicBezTo>
                  <a:pt x="2669677" y="20426"/>
                  <a:pt x="2697963" y="20717"/>
                  <a:pt x="2727392" y="21103"/>
                </a:cubicBezTo>
                <a:lnTo>
                  <a:pt x="2786908" y="21989"/>
                </a:lnTo>
                <a:lnTo>
                  <a:pt x="2846459" y="13267"/>
                </a:lnTo>
                <a:cubicBezTo>
                  <a:pt x="2896401" y="10176"/>
                  <a:pt x="2960607" y="12733"/>
                  <a:pt x="3036361" y="17072"/>
                </a:cubicBezTo>
                <a:lnTo>
                  <a:pt x="3129100" y="22671"/>
                </a:lnTo>
                <a:lnTo>
                  <a:pt x="3130653" y="22622"/>
                </a:lnTo>
                <a:cubicBezTo>
                  <a:pt x="3178874" y="19804"/>
                  <a:pt x="3260845" y="26231"/>
                  <a:pt x="3352422" y="32691"/>
                </a:cubicBezTo>
                <a:lnTo>
                  <a:pt x="3362608" y="33356"/>
                </a:lnTo>
                <a:lnTo>
                  <a:pt x="3446036" y="35579"/>
                </a:lnTo>
                <a:cubicBezTo>
                  <a:pt x="3550323" y="36566"/>
                  <a:pt x="3662083" y="33535"/>
                  <a:pt x="3778601" y="22622"/>
                </a:cubicBezTo>
                <a:cubicBezTo>
                  <a:pt x="3793981" y="243672"/>
                  <a:pt x="3764152" y="318695"/>
                  <a:pt x="3778601" y="467157"/>
                </a:cubicBezTo>
                <a:cubicBezTo>
                  <a:pt x="3790077" y="557563"/>
                  <a:pt x="3783697" y="684218"/>
                  <a:pt x="3777639" y="811856"/>
                </a:cubicBezTo>
                <a:lnTo>
                  <a:pt x="3773760" y="922625"/>
                </a:lnTo>
                <a:lnTo>
                  <a:pt x="3778601" y="974384"/>
                </a:lnTo>
                <a:cubicBezTo>
                  <a:pt x="3785784" y="1003717"/>
                  <a:pt x="3785160" y="1041120"/>
                  <a:pt x="3781239" y="1085904"/>
                </a:cubicBezTo>
                <a:lnTo>
                  <a:pt x="3776107" y="1132519"/>
                </a:lnTo>
                <a:lnTo>
                  <a:pt x="3778601" y="1162456"/>
                </a:lnTo>
                <a:cubicBezTo>
                  <a:pt x="3791360" y="1256797"/>
                  <a:pt x="3774958" y="1367020"/>
                  <a:pt x="3763568" y="1469787"/>
                </a:cubicBezTo>
                <a:lnTo>
                  <a:pt x="3758806" y="1520515"/>
                </a:lnTo>
                <a:lnTo>
                  <a:pt x="3760417" y="1549437"/>
                </a:lnTo>
                <a:cubicBezTo>
                  <a:pt x="3764298" y="1588133"/>
                  <a:pt x="3770171" y="1628243"/>
                  <a:pt x="3778601" y="1669683"/>
                </a:cubicBezTo>
                <a:cubicBezTo>
                  <a:pt x="3846039" y="2001203"/>
                  <a:pt x="3774784" y="2142285"/>
                  <a:pt x="3778601" y="2364982"/>
                </a:cubicBezTo>
                <a:lnTo>
                  <a:pt x="3776565" y="2406088"/>
                </a:lnTo>
                <a:lnTo>
                  <a:pt x="3778601" y="2427673"/>
                </a:lnTo>
                <a:cubicBezTo>
                  <a:pt x="3821357" y="2695960"/>
                  <a:pt x="3735684" y="2699438"/>
                  <a:pt x="3778601" y="2809517"/>
                </a:cubicBezTo>
                <a:cubicBezTo>
                  <a:pt x="3789330" y="2837037"/>
                  <a:pt x="3791666" y="2872927"/>
                  <a:pt x="3789892" y="2914654"/>
                </a:cubicBezTo>
                <a:lnTo>
                  <a:pt x="3784971" y="2966248"/>
                </a:lnTo>
                <a:lnTo>
                  <a:pt x="3796722" y="3024078"/>
                </a:lnTo>
                <a:cubicBezTo>
                  <a:pt x="3809238" y="3115139"/>
                  <a:pt x="3806232" y="3210898"/>
                  <a:pt x="3799338" y="3302850"/>
                </a:cubicBezTo>
                <a:lnTo>
                  <a:pt x="3787405" y="3438354"/>
                </a:lnTo>
                <a:lnTo>
                  <a:pt x="3790719" y="3460532"/>
                </a:lnTo>
                <a:cubicBezTo>
                  <a:pt x="3797323" y="3541872"/>
                  <a:pt x="3789007" y="3624193"/>
                  <a:pt x="3780361" y="3709762"/>
                </a:cubicBezTo>
                <a:lnTo>
                  <a:pt x="3780169" y="3712283"/>
                </a:lnTo>
                <a:lnTo>
                  <a:pt x="3781239" y="3768266"/>
                </a:lnTo>
                <a:cubicBezTo>
                  <a:pt x="3780994" y="3815588"/>
                  <a:pt x="3779902" y="3863939"/>
                  <a:pt x="3778794" y="3912511"/>
                </a:cubicBezTo>
                <a:lnTo>
                  <a:pt x="3776324" y="4054010"/>
                </a:lnTo>
                <a:lnTo>
                  <a:pt x="3778601" y="4074733"/>
                </a:lnTo>
                <a:cubicBezTo>
                  <a:pt x="3822365" y="4336760"/>
                  <a:pt x="3765189" y="4482586"/>
                  <a:pt x="3778601" y="4644650"/>
                </a:cubicBezTo>
                <a:cubicBezTo>
                  <a:pt x="3781954" y="4685166"/>
                  <a:pt x="3782850" y="4718916"/>
                  <a:pt x="3782504" y="4749344"/>
                </a:cubicBezTo>
                <a:lnTo>
                  <a:pt x="3780512" y="4796832"/>
                </a:lnTo>
                <a:lnTo>
                  <a:pt x="3786260" y="4877451"/>
                </a:lnTo>
                <a:cubicBezTo>
                  <a:pt x="3786165" y="4918212"/>
                  <a:pt x="3784020" y="4964155"/>
                  <a:pt x="3781623" y="5015963"/>
                </a:cubicBezTo>
                <a:lnTo>
                  <a:pt x="3779076" y="5087925"/>
                </a:lnTo>
                <a:lnTo>
                  <a:pt x="3779599" y="5155456"/>
                </a:lnTo>
                <a:lnTo>
                  <a:pt x="3775907" y="5219073"/>
                </a:lnTo>
                <a:lnTo>
                  <a:pt x="3778601" y="5402640"/>
                </a:lnTo>
                <a:cubicBezTo>
                  <a:pt x="3780494" y="5441637"/>
                  <a:pt x="3781680" y="5475146"/>
                  <a:pt x="3782335" y="5504141"/>
                </a:cubicBezTo>
                <a:lnTo>
                  <a:pt x="3782798" y="5566951"/>
                </a:lnTo>
                <a:lnTo>
                  <a:pt x="3786885" y="5599303"/>
                </a:lnTo>
                <a:cubicBezTo>
                  <a:pt x="3799534" y="5776838"/>
                  <a:pt x="3769350" y="6111156"/>
                  <a:pt x="3778601" y="6291711"/>
                </a:cubicBezTo>
                <a:cubicBezTo>
                  <a:pt x="3687392" y="6306733"/>
                  <a:pt x="3632350" y="6304889"/>
                  <a:pt x="3574752" y="6300212"/>
                </a:cubicBezTo>
                <a:lnTo>
                  <a:pt x="3545837" y="6297718"/>
                </a:lnTo>
                <a:lnTo>
                  <a:pt x="3527963" y="6296834"/>
                </a:lnTo>
                <a:cubicBezTo>
                  <a:pt x="3482151" y="6294419"/>
                  <a:pt x="3430025" y="6291672"/>
                  <a:pt x="3355561" y="6291711"/>
                </a:cubicBezTo>
                <a:cubicBezTo>
                  <a:pt x="3304843" y="6293555"/>
                  <a:pt x="3262749" y="6292377"/>
                  <a:pt x="3225711" y="6290098"/>
                </a:cubicBezTo>
                <a:lnTo>
                  <a:pt x="3218247" y="6289525"/>
                </a:lnTo>
                <a:lnTo>
                  <a:pt x="3198550" y="6289212"/>
                </a:lnTo>
                <a:cubicBezTo>
                  <a:pt x="3144315" y="6287803"/>
                  <a:pt x="3088976" y="6286105"/>
                  <a:pt x="3034921" y="6284968"/>
                </a:cubicBezTo>
                <a:lnTo>
                  <a:pt x="2973802" y="6284626"/>
                </a:lnTo>
                <a:lnTo>
                  <a:pt x="2932520" y="6291711"/>
                </a:lnTo>
                <a:cubicBezTo>
                  <a:pt x="2893699" y="6300111"/>
                  <a:pt x="2847670" y="6301992"/>
                  <a:pt x="2797581" y="6300669"/>
                </a:cubicBezTo>
                <a:lnTo>
                  <a:pt x="2672392" y="6292599"/>
                </a:lnTo>
                <a:lnTo>
                  <a:pt x="2629726" y="6293120"/>
                </a:lnTo>
                <a:lnTo>
                  <a:pt x="2540544" y="6284698"/>
                </a:lnTo>
                <a:lnTo>
                  <a:pt x="2473475" y="6280786"/>
                </a:lnTo>
                <a:cubicBezTo>
                  <a:pt x="2419724" y="6279900"/>
                  <a:pt x="2368202" y="6282437"/>
                  <a:pt x="2322057" y="6291711"/>
                </a:cubicBezTo>
                <a:cubicBezTo>
                  <a:pt x="2275912" y="6300985"/>
                  <a:pt x="2236301" y="6305003"/>
                  <a:pt x="2199195" y="6305968"/>
                </a:cubicBezTo>
                <a:lnTo>
                  <a:pt x="2094190" y="6302012"/>
                </a:lnTo>
                <a:lnTo>
                  <a:pt x="2029724" y="6307766"/>
                </a:lnTo>
                <a:cubicBezTo>
                  <a:pt x="1971866" y="6308389"/>
                  <a:pt x="1916420" y="6305265"/>
                  <a:pt x="1864312" y="6301339"/>
                </a:cubicBezTo>
                <a:lnTo>
                  <a:pt x="1761307" y="6293375"/>
                </a:lnTo>
                <a:lnTo>
                  <a:pt x="1745972" y="6293782"/>
                </a:lnTo>
                <a:cubicBezTo>
                  <a:pt x="1699734" y="6294177"/>
                  <a:pt x="1664143" y="6292827"/>
                  <a:pt x="1633352" y="6291083"/>
                </a:cubicBezTo>
                <a:lnTo>
                  <a:pt x="1621369" y="6290324"/>
                </a:lnTo>
                <a:lnTo>
                  <a:pt x="1599140" y="6291711"/>
                </a:lnTo>
                <a:cubicBezTo>
                  <a:pt x="1564093" y="6296354"/>
                  <a:pt x="1527169" y="6296254"/>
                  <a:pt x="1488567" y="6294097"/>
                </a:cubicBezTo>
                <a:lnTo>
                  <a:pt x="1429716" y="6289243"/>
                </a:lnTo>
                <a:lnTo>
                  <a:pt x="1401008" y="6291711"/>
                </a:lnTo>
                <a:cubicBezTo>
                  <a:pt x="1314301" y="6301163"/>
                  <a:pt x="1222976" y="6299856"/>
                  <a:pt x="1127367" y="6296839"/>
                </a:cubicBezTo>
                <a:lnTo>
                  <a:pt x="1062601" y="6295730"/>
                </a:lnTo>
                <a:lnTo>
                  <a:pt x="964991" y="6305909"/>
                </a:lnTo>
                <a:cubicBezTo>
                  <a:pt x="833250" y="6307778"/>
                  <a:pt x="714190" y="6280255"/>
                  <a:pt x="603122" y="6291711"/>
                </a:cubicBezTo>
                <a:cubicBezTo>
                  <a:pt x="455032" y="6306986"/>
                  <a:pt x="261206" y="6260346"/>
                  <a:pt x="30143" y="6291711"/>
                </a:cubicBezTo>
                <a:cubicBezTo>
                  <a:pt x="-1198" y="6167281"/>
                  <a:pt x="7291" y="6044138"/>
                  <a:pt x="19371" y="5934598"/>
                </a:cubicBezTo>
                <a:lnTo>
                  <a:pt x="33559" y="5801663"/>
                </a:lnTo>
                <a:lnTo>
                  <a:pt x="30143" y="5784485"/>
                </a:lnTo>
                <a:cubicBezTo>
                  <a:pt x="7257" y="5691455"/>
                  <a:pt x="7506" y="5585492"/>
                  <a:pt x="13352" y="5476692"/>
                </a:cubicBezTo>
                <a:lnTo>
                  <a:pt x="21882" y="5346809"/>
                </a:lnTo>
                <a:lnTo>
                  <a:pt x="22064" y="5339439"/>
                </a:lnTo>
                <a:lnTo>
                  <a:pt x="29601" y="5166357"/>
                </a:lnTo>
                <a:lnTo>
                  <a:pt x="30143" y="5151877"/>
                </a:lnTo>
                <a:cubicBezTo>
                  <a:pt x="30018" y="5125783"/>
                  <a:pt x="30111" y="5102484"/>
                  <a:pt x="30346" y="5081409"/>
                </a:cubicBezTo>
                <a:lnTo>
                  <a:pt x="30433" y="5076663"/>
                </a:lnTo>
                <a:lnTo>
                  <a:pt x="30143" y="4963804"/>
                </a:lnTo>
                <a:cubicBezTo>
                  <a:pt x="27040" y="4910138"/>
                  <a:pt x="27067" y="4856021"/>
                  <a:pt x="28459" y="4800989"/>
                </a:cubicBezTo>
                <a:lnTo>
                  <a:pt x="30399" y="4750796"/>
                </a:lnTo>
                <a:lnTo>
                  <a:pt x="31514" y="4666872"/>
                </a:lnTo>
                <a:lnTo>
                  <a:pt x="34697" y="4639551"/>
                </a:lnTo>
                <a:lnTo>
                  <a:pt x="34963" y="4632686"/>
                </a:lnTo>
                <a:cubicBezTo>
                  <a:pt x="37318" y="4575362"/>
                  <a:pt x="39271" y="4516661"/>
                  <a:pt x="39056" y="4456118"/>
                </a:cubicBezTo>
                <a:lnTo>
                  <a:pt x="36996" y="4412759"/>
                </a:lnTo>
                <a:lnTo>
                  <a:pt x="30143" y="4388188"/>
                </a:lnTo>
                <a:cubicBezTo>
                  <a:pt x="7389" y="4328002"/>
                  <a:pt x="11492" y="4256950"/>
                  <a:pt x="19232" y="4188739"/>
                </a:cubicBezTo>
                <a:lnTo>
                  <a:pt x="23985" y="4147809"/>
                </a:lnTo>
                <a:lnTo>
                  <a:pt x="23690" y="4087290"/>
                </a:lnTo>
                <a:lnTo>
                  <a:pt x="29097" y="3984687"/>
                </a:lnTo>
                <a:lnTo>
                  <a:pt x="28035" y="3962690"/>
                </a:lnTo>
                <a:cubicBezTo>
                  <a:pt x="28525" y="3945828"/>
                  <a:pt x="30052" y="3926691"/>
                  <a:pt x="32148" y="3905387"/>
                </a:cubicBezTo>
                <a:lnTo>
                  <a:pt x="34754" y="3881032"/>
                </a:lnTo>
                <a:lnTo>
                  <a:pt x="39206" y="3802233"/>
                </a:lnTo>
                <a:cubicBezTo>
                  <a:pt x="39778" y="3763353"/>
                  <a:pt x="37619" y="3728800"/>
                  <a:pt x="30143" y="3698588"/>
                </a:cubicBezTo>
                <a:cubicBezTo>
                  <a:pt x="7714" y="3607954"/>
                  <a:pt x="33117" y="3482508"/>
                  <a:pt x="36579" y="3365983"/>
                </a:cubicBezTo>
                <a:lnTo>
                  <a:pt x="36510" y="3356621"/>
                </a:lnTo>
                <a:lnTo>
                  <a:pt x="30143" y="3311044"/>
                </a:lnTo>
                <a:cubicBezTo>
                  <a:pt x="14271" y="3224157"/>
                  <a:pt x="11445" y="3149243"/>
                  <a:pt x="14856" y="3082749"/>
                </a:cubicBezTo>
                <a:lnTo>
                  <a:pt x="22229" y="3005366"/>
                </a:lnTo>
                <a:lnTo>
                  <a:pt x="27244" y="2895198"/>
                </a:lnTo>
                <a:cubicBezTo>
                  <a:pt x="29143" y="2848776"/>
                  <a:pt x="30527" y="2799531"/>
                  <a:pt x="30143" y="2746826"/>
                </a:cubicBezTo>
                <a:lnTo>
                  <a:pt x="36784" y="2638240"/>
                </a:lnTo>
                <a:lnTo>
                  <a:pt x="30143" y="2615745"/>
                </a:lnTo>
                <a:cubicBezTo>
                  <a:pt x="-20952" y="2495890"/>
                  <a:pt x="17898" y="2340273"/>
                  <a:pt x="37923" y="2201958"/>
                </a:cubicBezTo>
                <a:lnTo>
                  <a:pt x="42734" y="2158379"/>
                </a:lnTo>
                <a:lnTo>
                  <a:pt x="30143" y="2114218"/>
                </a:lnTo>
                <a:cubicBezTo>
                  <a:pt x="2269" y="2040950"/>
                  <a:pt x="-2735" y="1972014"/>
                  <a:pt x="1162" y="1906697"/>
                </a:cubicBezTo>
                <a:lnTo>
                  <a:pt x="6289" y="1854885"/>
                </a:lnTo>
                <a:lnTo>
                  <a:pt x="8053" y="1809168"/>
                </a:lnTo>
                <a:cubicBezTo>
                  <a:pt x="9832" y="1790244"/>
                  <a:pt x="12470" y="1771472"/>
                  <a:pt x="15415" y="1752867"/>
                </a:cubicBezTo>
                <a:lnTo>
                  <a:pt x="30925" y="1652561"/>
                </a:lnTo>
                <a:lnTo>
                  <a:pt x="30143" y="1606992"/>
                </a:lnTo>
                <a:cubicBezTo>
                  <a:pt x="28397" y="1588584"/>
                  <a:pt x="27931" y="1568665"/>
                  <a:pt x="28348" y="1547550"/>
                </a:cubicBezTo>
                <a:lnTo>
                  <a:pt x="29206" y="1531212"/>
                </a:lnTo>
                <a:lnTo>
                  <a:pt x="23637" y="1487282"/>
                </a:lnTo>
                <a:cubicBezTo>
                  <a:pt x="16479" y="1367166"/>
                  <a:pt x="59638" y="1246041"/>
                  <a:pt x="30143" y="1156757"/>
                </a:cubicBezTo>
                <a:cubicBezTo>
                  <a:pt x="21716" y="1131248"/>
                  <a:pt x="18318" y="1090735"/>
                  <a:pt x="17757" y="1041370"/>
                </a:cubicBezTo>
                <a:lnTo>
                  <a:pt x="18463" y="985697"/>
                </a:lnTo>
                <a:lnTo>
                  <a:pt x="16239" y="975915"/>
                </a:lnTo>
                <a:cubicBezTo>
                  <a:pt x="13541" y="957312"/>
                  <a:pt x="12597" y="940330"/>
                  <a:pt x="12862" y="924477"/>
                </a:cubicBezTo>
                <a:lnTo>
                  <a:pt x="23640" y="845857"/>
                </a:lnTo>
                <a:lnTo>
                  <a:pt x="30907" y="688163"/>
                </a:lnTo>
                <a:lnTo>
                  <a:pt x="31375" y="662715"/>
                </a:lnTo>
                <a:lnTo>
                  <a:pt x="30143" y="655230"/>
                </a:lnTo>
                <a:cubicBezTo>
                  <a:pt x="20345" y="615334"/>
                  <a:pt x="17924" y="569960"/>
                  <a:pt x="19185" y="520814"/>
                </a:cubicBezTo>
                <a:lnTo>
                  <a:pt x="26662" y="415314"/>
                </a:lnTo>
                <a:lnTo>
                  <a:pt x="25635" y="383217"/>
                </a:lnTo>
                <a:cubicBezTo>
                  <a:pt x="25461" y="243905"/>
                  <a:pt x="35455" y="113017"/>
                  <a:pt x="30143" y="22622"/>
                </a:cubicBezTo>
                <a:cubicBezTo>
                  <a:pt x="90096" y="13526"/>
                  <a:pt x="146841" y="12585"/>
                  <a:pt x="200495" y="15390"/>
                </a:cubicBezTo>
                <a:lnTo>
                  <a:pt x="324102" y="27794"/>
                </a:lnTo>
                <a:lnTo>
                  <a:pt x="329634" y="27979"/>
                </a:lnTo>
                <a:cubicBezTo>
                  <a:pt x="398332" y="30204"/>
                  <a:pt x="468106" y="31425"/>
                  <a:pt x="551798" y="27886"/>
                </a:cubicBezTo>
                <a:lnTo>
                  <a:pt x="592464" y="25476"/>
                </a:lnTo>
                <a:lnTo>
                  <a:pt x="603122" y="22622"/>
                </a:lnTo>
                <a:cubicBezTo>
                  <a:pt x="639294" y="8191"/>
                  <a:pt x="679641" y="1916"/>
                  <a:pt x="723201" y="386"/>
                </a:cubicBezTo>
                <a:close/>
              </a:path>
            </a:pathLst>
          </a:custGeo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61584" y="672043"/>
            <a:ext cx="1886949" cy="1368703"/>
          </a:xfrm>
          <a:prstGeom prst="rect">
            <a:avLst/>
          </a:prstGeom>
        </p:spPr>
      </p:pic>
    </p:spTree>
    <p:extLst>
      <p:ext uri="{BB962C8B-B14F-4D97-AF65-F5344CB8AC3E}">
        <p14:creationId xmlns:p14="http://schemas.microsoft.com/office/powerpoint/2010/main" val="37366306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0100" y="978102"/>
            <a:ext cx="7976866" cy="1062644"/>
          </a:xfrm>
        </p:spPr>
        <p:txBody>
          <a:bodyPr anchor="b">
            <a:noAutofit/>
          </a:bodyPr>
          <a:lstStyle/>
          <a:p>
            <a:r>
              <a:rPr lang="es-ES" b="1" dirty="0">
                <a:latin typeface="Arial" panose="020B0604020202020204" pitchFamily="34" charset="0"/>
                <a:cs typeface="Arial" panose="020B0604020202020204" pitchFamily="34" charset="0"/>
              </a:rPr>
              <a:t>Fundamentación: Ampliar qué y quién cuenta</a:t>
            </a:r>
            <a:endParaRPr lang="en-GB" b="1" dirty="0">
              <a:latin typeface="Arial" panose="020B0604020202020204" pitchFamily="34" charset="0"/>
              <a:cs typeface="Arial" panose="020B0604020202020204" pitchFamily="34" charset="0"/>
            </a:endParaRPr>
          </a:p>
        </p:txBody>
      </p:sp>
      <p:cxnSp>
        <p:nvCxnSpPr>
          <p:cNvPr id="12" name="Straight Connector 11">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624" y="2265037"/>
            <a:ext cx="10125012"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1375427" y="2489329"/>
            <a:ext cx="8406927" cy="650686"/>
          </a:xfrm>
        </p:spPr>
        <p:txBody>
          <a:bodyPr>
            <a:normAutofit fontScale="85000" lnSpcReduction="20000"/>
          </a:bodyPr>
          <a:lstStyle/>
          <a:p>
            <a:pPr marL="0" indent="0">
              <a:buNone/>
            </a:pPr>
            <a:r>
              <a:rPr lang="es-ES" sz="2400" b="1" dirty="0">
                <a:latin typeface="Arial" panose="020B0604020202020204" pitchFamily="34" charset="0"/>
                <a:cs typeface="Arial" panose="020B0604020202020204" pitchFamily="34" charset="0"/>
              </a:rPr>
              <a:t>Amplíe lo que cuenta utilizando estas técnicas
</a:t>
            </a:r>
            <a:endParaRPr lang="en-GB" sz="2200" dirty="0">
              <a:latin typeface="Arial" panose="020B0604020202020204" pitchFamily="34" charset="0"/>
              <a:cs typeface="Arial" panose="020B0604020202020204" pitchFamily="34" charset="0"/>
            </a:endParaRPr>
          </a:p>
          <a:p>
            <a:pPr marL="0" indent="0">
              <a:buNone/>
            </a:pPr>
            <a:endParaRPr lang="en-GB" sz="22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D38D413C-26F5-4FF4-8DE6-4C725F8F8675}"/>
              </a:ext>
            </a:extLst>
          </p:cNvPr>
          <p:cNvSpPr txBox="1"/>
          <p:nvPr/>
        </p:nvSpPr>
        <p:spPr>
          <a:xfrm>
            <a:off x="6110130" y="6315577"/>
            <a:ext cx="6642068" cy="307777"/>
          </a:xfrm>
          <a:prstGeom prst="rect">
            <a:avLst/>
          </a:prstGeom>
          <a:noFill/>
        </p:spPr>
        <p:txBody>
          <a:bodyPr wrap="square">
            <a:spAutoFit/>
          </a:bodyPr>
          <a:lstStyle/>
          <a:p>
            <a:pPr algn="ctr">
              <a:spcAft>
                <a:spcPts val="600"/>
              </a:spcAft>
            </a:pPr>
            <a:r>
              <a:rPr lang="en-GB" sz="1400" b="1" i="0" dirty="0">
                <a:solidFill>
                  <a:srgbClr val="5B7083"/>
                </a:solidFill>
                <a:effectLst/>
                <a:latin typeface="Arial" panose="020B0604020202020204" pitchFamily="34" charset="0"/>
                <a:cs typeface="Arial" panose="020B0604020202020204" pitchFamily="34" charset="0"/>
              </a:rPr>
              <a:t>@_ScienceCapital  @</a:t>
            </a:r>
            <a:r>
              <a:rPr lang="en-GB" sz="1400" b="1" i="0" dirty="0" err="1">
                <a:solidFill>
                  <a:srgbClr val="5B7083"/>
                </a:solidFill>
                <a:effectLst/>
                <a:latin typeface="Arial" panose="020B0604020202020204" pitchFamily="34" charset="0"/>
                <a:cs typeface="Arial" panose="020B0604020202020204" pitchFamily="34" charset="0"/>
              </a:rPr>
              <a:t>PrimarySciCap</a:t>
            </a:r>
            <a:endParaRPr lang="en-GB" sz="1400" b="1" dirty="0">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61584" y="672043"/>
            <a:ext cx="1886949" cy="1368703"/>
          </a:xfrm>
          <a:prstGeom prst="rect">
            <a:avLst/>
          </a:prstGeom>
        </p:spPr>
      </p:pic>
      <p:graphicFrame>
        <p:nvGraphicFramePr>
          <p:cNvPr id="9" name="TextBox 16">
            <a:extLst>
              <a:ext uri="{FF2B5EF4-FFF2-40B4-BE49-F238E27FC236}">
                <a16:creationId xmlns:a16="http://schemas.microsoft.com/office/drawing/2014/main" id="{78829DF7-A125-42A6-A8FC-F0634CF001E0}"/>
              </a:ext>
            </a:extLst>
          </p:cNvPr>
          <p:cNvGraphicFramePr/>
          <p:nvPr>
            <p:extLst>
              <p:ext uri="{D42A27DB-BD31-4B8C-83A1-F6EECF244321}">
                <p14:modId xmlns:p14="http://schemas.microsoft.com/office/powerpoint/2010/main" val="3853372780"/>
              </p:ext>
            </p:extLst>
          </p:nvPr>
        </p:nvGraphicFramePr>
        <p:xfrm>
          <a:off x="686831" y="3140015"/>
          <a:ext cx="10844449" cy="30003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452989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0099" y="978102"/>
            <a:ext cx="8409931" cy="1062644"/>
          </a:xfrm>
        </p:spPr>
        <p:txBody>
          <a:bodyPr anchor="b">
            <a:noAutofit/>
          </a:bodyPr>
          <a:lstStyle/>
          <a:p>
            <a:r>
              <a:rPr lang="es-ES" b="1" dirty="0">
                <a:latin typeface="Arial" panose="020B0604020202020204" pitchFamily="34" charset="0"/>
                <a:cs typeface="Arial" panose="020B0604020202020204" pitchFamily="34" charset="0"/>
              </a:rPr>
              <a:t>Pilares: Personalizar y localizar</a:t>
            </a:r>
            <a:endParaRPr lang="en-GB" b="1" dirty="0">
              <a:latin typeface="Arial" panose="020B0604020202020204" pitchFamily="34" charset="0"/>
              <a:cs typeface="Arial" panose="020B0604020202020204" pitchFamily="34" charset="0"/>
            </a:endParaRPr>
          </a:p>
        </p:txBody>
      </p:sp>
      <p:cxnSp>
        <p:nvCxnSpPr>
          <p:cNvPr id="12" name="Straight Connector 11">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624" y="2265037"/>
            <a:ext cx="10125012"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948533" y="2512271"/>
            <a:ext cx="6076025" cy="3857436"/>
          </a:xfrm>
        </p:spPr>
        <p:txBody>
          <a:bodyPr>
            <a:normAutofit/>
          </a:bodyPr>
          <a:lstStyle/>
          <a:p>
            <a:pPr lvl="0">
              <a:spcBef>
                <a:spcPts val="0"/>
              </a:spcBef>
              <a:buClr>
                <a:schemeClr val="dk1"/>
              </a:buClr>
              <a:buSzPts val="2590"/>
            </a:pPr>
            <a:r>
              <a:rPr lang="es-ES" sz="1800" dirty="0">
                <a:latin typeface="Arial" panose="020B0604020202020204" pitchFamily="34" charset="0"/>
                <a:ea typeface="Calibri" charset="0"/>
                <a:cs typeface="Arial" panose="020B0604020202020204" pitchFamily="34" charset="0"/>
              </a:rPr>
              <a:t>Vaya más allá de contextualizar la ciencia: personalice y localice para que sea relevante para la vida cotidiana de sus estudiantes en particular.
El enfoque se ve diferente en cada aula, porque los estudiantes son diferente.
"Si los niños pueden hablar sobre su experiencia, expresarse a sí mismos o sus ideas, encuentro que están mucho más comprometidos y lo valoran mucho más. [...] Cuando hablan de algo que conocen o les importa personalmente, se puede ver que están felices, están emocionados" (Profesor de ciencias de secundaria, 2016-2017).</a:t>
            </a:r>
            <a:endParaRPr lang="en-GB" sz="1800" dirty="0">
              <a:latin typeface="Arial" panose="020B0604020202020204" pitchFamily="34" charset="0"/>
              <a:cs typeface="Arial" panose="020B0604020202020204" pitchFamily="34" charset="0"/>
            </a:endParaRPr>
          </a:p>
          <a:p>
            <a:endParaRPr lang="en-GB" sz="2200" dirty="0">
              <a:latin typeface="Arial" panose="020B0604020202020204" pitchFamily="34" charset="0"/>
              <a:cs typeface="Arial" panose="020B0604020202020204" pitchFamily="34" charset="0"/>
            </a:endParaRPr>
          </a:p>
          <a:p>
            <a:pPr marL="0" indent="0">
              <a:buNone/>
            </a:pPr>
            <a:endParaRPr lang="en-GB" sz="22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D38D413C-26F5-4FF4-8DE6-4C725F8F8675}"/>
              </a:ext>
            </a:extLst>
          </p:cNvPr>
          <p:cNvSpPr txBox="1"/>
          <p:nvPr/>
        </p:nvSpPr>
        <p:spPr>
          <a:xfrm>
            <a:off x="6110130" y="6315577"/>
            <a:ext cx="6642068" cy="307777"/>
          </a:xfrm>
          <a:prstGeom prst="rect">
            <a:avLst/>
          </a:prstGeom>
          <a:noFill/>
        </p:spPr>
        <p:txBody>
          <a:bodyPr wrap="square">
            <a:spAutoFit/>
          </a:bodyPr>
          <a:lstStyle/>
          <a:p>
            <a:pPr algn="ctr">
              <a:spcAft>
                <a:spcPts val="600"/>
              </a:spcAft>
            </a:pPr>
            <a:r>
              <a:rPr lang="en-GB" sz="1400" b="1" i="0" dirty="0">
                <a:solidFill>
                  <a:srgbClr val="5B7083"/>
                </a:solidFill>
                <a:effectLst/>
                <a:latin typeface="Arial" panose="020B0604020202020204" pitchFamily="34" charset="0"/>
                <a:cs typeface="Arial" panose="020B0604020202020204" pitchFamily="34" charset="0"/>
              </a:rPr>
              <a:t>@_ScienceCapital  @</a:t>
            </a:r>
            <a:r>
              <a:rPr lang="en-GB" sz="1400" b="1" i="0" dirty="0" err="1">
                <a:solidFill>
                  <a:srgbClr val="5B7083"/>
                </a:solidFill>
                <a:effectLst/>
                <a:latin typeface="Arial" panose="020B0604020202020204" pitchFamily="34" charset="0"/>
                <a:cs typeface="Arial" panose="020B0604020202020204" pitchFamily="34" charset="0"/>
              </a:rPr>
              <a:t>PrimarySciCap</a:t>
            </a:r>
            <a:endParaRPr lang="en-GB" sz="1400" b="1" dirty="0">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61584" y="672043"/>
            <a:ext cx="1886949" cy="1368703"/>
          </a:xfrm>
          <a:prstGeom prst="rect">
            <a:avLst/>
          </a:prstGeom>
        </p:spPr>
      </p:pic>
      <p:pic>
        <p:nvPicPr>
          <p:cNvPr id="9" name="Picture 8"/>
          <p:cNvPicPr>
            <a:picLocks noChangeAspect="1"/>
          </p:cNvPicPr>
          <p:nvPr/>
        </p:nvPicPr>
        <p:blipFill rotWithShape="1">
          <a:blip r:embed="rId3"/>
          <a:srcRect t="2981" r="4" b="1654"/>
          <a:stretch/>
        </p:blipFill>
        <p:spPr>
          <a:xfrm>
            <a:off x="1047624" y="2768900"/>
            <a:ext cx="3560142" cy="3700565"/>
          </a:xfrm>
          <a:prstGeom prst="rect">
            <a:avLst/>
          </a:prstGeom>
        </p:spPr>
      </p:pic>
    </p:spTree>
    <p:extLst>
      <p:ext uri="{BB962C8B-B14F-4D97-AF65-F5344CB8AC3E}">
        <p14:creationId xmlns:p14="http://schemas.microsoft.com/office/powerpoint/2010/main" val="6066931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0099" y="978102"/>
            <a:ext cx="8166647" cy="1062644"/>
          </a:xfrm>
        </p:spPr>
        <p:txBody>
          <a:bodyPr anchor="b">
            <a:noAutofit/>
          </a:bodyPr>
          <a:lstStyle/>
          <a:p>
            <a:r>
              <a:rPr lang="es-ES" b="1" dirty="0">
                <a:latin typeface="Arial" panose="020B0604020202020204" pitchFamily="34" charset="0"/>
                <a:cs typeface="Arial" panose="020B0604020202020204" pitchFamily="34" charset="0"/>
              </a:rPr>
              <a:t>Pilares: Obtener, valorar, vincular y extender de manera significativa</a:t>
            </a:r>
            <a:endParaRPr lang="en-GB" b="1" dirty="0">
              <a:latin typeface="Arial" panose="020B0604020202020204" pitchFamily="34" charset="0"/>
              <a:cs typeface="Arial" panose="020B0604020202020204" pitchFamily="34" charset="0"/>
            </a:endParaRPr>
          </a:p>
        </p:txBody>
      </p:sp>
      <p:cxnSp>
        <p:nvCxnSpPr>
          <p:cNvPr id="12" name="Straight Connector 11">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624" y="2265037"/>
            <a:ext cx="10125012"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948533" y="2612029"/>
            <a:ext cx="6076025" cy="3857436"/>
          </a:xfrm>
        </p:spPr>
        <p:txBody>
          <a:bodyPr>
            <a:normAutofit/>
          </a:bodyPr>
          <a:lstStyle/>
          <a:p>
            <a:pPr lvl="0">
              <a:buClr>
                <a:schemeClr val="dk1"/>
              </a:buClr>
              <a:buSzPts val="2800"/>
            </a:pPr>
            <a:r>
              <a:rPr lang="es-ES" sz="2400" dirty="0">
                <a:latin typeface="Arial" panose="020B0604020202020204" pitchFamily="34" charset="0"/>
                <a:cs typeface="Arial" panose="020B0604020202020204" pitchFamily="34" charset="0"/>
              </a:rPr>
              <a:t>Apoyar a los estudiantes para que se sientan valorados y conectados con la ciencia.
Los maestros obtienen las experiencias, habilidades y conocimientos de los estudiantes (lo que los estudiantes "traen consigo") en relación con un tema, los valoran (y los legitiman) y los vinculan a las conexiones científicas.</a:t>
            </a:r>
            <a:endParaRPr lang="en-GB" sz="2200" dirty="0">
              <a:latin typeface="Arial" panose="020B0604020202020204" pitchFamily="34" charset="0"/>
              <a:cs typeface="Arial" panose="020B0604020202020204" pitchFamily="34" charset="0"/>
            </a:endParaRPr>
          </a:p>
          <a:p>
            <a:endParaRPr lang="en-GB" sz="2200" dirty="0">
              <a:latin typeface="Arial" panose="020B0604020202020204" pitchFamily="34" charset="0"/>
              <a:cs typeface="Arial" panose="020B0604020202020204" pitchFamily="34" charset="0"/>
            </a:endParaRPr>
          </a:p>
          <a:p>
            <a:pPr marL="0" indent="0">
              <a:buNone/>
            </a:pPr>
            <a:endParaRPr lang="en-GB" sz="22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D38D413C-26F5-4FF4-8DE6-4C725F8F8675}"/>
              </a:ext>
            </a:extLst>
          </p:cNvPr>
          <p:cNvSpPr txBox="1"/>
          <p:nvPr/>
        </p:nvSpPr>
        <p:spPr>
          <a:xfrm>
            <a:off x="6110130" y="6315577"/>
            <a:ext cx="6642068" cy="307777"/>
          </a:xfrm>
          <a:prstGeom prst="rect">
            <a:avLst/>
          </a:prstGeom>
          <a:noFill/>
        </p:spPr>
        <p:txBody>
          <a:bodyPr wrap="square">
            <a:spAutoFit/>
          </a:bodyPr>
          <a:lstStyle/>
          <a:p>
            <a:pPr algn="ctr">
              <a:spcAft>
                <a:spcPts val="600"/>
              </a:spcAft>
            </a:pPr>
            <a:r>
              <a:rPr lang="en-GB" sz="1400" b="1" i="0" dirty="0">
                <a:solidFill>
                  <a:srgbClr val="5B7083"/>
                </a:solidFill>
                <a:effectLst/>
                <a:latin typeface="Arial" panose="020B0604020202020204" pitchFamily="34" charset="0"/>
                <a:cs typeface="Arial" panose="020B0604020202020204" pitchFamily="34" charset="0"/>
              </a:rPr>
              <a:t>@_ScienceCapital  @</a:t>
            </a:r>
            <a:r>
              <a:rPr lang="en-GB" sz="1400" b="1" i="0" dirty="0" err="1">
                <a:solidFill>
                  <a:srgbClr val="5B7083"/>
                </a:solidFill>
                <a:effectLst/>
                <a:latin typeface="Arial" panose="020B0604020202020204" pitchFamily="34" charset="0"/>
                <a:cs typeface="Arial" panose="020B0604020202020204" pitchFamily="34" charset="0"/>
              </a:rPr>
              <a:t>PrimarySciCap</a:t>
            </a:r>
            <a:endParaRPr lang="en-GB" sz="1400" b="1" dirty="0">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61584" y="672043"/>
            <a:ext cx="1886949" cy="1368703"/>
          </a:xfrm>
          <a:prstGeom prst="rect">
            <a:avLst/>
          </a:prstGeom>
        </p:spPr>
      </p:pic>
      <p:pic>
        <p:nvPicPr>
          <p:cNvPr id="9" name="Picture 8"/>
          <p:cNvPicPr>
            <a:picLocks noChangeAspect="1"/>
          </p:cNvPicPr>
          <p:nvPr/>
        </p:nvPicPr>
        <p:blipFill rotWithShape="1">
          <a:blip r:embed="rId3"/>
          <a:srcRect t="2981" r="4" b="1654"/>
          <a:stretch/>
        </p:blipFill>
        <p:spPr>
          <a:xfrm>
            <a:off x="1047624" y="2768900"/>
            <a:ext cx="3560142" cy="3700565"/>
          </a:xfrm>
          <a:prstGeom prst="rect">
            <a:avLst/>
          </a:prstGeom>
        </p:spPr>
      </p:pic>
    </p:spTree>
    <p:extLst>
      <p:ext uri="{BB962C8B-B14F-4D97-AF65-F5344CB8AC3E}">
        <p14:creationId xmlns:p14="http://schemas.microsoft.com/office/powerpoint/2010/main" val="31463424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0099" y="978102"/>
            <a:ext cx="8166647" cy="1062644"/>
          </a:xfrm>
        </p:spPr>
        <p:txBody>
          <a:bodyPr anchor="b">
            <a:noAutofit/>
          </a:bodyPr>
          <a:lstStyle/>
          <a:p>
            <a:r>
              <a:rPr lang="es-ES" b="1" dirty="0">
                <a:latin typeface="Arial" panose="020B0604020202020204" pitchFamily="34" charset="0"/>
                <a:cs typeface="Arial" panose="020B0604020202020204" pitchFamily="34" charset="0"/>
              </a:rPr>
              <a:t>Pilares: Construir capital científico</a:t>
            </a:r>
          </a:p>
        </p:txBody>
      </p:sp>
      <p:cxnSp>
        <p:nvCxnSpPr>
          <p:cNvPr id="12" name="Straight Connector 11">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624" y="2265037"/>
            <a:ext cx="10125012"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948533" y="2612029"/>
            <a:ext cx="6076025" cy="3857436"/>
          </a:xfrm>
        </p:spPr>
        <p:txBody>
          <a:bodyPr>
            <a:normAutofit/>
          </a:bodyPr>
          <a:lstStyle/>
          <a:p>
            <a:pPr marL="0" indent="0">
              <a:spcBef>
                <a:spcPts val="0"/>
              </a:spcBef>
              <a:buClr>
                <a:schemeClr val="dk1"/>
              </a:buClr>
              <a:buSzPts val="2800"/>
              <a:buNone/>
            </a:pPr>
            <a:r>
              <a:rPr lang="es-ES" sz="2400" dirty="0">
                <a:latin typeface="Arial" panose="020B0604020202020204" pitchFamily="34" charset="0"/>
                <a:cs typeface="Arial" panose="020B0604020202020204" pitchFamily="34" charset="0"/>
              </a:rPr>
              <a:t>Cultivar, desarrollar y construir activamente dimensiones de capital científico, por ejemplo:</a:t>
            </a:r>
          </a:p>
          <a:p>
            <a:pPr lvl="1">
              <a:spcBef>
                <a:spcPts val="0"/>
              </a:spcBef>
              <a:buClr>
                <a:schemeClr val="dk1"/>
              </a:buClr>
              <a:buSzPts val="2800"/>
            </a:pPr>
            <a:r>
              <a:rPr lang="es-ES" sz="2000" dirty="0">
                <a:latin typeface="Arial" panose="020B0604020202020204" pitchFamily="34" charset="0"/>
                <a:cs typeface="Arial" panose="020B0604020202020204" pitchFamily="34" charset="0"/>
              </a:rPr>
              <a:t>Conocimiento sobre la transferibilidad de la ciencia </a:t>
            </a:r>
            <a:endParaRPr lang="en-GB" sz="2000" dirty="0">
              <a:latin typeface="Arial" panose="020B0604020202020204" pitchFamily="34" charset="0"/>
              <a:cs typeface="Arial" panose="020B0604020202020204" pitchFamily="34" charset="0"/>
            </a:endParaRPr>
          </a:p>
          <a:p>
            <a:pPr lvl="1"/>
            <a:r>
              <a:rPr lang="es-ES" sz="2000" dirty="0">
                <a:latin typeface="Arial" panose="020B0604020202020204" pitchFamily="34" charset="0"/>
                <a:cs typeface="Arial" panose="020B0604020202020204" pitchFamily="34" charset="0"/>
              </a:rPr>
              <a:t>Consumo de medios científicos 	
Conversaciones sobre ciencia en la vida cotidiana</a:t>
            </a:r>
            <a:endParaRPr lang="en-GB" sz="2200" dirty="0">
              <a:latin typeface="Arial" panose="020B0604020202020204" pitchFamily="34" charset="0"/>
              <a:cs typeface="Arial" panose="020B0604020202020204" pitchFamily="34" charset="0"/>
            </a:endParaRPr>
          </a:p>
          <a:p>
            <a:endParaRPr lang="en-GB" sz="2200" dirty="0">
              <a:latin typeface="Arial" panose="020B0604020202020204" pitchFamily="34" charset="0"/>
              <a:cs typeface="Arial" panose="020B0604020202020204" pitchFamily="34" charset="0"/>
            </a:endParaRPr>
          </a:p>
          <a:p>
            <a:pPr marL="0" indent="0">
              <a:buNone/>
            </a:pPr>
            <a:endParaRPr lang="en-GB" sz="22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D38D413C-26F5-4FF4-8DE6-4C725F8F8675}"/>
              </a:ext>
            </a:extLst>
          </p:cNvPr>
          <p:cNvSpPr txBox="1"/>
          <p:nvPr/>
        </p:nvSpPr>
        <p:spPr>
          <a:xfrm>
            <a:off x="6110130" y="6315577"/>
            <a:ext cx="6642068" cy="307777"/>
          </a:xfrm>
          <a:prstGeom prst="rect">
            <a:avLst/>
          </a:prstGeom>
          <a:noFill/>
        </p:spPr>
        <p:txBody>
          <a:bodyPr wrap="square">
            <a:spAutoFit/>
          </a:bodyPr>
          <a:lstStyle/>
          <a:p>
            <a:pPr algn="ctr">
              <a:spcAft>
                <a:spcPts val="600"/>
              </a:spcAft>
            </a:pPr>
            <a:r>
              <a:rPr lang="en-GB" sz="1400" b="1" i="0" dirty="0">
                <a:solidFill>
                  <a:srgbClr val="5B7083"/>
                </a:solidFill>
                <a:effectLst/>
                <a:latin typeface="Arial" panose="020B0604020202020204" pitchFamily="34" charset="0"/>
                <a:cs typeface="Arial" panose="020B0604020202020204" pitchFamily="34" charset="0"/>
              </a:rPr>
              <a:t>@_ScienceCapital  @</a:t>
            </a:r>
            <a:r>
              <a:rPr lang="en-GB" sz="1400" b="1" i="0" dirty="0" err="1">
                <a:solidFill>
                  <a:srgbClr val="5B7083"/>
                </a:solidFill>
                <a:effectLst/>
                <a:latin typeface="Arial" panose="020B0604020202020204" pitchFamily="34" charset="0"/>
                <a:cs typeface="Arial" panose="020B0604020202020204" pitchFamily="34" charset="0"/>
              </a:rPr>
              <a:t>PrimarySciCap</a:t>
            </a:r>
            <a:endParaRPr lang="en-GB" sz="1400" b="1" dirty="0">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61584" y="672043"/>
            <a:ext cx="1886949" cy="1368703"/>
          </a:xfrm>
          <a:prstGeom prst="rect">
            <a:avLst/>
          </a:prstGeom>
        </p:spPr>
      </p:pic>
      <p:pic>
        <p:nvPicPr>
          <p:cNvPr id="9" name="Picture 8"/>
          <p:cNvPicPr>
            <a:picLocks noChangeAspect="1"/>
          </p:cNvPicPr>
          <p:nvPr/>
        </p:nvPicPr>
        <p:blipFill rotWithShape="1">
          <a:blip r:embed="rId3"/>
          <a:srcRect t="2981" r="4" b="1654"/>
          <a:stretch/>
        </p:blipFill>
        <p:spPr>
          <a:xfrm>
            <a:off x="1047624" y="2768900"/>
            <a:ext cx="3560142" cy="3700565"/>
          </a:xfrm>
          <a:prstGeom prst="rect">
            <a:avLst/>
          </a:prstGeom>
        </p:spPr>
      </p:pic>
    </p:spTree>
    <p:extLst>
      <p:ext uri="{BB962C8B-B14F-4D97-AF65-F5344CB8AC3E}">
        <p14:creationId xmlns:p14="http://schemas.microsoft.com/office/powerpoint/2010/main" val="3007801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0100" y="978102"/>
            <a:ext cx="10588434" cy="1062644"/>
          </a:xfrm>
        </p:spPr>
        <p:txBody>
          <a:bodyPr anchor="b">
            <a:normAutofit/>
          </a:bodyPr>
          <a:lstStyle/>
          <a:p>
            <a:r>
              <a:rPr lang="en-GB" b="1" dirty="0" err="1">
                <a:latin typeface="Arial" panose="020B0604020202020204" pitchFamily="34" charset="0"/>
                <a:cs typeface="Arial" panose="020B0604020202020204" pitchFamily="34" charset="0"/>
              </a:rPr>
              <a:t>Contexto</a:t>
            </a:r>
            <a:endParaRPr lang="en-GB" b="1" dirty="0">
              <a:latin typeface="Arial" panose="020B0604020202020204" pitchFamily="34" charset="0"/>
              <a:cs typeface="Arial" panose="020B0604020202020204" pitchFamily="34" charset="0"/>
            </a:endParaRPr>
          </a:p>
        </p:txBody>
      </p:sp>
      <p:cxnSp>
        <p:nvCxnSpPr>
          <p:cNvPr id="16" name="Straight Connector 15">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624" y="2265037"/>
            <a:ext cx="10125012"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1047625" y="2656936"/>
            <a:ext cx="9580118" cy="4201064"/>
          </a:xfrm>
        </p:spPr>
        <p:txBody>
          <a:bodyPr>
            <a:normAutofit/>
          </a:bodyPr>
          <a:lstStyle/>
          <a:p>
            <a:r>
              <a:rPr lang="es-ES" sz="2000" dirty="0">
                <a:latin typeface="Arial" panose="020B0604020202020204" pitchFamily="34" charset="0"/>
                <a:cs typeface="Arial" panose="020B0604020202020204" pitchFamily="34" charset="0"/>
              </a:rPr>
              <a:t>La participación en la ciencia postobligatoria es desigual y no equitativa -especialmente en las ciencias físicas- y se agrava en cada etapa educativa y profesional</a:t>
            </a:r>
          </a:p>
          <a:p>
            <a:r>
              <a:rPr lang="es-ES" sz="2000" dirty="0">
                <a:latin typeface="Arial" panose="020B0604020202020204" pitchFamily="34" charset="0"/>
                <a:cs typeface="Arial" panose="020B0604020202020204" pitchFamily="34" charset="0"/>
              </a:rPr>
              <a:t>Estos patrones son persistentes y se mantienen a pesar de décadas de iniciativas y esfuerzos destinados a aumentar y ampliar la participación</a:t>
            </a:r>
          </a:p>
          <a:p>
            <a:r>
              <a:rPr lang="es-ES" sz="2000" dirty="0">
                <a:latin typeface="Arial" panose="020B0604020202020204" pitchFamily="34" charset="0"/>
                <a:cs typeface="Arial" panose="020B0604020202020204" pitchFamily="34" charset="0"/>
              </a:rPr>
              <a:t>Muchas intervenciones se centran en intentar aumentar el interés por la ciencia</a:t>
            </a:r>
          </a:p>
          <a:p>
            <a:r>
              <a:rPr lang="es-ES" sz="2000" dirty="0">
                <a:latin typeface="Arial" panose="020B0604020202020204" pitchFamily="34" charset="0"/>
                <a:cs typeface="Arial" panose="020B0604020202020204" pitchFamily="34" charset="0"/>
              </a:rPr>
              <a:t>Nuestro estudio de investigación ASPIRES, con 13 años de duración, hace el seguimiento de una muestra de jóvenes de 10 a 23 años (más de 48.000 jóvenes, más de 800 entrevistas con niños y padres) muestra que la falta de interés por la ciencia no es el principal problema...</a:t>
            </a:r>
            <a:endParaRPr lang="en-GB" sz="1500" dirty="0"/>
          </a:p>
          <a:p>
            <a:endParaRPr lang="en-GB" sz="1500" dirty="0"/>
          </a:p>
          <a:p>
            <a:pPr marL="0" indent="0">
              <a:buNone/>
            </a:pPr>
            <a:endParaRPr lang="en-GB" sz="1500" dirty="0"/>
          </a:p>
        </p:txBody>
      </p:sp>
      <p:pic>
        <p:nvPicPr>
          <p:cNvPr id="9" name="Picture 4" descr="https://lh6.googleusercontent.com/cyNLn1DR9CR-SzDxT_KQTO9R58rQiioT5zQ4qHTZ99508cdgPbnwy2W2GT_oQkU27K4scz60eht8XJoeocLmZm7ES5uobbNnaiVLlmc4DfuCjNi6kLkt9gMf9jECau0cJijR-yI4=s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35563" y="459060"/>
            <a:ext cx="2536069" cy="12598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42104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0099" y="978102"/>
            <a:ext cx="8166647" cy="1062644"/>
          </a:xfrm>
        </p:spPr>
        <p:txBody>
          <a:bodyPr anchor="b">
            <a:normAutofit fontScale="90000"/>
          </a:bodyPr>
          <a:lstStyle/>
          <a:p>
            <a:r>
              <a:rPr lang="en-GB" b="1" dirty="0" err="1">
                <a:latin typeface="Arial" panose="020B0604020202020204" pitchFamily="34" charset="0"/>
                <a:cs typeface="Arial" panose="020B0604020202020204" pitchFamily="34" charset="0"/>
              </a:rPr>
              <a:t>Impacto</a:t>
            </a:r>
            <a:r>
              <a:rPr lang="en-GB" b="1" dirty="0">
                <a:latin typeface="Arial" panose="020B0604020202020204" pitchFamily="34" charset="0"/>
                <a:cs typeface="Arial" panose="020B0604020202020204" pitchFamily="34" charset="0"/>
              </a:rPr>
              <a:t> del </a:t>
            </a:r>
            <a:r>
              <a:rPr lang="en-GB" b="1" dirty="0" err="1">
                <a:latin typeface="Arial" panose="020B0604020202020204" pitchFamily="34" charset="0"/>
                <a:cs typeface="Arial" panose="020B0604020202020204" pitchFamily="34" charset="0"/>
              </a:rPr>
              <a:t>enfoque</a:t>
            </a:r>
            <a:r>
              <a:rPr lang="en-GB" b="1" dirty="0">
                <a:latin typeface="Arial" panose="020B0604020202020204" pitchFamily="34" charset="0"/>
                <a:cs typeface="Arial" panose="020B0604020202020204" pitchFamily="34" charset="0"/>
              </a:rPr>
              <a:t>
</a:t>
            </a:r>
          </a:p>
        </p:txBody>
      </p:sp>
      <p:cxnSp>
        <p:nvCxnSpPr>
          <p:cNvPr id="12" name="Straight Connector 11">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624" y="2265037"/>
            <a:ext cx="10125012"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D38D413C-26F5-4FF4-8DE6-4C725F8F8675}"/>
              </a:ext>
            </a:extLst>
          </p:cNvPr>
          <p:cNvSpPr txBox="1"/>
          <p:nvPr/>
        </p:nvSpPr>
        <p:spPr>
          <a:xfrm>
            <a:off x="6110130" y="6315577"/>
            <a:ext cx="6642068" cy="307777"/>
          </a:xfrm>
          <a:prstGeom prst="rect">
            <a:avLst/>
          </a:prstGeom>
          <a:noFill/>
        </p:spPr>
        <p:txBody>
          <a:bodyPr wrap="square">
            <a:spAutoFit/>
          </a:bodyPr>
          <a:lstStyle/>
          <a:p>
            <a:pPr algn="ctr">
              <a:spcAft>
                <a:spcPts val="600"/>
              </a:spcAft>
            </a:pPr>
            <a:r>
              <a:rPr lang="en-GB" sz="1400" b="1" i="0" dirty="0">
                <a:solidFill>
                  <a:srgbClr val="5B7083"/>
                </a:solidFill>
                <a:effectLst/>
                <a:latin typeface="Arial" panose="020B0604020202020204" pitchFamily="34" charset="0"/>
                <a:cs typeface="Arial" panose="020B0604020202020204" pitchFamily="34" charset="0"/>
              </a:rPr>
              <a:t>@_ScienceCapital  @</a:t>
            </a:r>
            <a:r>
              <a:rPr lang="en-GB" sz="1400" b="1" i="0" dirty="0" err="1">
                <a:solidFill>
                  <a:srgbClr val="5B7083"/>
                </a:solidFill>
                <a:effectLst/>
                <a:latin typeface="Arial" panose="020B0604020202020204" pitchFamily="34" charset="0"/>
                <a:cs typeface="Arial" panose="020B0604020202020204" pitchFamily="34" charset="0"/>
              </a:rPr>
              <a:t>PrimarySciCap</a:t>
            </a:r>
            <a:endParaRPr lang="en-GB" sz="1400" b="1" dirty="0">
              <a:latin typeface="Arial" panose="020B0604020202020204" pitchFamily="34" charset="0"/>
              <a:cs typeface="Arial" panose="020B0604020202020204" pitchFamily="34" charset="0"/>
            </a:endParaRPr>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451363" y="2635207"/>
            <a:ext cx="5184118" cy="3456078"/>
          </a:xfrm>
        </p:spPr>
      </p:pic>
      <p:pic>
        <p:nvPicPr>
          <p:cNvPr id="9" name="Picture 4" descr="https://lh6.googleusercontent.com/cyNLn1DR9CR-SzDxT_KQTO9R58rQiioT5zQ4qHTZ99508cdgPbnwy2W2GT_oQkU27K4scz60eht8XJoeocLmZm7ES5uobbNnaiVLlmc4DfuCjNi6kLkt9gMf9jECau0cJijR-yI4=s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02889" y="176577"/>
            <a:ext cx="2536069" cy="12598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29829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7803" y="1296547"/>
            <a:ext cx="5563170" cy="4520076"/>
          </a:xfrm>
          <a:prstGeom prst="rect">
            <a:avLst/>
          </a:prstGeom>
        </p:spPr>
      </p:pic>
      <p:pic>
        <p:nvPicPr>
          <p:cNvPr id="5" name="Picture 4"/>
          <p:cNvPicPr>
            <a:picLocks noChangeAspect="1"/>
          </p:cNvPicPr>
          <p:nvPr/>
        </p:nvPicPr>
        <p:blipFill>
          <a:blip r:embed="rId3"/>
          <a:stretch>
            <a:fillRect/>
          </a:stretch>
        </p:blipFill>
        <p:spPr>
          <a:xfrm>
            <a:off x="6151350" y="1451388"/>
            <a:ext cx="5537772" cy="2564656"/>
          </a:xfrm>
          <a:prstGeom prst="rect">
            <a:avLst/>
          </a:prstGeom>
        </p:spPr>
      </p:pic>
      <p:pic>
        <p:nvPicPr>
          <p:cNvPr id="7" name="Content Placeholder 3"/>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6151350" y="4016044"/>
            <a:ext cx="5537772" cy="2740031"/>
          </a:xfrm>
        </p:spPr>
      </p:pic>
      <p:sp>
        <p:nvSpPr>
          <p:cNvPr id="3" name="TextBox 2"/>
          <p:cNvSpPr txBox="1"/>
          <p:nvPr/>
        </p:nvSpPr>
        <p:spPr>
          <a:xfrm>
            <a:off x="2134317" y="339991"/>
            <a:ext cx="2602069" cy="1077218"/>
          </a:xfrm>
          <a:prstGeom prst="rect">
            <a:avLst/>
          </a:prstGeom>
          <a:noFill/>
        </p:spPr>
        <p:txBody>
          <a:bodyPr wrap="square" rtlCol="0">
            <a:spAutoFit/>
          </a:bodyPr>
          <a:lstStyle/>
          <a:p>
            <a:r>
              <a:rPr lang="en-GB" sz="3200" dirty="0" err="1">
                <a:latin typeface="Arial" panose="020B0604020202020204" pitchFamily="34" charset="0"/>
                <a:cs typeface="Arial" panose="020B0604020202020204" pitchFamily="34" charset="0"/>
              </a:rPr>
              <a:t>Secundaria</a:t>
            </a:r>
            <a:r>
              <a:rPr lang="en-GB" sz="3200" dirty="0">
                <a:latin typeface="Arial" panose="020B0604020202020204" pitchFamily="34" charset="0"/>
                <a:cs typeface="Arial" panose="020B0604020202020204" pitchFamily="34" charset="0"/>
              </a:rPr>
              <a:t>
</a:t>
            </a:r>
          </a:p>
        </p:txBody>
      </p:sp>
      <p:sp>
        <p:nvSpPr>
          <p:cNvPr id="8" name="TextBox 7"/>
          <p:cNvSpPr txBox="1"/>
          <p:nvPr/>
        </p:nvSpPr>
        <p:spPr>
          <a:xfrm>
            <a:off x="8082036" y="339991"/>
            <a:ext cx="2079106" cy="584775"/>
          </a:xfrm>
          <a:prstGeom prst="rect">
            <a:avLst/>
          </a:prstGeom>
          <a:noFill/>
        </p:spPr>
        <p:txBody>
          <a:bodyPr wrap="square" rtlCol="0">
            <a:spAutoFit/>
          </a:bodyPr>
          <a:lstStyle/>
          <a:p>
            <a:r>
              <a:rPr lang="en-GB" sz="3200" dirty="0">
                <a:latin typeface="Arial" panose="020B0604020202020204" pitchFamily="34" charset="0"/>
                <a:cs typeface="Arial" panose="020B0604020202020204" pitchFamily="34" charset="0"/>
              </a:rPr>
              <a:t>Primaria</a:t>
            </a:r>
          </a:p>
        </p:txBody>
      </p:sp>
    </p:spTree>
    <p:extLst>
      <p:ext uri="{BB962C8B-B14F-4D97-AF65-F5344CB8AC3E}">
        <p14:creationId xmlns:p14="http://schemas.microsoft.com/office/powerpoint/2010/main" val="26752524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0099" y="978102"/>
            <a:ext cx="8166647" cy="1062644"/>
          </a:xfrm>
        </p:spPr>
        <p:txBody>
          <a:bodyPr anchor="b">
            <a:normAutofit fontScale="90000"/>
          </a:bodyPr>
          <a:lstStyle/>
          <a:p>
            <a:r>
              <a:rPr lang="es-ES" b="1" dirty="0">
                <a:latin typeface="Arial" panose="020B0604020202020204" pitchFamily="34" charset="0"/>
                <a:cs typeface="Arial" panose="020B0604020202020204" pitchFamily="34" charset="0"/>
              </a:rPr>
              <a:t>Lo que dicen nuestros profesores </a:t>
            </a:r>
            <a:endParaRPr lang="en-GB" b="1" dirty="0">
              <a:latin typeface="Arial" panose="020B0604020202020204" pitchFamily="34" charset="0"/>
              <a:cs typeface="Arial" panose="020B0604020202020204" pitchFamily="34" charset="0"/>
            </a:endParaRPr>
          </a:p>
        </p:txBody>
      </p:sp>
      <p:cxnSp>
        <p:nvCxnSpPr>
          <p:cNvPr id="12" name="Straight Connector 11">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624" y="2265037"/>
            <a:ext cx="10125012"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D38D413C-26F5-4FF4-8DE6-4C725F8F8675}"/>
              </a:ext>
            </a:extLst>
          </p:cNvPr>
          <p:cNvSpPr txBox="1"/>
          <p:nvPr/>
        </p:nvSpPr>
        <p:spPr>
          <a:xfrm>
            <a:off x="6110129" y="6469465"/>
            <a:ext cx="6642068" cy="307777"/>
          </a:xfrm>
          <a:prstGeom prst="rect">
            <a:avLst/>
          </a:prstGeom>
          <a:noFill/>
        </p:spPr>
        <p:txBody>
          <a:bodyPr wrap="square">
            <a:spAutoFit/>
          </a:bodyPr>
          <a:lstStyle/>
          <a:p>
            <a:pPr algn="ctr">
              <a:spcAft>
                <a:spcPts val="600"/>
              </a:spcAft>
            </a:pPr>
            <a:r>
              <a:rPr lang="en-GB" sz="1400" b="1" i="0" dirty="0">
                <a:solidFill>
                  <a:srgbClr val="5B7083"/>
                </a:solidFill>
                <a:effectLst/>
                <a:latin typeface="Arial" panose="020B0604020202020204" pitchFamily="34" charset="0"/>
                <a:cs typeface="Arial" panose="020B0604020202020204" pitchFamily="34" charset="0"/>
              </a:rPr>
              <a:t>@_ScienceCapital  @</a:t>
            </a:r>
            <a:r>
              <a:rPr lang="en-GB" sz="1400" b="1" i="0" dirty="0" err="1">
                <a:solidFill>
                  <a:srgbClr val="5B7083"/>
                </a:solidFill>
                <a:effectLst/>
                <a:latin typeface="Arial" panose="020B0604020202020204" pitchFamily="34" charset="0"/>
                <a:cs typeface="Arial" panose="020B0604020202020204" pitchFamily="34" charset="0"/>
              </a:rPr>
              <a:t>PrimarySciCap</a:t>
            </a:r>
            <a:endParaRPr lang="en-GB" sz="1400" b="1" dirty="0">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61584" y="672043"/>
            <a:ext cx="1886949" cy="1368703"/>
          </a:xfrm>
          <a:prstGeom prst="rect">
            <a:avLst/>
          </a:prstGeom>
        </p:spPr>
      </p:pic>
      <p:sp>
        <p:nvSpPr>
          <p:cNvPr id="4" name="Rectangle 3"/>
          <p:cNvSpPr/>
          <p:nvPr/>
        </p:nvSpPr>
        <p:spPr>
          <a:xfrm>
            <a:off x="3283349" y="3254500"/>
            <a:ext cx="5653561" cy="2862322"/>
          </a:xfrm>
          <a:prstGeom prst="rect">
            <a:avLst/>
          </a:prstGeom>
        </p:spPr>
        <p:txBody>
          <a:bodyPr wrap="square">
            <a:spAutoFit/>
          </a:bodyPr>
          <a:lstStyle/>
          <a:p>
            <a:r>
              <a:rPr lang="es-ES" dirty="0">
                <a:latin typeface="Arial" panose="020B0604020202020204" pitchFamily="34" charset="0"/>
                <a:cs typeface="Arial" panose="020B0604020202020204" pitchFamily="34" charset="0"/>
              </a:rPr>
              <a:t>Al principio, era bastante escéptico, ¡pero vi que marcó la diferencia! El enfoque cambió totalmente la experiencia en el aula ... Vi a los niños sentarse en sus sillas, mirarme directamente, y pude verlos pensando: 'Sí, soy parte de esto, tengo algo importante que decir'. Poder compartir sus propias experiencias de vida y conocimientos con los otros niños les dio una gran sensación de logro.
	 (Maestra de 4 años, </a:t>
            </a:r>
            <a:r>
              <a:rPr lang="es-ES" dirty="0" err="1">
                <a:latin typeface="Arial" panose="020B0604020202020204" pitchFamily="34" charset="0"/>
                <a:cs typeface="Arial" panose="020B0604020202020204" pitchFamily="34" charset="0"/>
              </a:rPr>
              <a:t>Midlands</a:t>
            </a:r>
            <a:r>
              <a:rPr lang="es-ES" dirty="0">
                <a:latin typeface="Arial" panose="020B0604020202020204" pitchFamily="34" charset="0"/>
                <a:cs typeface="Arial" panose="020B0604020202020204" pitchFamily="34" charset="0"/>
              </a:rPr>
              <a:t>)
</a:t>
            </a:r>
            <a:endParaRPr lang="en-GB" dirty="0">
              <a:latin typeface="Arial" panose="020B0604020202020204" pitchFamily="34" charset="0"/>
              <a:cs typeface="Arial" panose="020B0604020202020204" pitchFamily="34" charset="0"/>
            </a:endParaRPr>
          </a:p>
        </p:txBody>
      </p:sp>
      <p:sp>
        <p:nvSpPr>
          <p:cNvPr id="9" name="Freeform: Shape 72">
            <a:extLst>
              <a:ext uri="{FF2B5EF4-FFF2-40B4-BE49-F238E27FC236}">
                <a16:creationId xmlns:a16="http://schemas.microsoft.com/office/drawing/2014/main" id="{284CBF33-0F96-4C13-AD04-4B75E2AA12AE}"/>
              </a:ext>
            </a:extLst>
          </p:cNvPr>
          <p:cNvSpPr/>
          <p:nvPr/>
        </p:nvSpPr>
        <p:spPr>
          <a:xfrm>
            <a:off x="2934529" y="2778746"/>
            <a:ext cx="6322942" cy="3536831"/>
          </a:xfrm>
          <a:custGeom>
            <a:avLst/>
            <a:gdLst>
              <a:gd name="connsiteX0" fmla="*/ 0 w 8004412"/>
              <a:gd name="connsiteY0" fmla="*/ 565966 h 3268525"/>
              <a:gd name="connsiteX1" fmla="*/ 123389 w 8004412"/>
              <a:gd name="connsiteY1" fmla="*/ 565966 h 3268525"/>
              <a:gd name="connsiteX2" fmla="*/ 120769 w 8004412"/>
              <a:gd name="connsiteY2" fmla="*/ 591950 h 3268525"/>
              <a:gd name="connsiteX3" fmla="*/ 120769 w 8004412"/>
              <a:gd name="connsiteY3" fmla="*/ 2676576 h 3268525"/>
              <a:gd name="connsiteX4" fmla="*/ 591950 w 8004412"/>
              <a:gd name="connsiteY4" fmla="*/ 3147757 h 3268525"/>
              <a:gd name="connsiteX5" fmla="*/ 6707306 w 8004412"/>
              <a:gd name="connsiteY5" fmla="*/ 3147757 h 3268525"/>
              <a:gd name="connsiteX6" fmla="*/ 6707306 w 8004412"/>
              <a:gd name="connsiteY6" fmla="*/ 3268525 h 3268525"/>
              <a:gd name="connsiteX7" fmla="*/ 544765 w 8004412"/>
              <a:gd name="connsiteY7" fmla="*/ 3268525 h 3268525"/>
              <a:gd name="connsiteX8" fmla="*/ 0 w 8004412"/>
              <a:gd name="connsiteY8" fmla="*/ 2723760 h 3268525"/>
              <a:gd name="connsiteX9" fmla="*/ 1297106 w 8004412"/>
              <a:gd name="connsiteY9" fmla="*/ 0 h 3268525"/>
              <a:gd name="connsiteX10" fmla="*/ 7459647 w 8004412"/>
              <a:gd name="connsiteY10" fmla="*/ 0 h 3268525"/>
              <a:gd name="connsiteX11" fmla="*/ 8004412 w 8004412"/>
              <a:gd name="connsiteY11" fmla="*/ 544765 h 3268525"/>
              <a:gd name="connsiteX12" fmla="*/ 8004412 w 8004412"/>
              <a:gd name="connsiteY12" fmla="*/ 2702559 h 3268525"/>
              <a:gd name="connsiteX13" fmla="*/ 7881024 w 8004412"/>
              <a:gd name="connsiteY13" fmla="*/ 2702559 h 3268525"/>
              <a:gd name="connsiteX14" fmla="*/ 7883643 w 8004412"/>
              <a:gd name="connsiteY14" fmla="*/ 2676576 h 3268525"/>
              <a:gd name="connsiteX15" fmla="*/ 7883643 w 8004412"/>
              <a:gd name="connsiteY15" fmla="*/ 591950 h 3268525"/>
              <a:gd name="connsiteX16" fmla="*/ 7412462 w 8004412"/>
              <a:gd name="connsiteY16" fmla="*/ 120769 h 3268525"/>
              <a:gd name="connsiteX17" fmla="*/ 1297106 w 8004412"/>
              <a:gd name="connsiteY17" fmla="*/ 120769 h 326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004412" h="3268525">
                <a:moveTo>
                  <a:pt x="0" y="565966"/>
                </a:moveTo>
                <a:lnTo>
                  <a:pt x="123389" y="565966"/>
                </a:lnTo>
                <a:lnTo>
                  <a:pt x="120769" y="591950"/>
                </a:lnTo>
                <a:lnTo>
                  <a:pt x="120769" y="2676576"/>
                </a:lnTo>
                <a:cubicBezTo>
                  <a:pt x="120769" y="2936802"/>
                  <a:pt x="331724" y="3147757"/>
                  <a:pt x="591950" y="3147757"/>
                </a:cubicBezTo>
                <a:lnTo>
                  <a:pt x="6707306" y="3147757"/>
                </a:lnTo>
                <a:lnTo>
                  <a:pt x="6707306" y="3268525"/>
                </a:lnTo>
                <a:lnTo>
                  <a:pt x="544765" y="3268525"/>
                </a:lnTo>
                <a:cubicBezTo>
                  <a:pt x="243900" y="3268525"/>
                  <a:pt x="0" y="3024625"/>
                  <a:pt x="0" y="2723760"/>
                </a:cubicBezTo>
                <a:close/>
                <a:moveTo>
                  <a:pt x="1297106" y="0"/>
                </a:moveTo>
                <a:lnTo>
                  <a:pt x="7459647" y="0"/>
                </a:lnTo>
                <a:cubicBezTo>
                  <a:pt x="7760512" y="0"/>
                  <a:pt x="8004412" y="243900"/>
                  <a:pt x="8004412" y="544765"/>
                </a:cubicBezTo>
                <a:lnTo>
                  <a:pt x="8004412" y="2702559"/>
                </a:lnTo>
                <a:lnTo>
                  <a:pt x="7881024" y="2702559"/>
                </a:lnTo>
                <a:lnTo>
                  <a:pt x="7883643" y="2676576"/>
                </a:lnTo>
                <a:lnTo>
                  <a:pt x="7883643" y="591950"/>
                </a:lnTo>
                <a:cubicBezTo>
                  <a:pt x="7883643" y="331724"/>
                  <a:pt x="7672688" y="120769"/>
                  <a:pt x="7412462" y="120769"/>
                </a:cubicBezTo>
                <a:lnTo>
                  <a:pt x="1297106" y="120769"/>
                </a:lnTo>
                <a:close/>
              </a:path>
            </a:pathLst>
          </a:custGeom>
          <a:solidFill>
            <a:srgbClr val="E848D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80060" tIns="457200" rIns="480060" bIns="34290" numCol="1" spcCol="0" rtlCol="0" fromWordArt="0" anchor="t" anchorCtr="0" forceAA="0" compatLnSpc="1">
            <a:prstTxWarp prst="textNoShape">
              <a:avLst/>
            </a:prstTxWarp>
            <a:noAutofit/>
          </a:bodyPr>
          <a:lstStyle/>
          <a:p>
            <a:endParaRPr lang="en-GB" sz="2400" dirty="0">
              <a:solidFill>
                <a:schemeClr val="tx1"/>
              </a:solidFill>
              <a:latin typeface="Arial" panose="020B0604020202020204" pitchFamily="34" charset="0"/>
              <a:cs typeface="Arial" panose="020B0604020202020204" pitchFamily="34" charset="0"/>
            </a:endParaRPr>
          </a:p>
        </p:txBody>
      </p:sp>
      <p:sp>
        <p:nvSpPr>
          <p:cNvPr id="10" name="Freeform: Shape 73">
            <a:extLst>
              <a:ext uri="{FF2B5EF4-FFF2-40B4-BE49-F238E27FC236}">
                <a16:creationId xmlns:a16="http://schemas.microsoft.com/office/drawing/2014/main" id="{C0D20BC1-9E0B-4FD0-9940-9B719731DAFC}"/>
              </a:ext>
            </a:extLst>
          </p:cNvPr>
          <p:cNvSpPr/>
          <p:nvPr/>
        </p:nvSpPr>
        <p:spPr>
          <a:xfrm>
            <a:off x="2576059" y="2470969"/>
            <a:ext cx="834356" cy="675294"/>
          </a:xfrm>
          <a:custGeom>
            <a:avLst/>
            <a:gdLst>
              <a:gd name="connsiteX0" fmla="*/ 933203 w 1005227"/>
              <a:gd name="connsiteY0" fmla="*/ 0 h 761102"/>
              <a:gd name="connsiteX1" fmla="*/ 973261 w 1005227"/>
              <a:gd name="connsiteY1" fmla="*/ 2225 h 761102"/>
              <a:gd name="connsiteX2" fmla="*/ 997000 w 1005227"/>
              <a:gd name="connsiteY2" fmla="*/ 9643 h 761102"/>
              <a:gd name="connsiteX3" fmla="*/ 1005160 w 1005227"/>
              <a:gd name="connsiteY3" fmla="*/ 23738 h 761102"/>
              <a:gd name="connsiteX4" fmla="*/ 998483 w 1005227"/>
              <a:gd name="connsiteY4" fmla="*/ 44509 h 761102"/>
              <a:gd name="connsiteX5" fmla="*/ 804128 w 1005227"/>
              <a:gd name="connsiteY5" fmla="*/ 452507 h 761102"/>
              <a:gd name="connsiteX6" fmla="*/ 804128 w 1005227"/>
              <a:gd name="connsiteY6" fmla="*/ 639445 h 761102"/>
              <a:gd name="connsiteX7" fmla="*/ 795968 w 1005227"/>
              <a:gd name="connsiteY7" fmla="*/ 701757 h 761102"/>
              <a:gd name="connsiteX8" fmla="*/ 770746 w 1005227"/>
              <a:gd name="connsiteY8" fmla="*/ 738848 h 761102"/>
              <a:gd name="connsiteX9" fmla="*/ 727721 w 1005227"/>
              <a:gd name="connsiteY9" fmla="*/ 756651 h 761102"/>
              <a:gd name="connsiteX10" fmla="*/ 666150 w 1005227"/>
              <a:gd name="connsiteY10" fmla="*/ 761102 h 761102"/>
              <a:gd name="connsiteX11" fmla="*/ 605321 w 1005227"/>
              <a:gd name="connsiteY11" fmla="*/ 756651 h 761102"/>
              <a:gd name="connsiteX12" fmla="*/ 563779 w 1005227"/>
              <a:gd name="connsiteY12" fmla="*/ 738848 h 761102"/>
              <a:gd name="connsiteX13" fmla="*/ 539300 w 1005227"/>
              <a:gd name="connsiteY13" fmla="*/ 701757 h 761102"/>
              <a:gd name="connsiteX14" fmla="*/ 531140 w 1005227"/>
              <a:gd name="connsiteY14" fmla="*/ 639445 h 761102"/>
              <a:gd name="connsiteX15" fmla="*/ 535590 w 1005227"/>
              <a:gd name="connsiteY15" fmla="*/ 557103 h 761102"/>
              <a:gd name="connsiteX16" fmla="*/ 549685 w 1005227"/>
              <a:gd name="connsiteY16" fmla="*/ 485147 h 761102"/>
              <a:gd name="connsiteX17" fmla="*/ 576390 w 1005227"/>
              <a:gd name="connsiteY17" fmla="*/ 417642 h 761102"/>
              <a:gd name="connsiteX18" fmla="*/ 617190 w 1005227"/>
              <a:gd name="connsiteY18" fmla="*/ 347169 h 761102"/>
              <a:gd name="connsiteX19" fmla="*/ 817480 w 1005227"/>
              <a:gd name="connsiteY19" fmla="*/ 43025 h 761102"/>
              <a:gd name="connsiteX20" fmla="*/ 833800 w 1005227"/>
              <a:gd name="connsiteY20" fmla="*/ 23738 h 761102"/>
              <a:gd name="connsiteX21" fmla="*/ 856055 w 1005227"/>
              <a:gd name="connsiteY21" fmla="*/ 11127 h 761102"/>
              <a:gd name="connsiteX22" fmla="*/ 887953 w 1005227"/>
              <a:gd name="connsiteY22" fmla="*/ 2967 h 761102"/>
              <a:gd name="connsiteX23" fmla="*/ 933203 w 1005227"/>
              <a:gd name="connsiteY23" fmla="*/ 0 h 761102"/>
              <a:gd name="connsiteX24" fmla="*/ 402064 w 1005227"/>
              <a:gd name="connsiteY24" fmla="*/ 0 h 761102"/>
              <a:gd name="connsiteX25" fmla="*/ 441380 w 1005227"/>
              <a:gd name="connsiteY25" fmla="*/ 2225 h 761102"/>
              <a:gd name="connsiteX26" fmla="*/ 465118 w 1005227"/>
              <a:gd name="connsiteY26" fmla="*/ 9643 h 761102"/>
              <a:gd name="connsiteX27" fmla="*/ 473278 w 1005227"/>
              <a:gd name="connsiteY27" fmla="*/ 23738 h 761102"/>
              <a:gd name="connsiteX28" fmla="*/ 467343 w 1005227"/>
              <a:gd name="connsiteY28" fmla="*/ 44509 h 761102"/>
              <a:gd name="connsiteX29" fmla="*/ 272988 w 1005227"/>
              <a:gd name="connsiteY29" fmla="*/ 452507 h 761102"/>
              <a:gd name="connsiteX30" fmla="*/ 272988 w 1005227"/>
              <a:gd name="connsiteY30" fmla="*/ 639445 h 761102"/>
              <a:gd name="connsiteX31" fmla="*/ 264828 w 1005227"/>
              <a:gd name="connsiteY31" fmla="*/ 701757 h 761102"/>
              <a:gd name="connsiteX32" fmla="*/ 239606 w 1005227"/>
              <a:gd name="connsiteY32" fmla="*/ 738848 h 761102"/>
              <a:gd name="connsiteX33" fmla="*/ 196581 w 1005227"/>
              <a:gd name="connsiteY33" fmla="*/ 756651 h 761102"/>
              <a:gd name="connsiteX34" fmla="*/ 135010 w 1005227"/>
              <a:gd name="connsiteY34" fmla="*/ 761102 h 761102"/>
              <a:gd name="connsiteX35" fmla="*/ 74181 w 1005227"/>
              <a:gd name="connsiteY35" fmla="*/ 756651 h 761102"/>
              <a:gd name="connsiteX36" fmla="*/ 32640 w 1005227"/>
              <a:gd name="connsiteY36" fmla="*/ 738848 h 761102"/>
              <a:gd name="connsiteX37" fmla="*/ 8160 w 1005227"/>
              <a:gd name="connsiteY37" fmla="*/ 701757 h 761102"/>
              <a:gd name="connsiteX38" fmla="*/ 0 w 1005227"/>
              <a:gd name="connsiteY38" fmla="*/ 639445 h 761102"/>
              <a:gd name="connsiteX39" fmla="*/ 4451 w 1005227"/>
              <a:gd name="connsiteY39" fmla="*/ 557103 h 761102"/>
              <a:gd name="connsiteX40" fmla="*/ 18545 w 1005227"/>
              <a:gd name="connsiteY40" fmla="*/ 485147 h 761102"/>
              <a:gd name="connsiteX41" fmla="*/ 45251 w 1005227"/>
              <a:gd name="connsiteY41" fmla="*/ 417642 h 761102"/>
              <a:gd name="connsiteX42" fmla="*/ 86050 w 1005227"/>
              <a:gd name="connsiteY42" fmla="*/ 347169 h 761102"/>
              <a:gd name="connsiteX43" fmla="*/ 286341 w 1005227"/>
              <a:gd name="connsiteY43" fmla="*/ 43025 h 761102"/>
              <a:gd name="connsiteX44" fmla="*/ 302661 w 1005227"/>
              <a:gd name="connsiteY44" fmla="*/ 23738 h 761102"/>
              <a:gd name="connsiteX45" fmla="*/ 324915 w 1005227"/>
              <a:gd name="connsiteY45" fmla="*/ 11127 h 761102"/>
              <a:gd name="connsiteX46" fmla="*/ 356813 w 1005227"/>
              <a:gd name="connsiteY46" fmla="*/ 2967 h 761102"/>
              <a:gd name="connsiteX47" fmla="*/ 402064 w 1005227"/>
              <a:gd name="connsiteY47" fmla="*/ 0 h 761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005227" h="761102">
                <a:moveTo>
                  <a:pt x="933203" y="0"/>
                </a:moveTo>
                <a:cubicBezTo>
                  <a:pt x="949029" y="0"/>
                  <a:pt x="962381" y="741"/>
                  <a:pt x="973261" y="2225"/>
                </a:cubicBezTo>
                <a:cubicBezTo>
                  <a:pt x="984141" y="3709"/>
                  <a:pt x="992054" y="6181"/>
                  <a:pt x="997000" y="9643"/>
                </a:cubicBezTo>
                <a:cubicBezTo>
                  <a:pt x="1001945" y="13105"/>
                  <a:pt x="1004665" y="17803"/>
                  <a:pt x="1005160" y="23738"/>
                </a:cubicBezTo>
                <a:cubicBezTo>
                  <a:pt x="1005654" y="29672"/>
                  <a:pt x="1003429" y="36596"/>
                  <a:pt x="998483" y="44509"/>
                </a:cubicBezTo>
                <a:lnTo>
                  <a:pt x="804128" y="452507"/>
                </a:lnTo>
                <a:lnTo>
                  <a:pt x="804128" y="639445"/>
                </a:lnTo>
                <a:cubicBezTo>
                  <a:pt x="804128" y="665161"/>
                  <a:pt x="801408" y="685932"/>
                  <a:pt x="795968" y="701757"/>
                </a:cubicBezTo>
                <a:cubicBezTo>
                  <a:pt x="790528" y="717582"/>
                  <a:pt x="782120" y="729946"/>
                  <a:pt x="770746" y="738848"/>
                </a:cubicBezTo>
                <a:cubicBezTo>
                  <a:pt x="759371" y="747749"/>
                  <a:pt x="745030" y="753684"/>
                  <a:pt x="727721" y="756651"/>
                </a:cubicBezTo>
                <a:cubicBezTo>
                  <a:pt x="710412" y="759618"/>
                  <a:pt x="689888" y="761102"/>
                  <a:pt x="666150" y="761102"/>
                </a:cubicBezTo>
                <a:cubicBezTo>
                  <a:pt x="642412" y="761102"/>
                  <a:pt x="622136" y="759618"/>
                  <a:pt x="605321" y="756651"/>
                </a:cubicBezTo>
                <a:cubicBezTo>
                  <a:pt x="588507" y="753684"/>
                  <a:pt x="574659" y="747749"/>
                  <a:pt x="563779" y="738848"/>
                </a:cubicBezTo>
                <a:cubicBezTo>
                  <a:pt x="552899" y="729946"/>
                  <a:pt x="544739" y="717582"/>
                  <a:pt x="539300" y="701757"/>
                </a:cubicBezTo>
                <a:cubicBezTo>
                  <a:pt x="533860" y="685932"/>
                  <a:pt x="531140" y="665161"/>
                  <a:pt x="531140" y="639445"/>
                </a:cubicBezTo>
                <a:cubicBezTo>
                  <a:pt x="531140" y="609772"/>
                  <a:pt x="532623" y="582325"/>
                  <a:pt x="535590" y="557103"/>
                </a:cubicBezTo>
                <a:cubicBezTo>
                  <a:pt x="538558" y="531881"/>
                  <a:pt x="543256" y="507896"/>
                  <a:pt x="549685" y="485147"/>
                </a:cubicBezTo>
                <a:cubicBezTo>
                  <a:pt x="556114" y="462398"/>
                  <a:pt x="565016" y="439896"/>
                  <a:pt x="576390" y="417642"/>
                </a:cubicBezTo>
                <a:cubicBezTo>
                  <a:pt x="587765" y="395387"/>
                  <a:pt x="601365" y="371896"/>
                  <a:pt x="617190" y="347169"/>
                </a:cubicBezTo>
                <a:lnTo>
                  <a:pt x="817480" y="43025"/>
                </a:lnTo>
                <a:cubicBezTo>
                  <a:pt x="822426" y="35112"/>
                  <a:pt x="827866" y="28683"/>
                  <a:pt x="833800" y="23738"/>
                </a:cubicBezTo>
                <a:cubicBezTo>
                  <a:pt x="839735" y="18792"/>
                  <a:pt x="847153" y="14589"/>
                  <a:pt x="856055" y="11127"/>
                </a:cubicBezTo>
                <a:cubicBezTo>
                  <a:pt x="864956" y="7665"/>
                  <a:pt x="875589" y="4945"/>
                  <a:pt x="887953" y="2967"/>
                </a:cubicBezTo>
                <a:cubicBezTo>
                  <a:pt x="900316" y="989"/>
                  <a:pt x="915400" y="0"/>
                  <a:pt x="933203" y="0"/>
                </a:cubicBezTo>
                <a:close/>
                <a:moveTo>
                  <a:pt x="402064" y="0"/>
                </a:moveTo>
                <a:cubicBezTo>
                  <a:pt x="417889" y="0"/>
                  <a:pt x="430995" y="741"/>
                  <a:pt x="441380" y="2225"/>
                </a:cubicBezTo>
                <a:cubicBezTo>
                  <a:pt x="451765" y="3709"/>
                  <a:pt x="459678" y="6181"/>
                  <a:pt x="465118" y="9643"/>
                </a:cubicBezTo>
                <a:cubicBezTo>
                  <a:pt x="470558" y="13105"/>
                  <a:pt x="473278" y="17803"/>
                  <a:pt x="473278" y="23738"/>
                </a:cubicBezTo>
                <a:cubicBezTo>
                  <a:pt x="473278" y="29672"/>
                  <a:pt x="471300" y="36596"/>
                  <a:pt x="467343" y="44509"/>
                </a:cubicBezTo>
                <a:lnTo>
                  <a:pt x="272988" y="452507"/>
                </a:lnTo>
                <a:lnTo>
                  <a:pt x="272988" y="639445"/>
                </a:lnTo>
                <a:cubicBezTo>
                  <a:pt x="272988" y="665161"/>
                  <a:pt x="270268" y="685932"/>
                  <a:pt x="264828" y="701757"/>
                </a:cubicBezTo>
                <a:cubicBezTo>
                  <a:pt x="259388" y="717582"/>
                  <a:pt x="250981" y="729946"/>
                  <a:pt x="239606" y="738848"/>
                </a:cubicBezTo>
                <a:cubicBezTo>
                  <a:pt x="228232" y="747749"/>
                  <a:pt x="213890" y="753684"/>
                  <a:pt x="196581" y="756651"/>
                </a:cubicBezTo>
                <a:cubicBezTo>
                  <a:pt x="179272" y="759618"/>
                  <a:pt x="158748" y="761102"/>
                  <a:pt x="135010" y="761102"/>
                </a:cubicBezTo>
                <a:cubicBezTo>
                  <a:pt x="111272" y="761102"/>
                  <a:pt x="90996" y="759618"/>
                  <a:pt x="74181" y="756651"/>
                </a:cubicBezTo>
                <a:cubicBezTo>
                  <a:pt x="57367" y="753684"/>
                  <a:pt x="43520" y="747749"/>
                  <a:pt x="32640" y="738848"/>
                </a:cubicBezTo>
                <a:cubicBezTo>
                  <a:pt x="21760" y="729946"/>
                  <a:pt x="13600" y="717582"/>
                  <a:pt x="8160" y="701757"/>
                </a:cubicBezTo>
                <a:cubicBezTo>
                  <a:pt x="2720" y="685932"/>
                  <a:pt x="0" y="665161"/>
                  <a:pt x="0" y="639445"/>
                </a:cubicBezTo>
                <a:cubicBezTo>
                  <a:pt x="0" y="609772"/>
                  <a:pt x="1483" y="582325"/>
                  <a:pt x="4451" y="557103"/>
                </a:cubicBezTo>
                <a:cubicBezTo>
                  <a:pt x="7418" y="531881"/>
                  <a:pt x="12116" y="507896"/>
                  <a:pt x="18545" y="485147"/>
                </a:cubicBezTo>
                <a:cubicBezTo>
                  <a:pt x="24974" y="462398"/>
                  <a:pt x="33876" y="439896"/>
                  <a:pt x="45251" y="417642"/>
                </a:cubicBezTo>
                <a:cubicBezTo>
                  <a:pt x="56625" y="395387"/>
                  <a:pt x="70225" y="371896"/>
                  <a:pt x="86050" y="347169"/>
                </a:cubicBezTo>
                <a:lnTo>
                  <a:pt x="286341" y="43025"/>
                </a:lnTo>
                <a:cubicBezTo>
                  <a:pt x="291286" y="35112"/>
                  <a:pt x="296726" y="28683"/>
                  <a:pt x="302661" y="23738"/>
                </a:cubicBezTo>
                <a:cubicBezTo>
                  <a:pt x="308595" y="18792"/>
                  <a:pt x="316013" y="14589"/>
                  <a:pt x="324915" y="11127"/>
                </a:cubicBezTo>
                <a:cubicBezTo>
                  <a:pt x="333817" y="7665"/>
                  <a:pt x="344449" y="4945"/>
                  <a:pt x="356813" y="2967"/>
                </a:cubicBezTo>
                <a:cubicBezTo>
                  <a:pt x="369177" y="989"/>
                  <a:pt x="384260" y="0"/>
                  <a:pt x="402064" y="0"/>
                </a:cubicBezTo>
                <a:close/>
              </a:path>
            </a:pathLst>
          </a:custGeom>
          <a:solidFill>
            <a:srgbClr val="E848D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noProof="1"/>
          </a:p>
        </p:txBody>
      </p:sp>
      <p:sp>
        <p:nvSpPr>
          <p:cNvPr id="11" name="Freeform: Shape 74">
            <a:extLst>
              <a:ext uri="{FF2B5EF4-FFF2-40B4-BE49-F238E27FC236}">
                <a16:creationId xmlns:a16="http://schemas.microsoft.com/office/drawing/2014/main" id="{F7C6F0DE-60CF-4656-AD38-C336D665F873}"/>
              </a:ext>
            </a:extLst>
          </p:cNvPr>
          <p:cNvSpPr/>
          <p:nvPr/>
        </p:nvSpPr>
        <p:spPr>
          <a:xfrm>
            <a:off x="8558199" y="5932657"/>
            <a:ext cx="757422" cy="543576"/>
          </a:xfrm>
          <a:custGeom>
            <a:avLst/>
            <a:gdLst>
              <a:gd name="connsiteX0" fmla="*/ 870232 w 1005242"/>
              <a:gd name="connsiteY0" fmla="*/ 0 h 761102"/>
              <a:gd name="connsiteX1" fmla="*/ 930319 w 1005242"/>
              <a:gd name="connsiteY1" fmla="*/ 4451 h 761102"/>
              <a:gd name="connsiteX2" fmla="*/ 972602 w 1005242"/>
              <a:gd name="connsiteY2" fmla="*/ 21512 h 761102"/>
              <a:gd name="connsiteX3" fmla="*/ 997082 w 1005242"/>
              <a:gd name="connsiteY3" fmla="*/ 57861 h 761102"/>
              <a:gd name="connsiteX4" fmla="*/ 1005242 w 1005242"/>
              <a:gd name="connsiteY4" fmla="*/ 120174 h 761102"/>
              <a:gd name="connsiteX5" fmla="*/ 1000792 w 1005242"/>
              <a:gd name="connsiteY5" fmla="*/ 203999 h 761102"/>
              <a:gd name="connsiteX6" fmla="*/ 986697 w 1005242"/>
              <a:gd name="connsiteY6" fmla="*/ 275955 h 761102"/>
              <a:gd name="connsiteX7" fmla="*/ 959992 w 1005242"/>
              <a:gd name="connsiteY7" fmla="*/ 343460 h 761102"/>
              <a:gd name="connsiteX8" fmla="*/ 919192 w 1005242"/>
              <a:gd name="connsiteY8" fmla="*/ 412449 h 761102"/>
              <a:gd name="connsiteX9" fmla="*/ 717418 w 1005242"/>
              <a:gd name="connsiteY9" fmla="*/ 716593 h 761102"/>
              <a:gd name="connsiteX10" fmla="*/ 701840 w 1005242"/>
              <a:gd name="connsiteY10" fmla="*/ 736622 h 761102"/>
              <a:gd name="connsiteX11" fmla="*/ 678844 w 1005242"/>
              <a:gd name="connsiteY11" fmla="*/ 749975 h 761102"/>
              <a:gd name="connsiteX12" fmla="*/ 647688 w 1005242"/>
              <a:gd name="connsiteY12" fmla="*/ 758135 h 761102"/>
              <a:gd name="connsiteX13" fmla="*/ 603179 w 1005242"/>
              <a:gd name="connsiteY13" fmla="*/ 761102 h 761102"/>
              <a:gd name="connsiteX14" fmla="*/ 563863 w 1005242"/>
              <a:gd name="connsiteY14" fmla="*/ 758877 h 761102"/>
              <a:gd name="connsiteX15" fmla="*/ 540124 w 1005242"/>
              <a:gd name="connsiteY15" fmla="*/ 750717 h 761102"/>
              <a:gd name="connsiteX16" fmla="*/ 531965 w 1005242"/>
              <a:gd name="connsiteY16" fmla="*/ 735880 h 761102"/>
              <a:gd name="connsiteX17" fmla="*/ 536415 w 1005242"/>
              <a:gd name="connsiteY17" fmla="*/ 713626 h 761102"/>
              <a:gd name="connsiteX18" fmla="*/ 732255 w 1005242"/>
              <a:gd name="connsiteY18" fmla="*/ 308595 h 761102"/>
              <a:gd name="connsiteX19" fmla="*/ 732255 w 1005242"/>
              <a:gd name="connsiteY19" fmla="*/ 120174 h 761102"/>
              <a:gd name="connsiteX20" fmla="*/ 739673 w 1005242"/>
              <a:gd name="connsiteY20" fmla="*/ 57861 h 761102"/>
              <a:gd name="connsiteX21" fmla="*/ 764153 w 1005242"/>
              <a:gd name="connsiteY21" fmla="*/ 21512 h 761102"/>
              <a:gd name="connsiteX22" fmla="*/ 807178 w 1005242"/>
              <a:gd name="connsiteY22" fmla="*/ 4451 h 761102"/>
              <a:gd name="connsiteX23" fmla="*/ 870232 w 1005242"/>
              <a:gd name="connsiteY23" fmla="*/ 0 h 761102"/>
              <a:gd name="connsiteX24" fmla="*/ 339093 w 1005242"/>
              <a:gd name="connsiteY24" fmla="*/ 0 h 761102"/>
              <a:gd name="connsiteX25" fmla="*/ 399921 w 1005242"/>
              <a:gd name="connsiteY25" fmla="*/ 4451 h 761102"/>
              <a:gd name="connsiteX26" fmla="*/ 441463 w 1005242"/>
              <a:gd name="connsiteY26" fmla="*/ 21512 h 761102"/>
              <a:gd name="connsiteX27" fmla="*/ 465943 w 1005242"/>
              <a:gd name="connsiteY27" fmla="*/ 57861 h 761102"/>
              <a:gd name="connsiteX28" fmla="*/ 474103 w 1005242"/>
              <a:gd name="connsiteY28" fmla="*/ 120174 h 761102"/>
              <a:gd name="connsiteX29" fmla="*/ 469652 w 1005242"/>
              <a:gd name="connsiteY29" fmla="*/ 203999 h 761102"/>
              <a:gd name="connsiteX30" fmla="*/ 455558 w 1005242"/>
              <a:gd name="connsiteY30" fmla="*/ 275955 h 761102"/>
              <a:gd name="connsiteX31" fmla="*/ 428852 w 1005242"/>
              <a:gd name="connsiteY31" fmla="*/ 343460 h 761102"/>
              <a:gd name="connsiteX32" fmla="*/ 388052 w 1005242"/>
              <a:gd name="connsiteY32" fmla="*/ 412449 h 761102"/>
              <a:gd name="connsiteX33" fmla="*/ 186279 w 1005242"/>
              <a:gd name="connsiteY33" fmla="*/ 716593 h 761102"/>
              <a:gd name="connsiteX34" fmla="*/ 170701 w 1005242"/>
              <a:gd name="connsiteY34" fmla="*/ 736622 h 761102"/>
              <a:gd name="connsiteX35" fmla="*/ 147704 w 1005242"/>
              <a:gd name="connsiteY35" fmla="*/ 749975 h 761102"/>
              <a:gd name="connsiteX36" fmla="*/ 116548 w 1005242"/>
              <a:gd name="connsiteY36" fmla="*/ 758135 h 761102"/>
              <a:gd name="connsiteX37" fmla="*/ 72039 w 1005242"/>
              <a:gd name="connsiteY37" fmla="*/ 761102 h 761102"/>
              <a:gd name="connsiteX38" fmla="*/ 31981 w 1005242"/>
              <a:gd name="connsiteY38" fmla="*/ 758877 h 761102"/>
              <a:gd name="connsiteX39" fmla="*/ 8243 w 1005242"/>
              <a:gd name="connsiteY39" fmla="*/ 750717 h 761102"/>
              <a:gd name="connsiteX40" fmla="*/ 83 w 1005242"/>
              <a:gd name="connsiteY40" fmla="*/ 735880 h 761102"/>
              <a:gd name="connsiteX41" fmla="*/ 5276 w 1005242"/>
              <a:gd name="connsiteY41" fmla="*/ 713626 h 761102"/>
              <a:gd name="connsiteX42" fmla="*/ 201115 w 1005242"/>
              <a:gd name="connsiteY42" fmla="*/ 308595 h 761102"/>
              <a:gd name="connsiteX43" fmla="*/ 201115 w 1005242"/>
              <a:gd name="connsiteY43" fmla="*/ 120174 h 761102"/>
              <a:gd name="connsiteX44" fmla="*/ 208533 w 1005242"/>
              <a:gd name="connsiteY44" fmla="*/ 57861 h 761102"/>
              <a:gd name="connsiteX45" fmla="*/ 233013 w 1005242"/>
              <a:gd name="connsiteY45" fmla="*/ 21512 h 761102"/>
              <a:gd name="connsiteX46" fmla="*/ 276038 w 1005242"/>
              <a:gd name="connsiteY46" fmla="*/ 4451 h 761102"/>
              <a:gd name="connsiteX47" fmla="*/ 339093 w 1005242"/>
              <a:gd name="connsiteY47" fmla="*/ 0 h 761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005242" h="761102">
                <a:moveTo>
                  <a:pt x="870232" y="0"/>
                </a:moveTo>
                <a:cubicBezTo>
                  <a:pt x="892981" y="0"/>
                  <a:pt x="913010" y="1483"/>
                  <a:pt x="930319" y="4451"/>
                </a:cubicBezTo>
                <a:cubicBezTo>
                  <a:pt x="947628" y="7418"/>
                  <a:pt x="961723" y="13105"/>
                  <a:pt x="972602" y="21512"/>
                </a:cubicBezTo>
                <a:cubicBezTo>
                  <a:pt x="983483" y="29919"/>
                  <a:pt x="991643" y="42036"/>
                  <a:pt x="997082" y="57861"/>
                </a:cubicBezTo>
                <a:cubicBezTo>
                  <a:pt x="1002523" y="73687"/>
                  <a:pt x="1005242" y="94458"/>
                  <a:pt x="1005242" y="120174"/>
                </a:cubicBezTo>
                <a:cubicBezTo>
                  <a:pt x="1005242" y="150835"/>
                  <a:pt x="1003759" y="178777"/>
                  <a:pt x="1000792" y="203999"/>
                </a:cubicBezTo>
                <a:cubicBezTo>
                  <a:pt x="997824" y="229221"/>
                  <a:pt x="993126" y="253206"/>
                  <a:pt x="986697" y="275955"/>
                </a:cubicBezTo>
                <a:cubicBezTo>
                  <a:pt x="980268" y="298704"/>
                  <a:pt x="971366" y="321206"/>
                  <a:pt x="959992" y="343460"/>
                </a:cubicBezTo>
                <a:cubicBezTo>
                  <a:pt x="948618" y="365715"/>
                  <a:pt x="935018" y="388711"/>
                  <a:pt x="919192" y="412449"/>
                </a:cubicBezTo>
                <a:lnTo>
                  <a:pt x="717418" y="716593"/>
                </a:lnTo>
                <a:cubicBezTo>
                  <a:pt x="713462" y="724506"/>
                  <a:pt x="708269" y="731182"/>
                  <a:pt x="701840" y="736622"/>
                </a:cubicBezTo>
                <a:cubicBezTo>
                  <a:pt x="695411" y="742062"/>
                  <a:pt x="687746" y="746513"/>
                  <a:pt x="678844" y="749975"/>
                </a:cubicBezTo>
                <a:cubicBezTo>
                  <a:pt x="669942" y="753437"/>
                  <a:pt x="659557" y="756157"/>
                  <a:pt x="647688" y="758135"/>
                </a:cubicBezTo>
                <a:cubicBezTo>
                  <a:pt x="635819" y="760113"/>
                  <a:pt x="620982" y="761102"/>
                  <a:pt x="603179" y="761102"/>
                </a:cubicBezTo>
                <a:cubicBezTo>
                  <a:pt x="587354" y="761102"/>
                  <a:pt x="574248" y="760360"/>
                  <a:pt x="563863" y="758877"/>
                </a:cubicBezTo>
                <a:cubicBezTo>
                  <a:pt x="553477" y="757393"/>
                  <a:pt x="545565" y="754673"/>
                  <a:pt x="540124" y="750717"/>
                </a:cubicBezTo>
                <a:cubicBezTo>
                  <a:pt x="534685" y="746760"/>
                  <a:pt x="531965" y="741815"/>
                  <a:pt x="531965" y="735880"/>
                </a:cubicBezTo>
                <a:cubicBezTo>
                  <a:pt x="531965" y="729946"/>
                  <a:pt x="533448" y="722528"/>
                  <a:pt x="536415" y="713626"/>
                </a:cubicBezTo>
                <a:lnTo>
                  <a:pt x="732255" y="308595"/>
                </a:lnTo>
                <a:lnTo>
                  <a:pt x="732255" y="120174"/>
                </a:lnTo>
                <a:cubicBezTo>
                  <a:pt x="732255" y="94458"/>
                  <a:pt x="734728" y="73687"/>
                  <a:pt x="739673" y="57861"/>
                </a:cubicBezTo>
                <a:cubicBezTo>
                  <a:pt x="744618" y="42036"/>
                  <a:pt x="752778" y="29919"/>
                  <a:pt x="764153" y="21512"/>
                </a:cubicBezTo>
                <a:cubicBezTo>
                  <a:pt x="775527" y="13105"/>
                  <a:pt x="789869" y="7418"/>
                  <a:pt x="807178" y="4451"/>
                </a:cubicBezTo>
                <a:cubicBezTo>
                  <a:pt x="824487" y="1483"/>
                  <a:pt x="845505" y="0"/>
                  <a:pt x="870232" y="0"/>
                </a:cubicBezTo>
                <a:close/>
                <a:moveTo>
                  <a:pt x="339093" y="0"/>
                </a:moveTo>
                <a:cubicBezTo>
                  <a:pt x="362831" y="0"/>
                  <a:pt x="383107" y="1483"/>
                  <a:pt x="399921" y="4451"/>
                </a:cubicBezTo>
                <a:cubicBezTo>
                  <a:pt x="416736" y="7418"/>
                  <a:pt x="430583" y="13105"/>
                  <a:pt x="441463" y="21512"/>
                </a:cubicBezTo>
                <a:cubicBezTo>
                  <a:pt x="452343" y="29919"/>
                  <a:pt x="460503" y="42036"/>
                  <a:pt x="465943" y="57861"/>
                </a:cubicBezTo>
                <a:cubicBezTo>
                  <a:pt x="471383" y="73687"/>
                  <a:pt x="474103" y="94458"/>
                  <a:pt x="474103" y="120174"/>
                </a:cubicBezTo>
                <a:cubicBezTo>
                  <a:pt x="474103" y="150835"/>
                  <a:pt x="472619" y="178777"/>
                  <a:pt x="469652" y="203999"/>
                </a:cubicBezTo>
                <a:cubicBezTo>
                  <a:pt x="466685" y="229221"/>
                  <a:pt x="461987" y="253206"/>
                  <a:pt x="455558" y="275955"/>
                </a:cubicBezTo>
                <a:cubicBezTo>
                  <a:pt x="449129" y="298704"/>
                  <a:pt x="440227" y="321206"/>
                  <a:pt x="428852" y="343460"/>
                </a:cubicBezTo>
                <a:cubicBezTo>
                  <a:pt x="417478" y="365715"/>
                  <a:pt x="403878" y="388711"/>
                  <a:pt x="388052" y="412449"/>
                </a:cubicBezTo>
                <a:lnTo>
                  <a:pt x="186279" y="716593"/>
                </a:lnTo>
                <a:cubicBezTo>
                  <a:pt x="182322" y="724506"/>
                  <a:pt x="177130" y="731182"/>
                  <a:pt x="170701" y="736622"/>
                </a:cubicBezTo>
                <a:cubicBezTo>
                  <a:pt x="164272" y="742062"/>
                  <a:pt x="156606" y="746513"/>
                  <a:pt x="147704" y="749975"/>
                </a:cubicBezTo>
                <a:cubicBezTo>
                  <a:pt x="138803" y="753437"/>
                  <a:pt x="128417" y="756157"/>
                  <a:pt x="116548" y="758135"/>
                </a:cubicBezTo>
                <a:cubicBezTo>
                  <a:pt x="104679" y="760113"/>
                  <a:pt x="89843" y="761102"/>
                  <a:pt x="72039" y="761102"/>
                </a:cubicBezTo>
                <a:cubicBezTo>
                  <a:pt x="56214" y="761102"/>
                  <a:pt x="42861" y="760360"/>
                  <a:pt x="31981" y="758877"/>
                </a:cubicBezTo>
                <a:cubicBezTo>
                  <a:pt x="21101" y="757393"/>
                  <a:pt x="13189" y="754673"/>
                  <a:pt x="8243" y="750717"/>
                </a:cubicBezTo>
                <a:cubicBezTo>
                  <a:pt x="3298" y="746760"/>
                  <a:pt x="578" y="741815"/>
                  <a:pt x="83" y="735880"/>
                </a:cubicBezTo>
                <a:cubicBezTo>
                  <a:pt x="-411" y="729946"/>
                  <a:pt x="1320" y="722528"/>
                  <a:pt x="5276" y="713626"/>
                </a:cubicBezTo>
                <a:lnTo>
                  <a:pt x="201115" y="308595"/>
                </a:lnTo>
                <a:lnTo>
                  <a:pt x="201115" y="120174"/>
                </a:lnTo>
                <a:cubicBezTo>
                  <a:pt x="201115" y="94458"/>
                  <a:pt x="203588" y="73687"/>
                  <a:pt x="208533" y="57861"/>
                </a:cubicBezTo>
                <a:cubicBezTo>
                  <a:pt x="213479" y="42036"/>
                  <a:pt x="221639" y="29919"/>
                  <a:pt x="233013" y="21512"/>
                </a:cubicBezTo>
                <a:cubicBezTo>
                  <a:pt x="244388" y="13105"/>
                  <a:pt x="258729" y="7418"/>
                  <a:pt x="276038" y="4451"/>
                </a:cubicBezTo>
                <a:cubicBezTo>
                  <a:pt x="293348" y="1483"/>
                  <a:pt x="314366" y="0"/>
                  <a:pt x="339093" y="0"/>
                </a:cubicBezTo>
                <a:close/>
              </a:path>
            </a:pathLst>
          </a:custGeom>
          <a:solidFill>
            <a:srgbClr val="E848D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noProof="1"/>
          </a:p>
        </p:txBody>
      </p:sp>
    </p:spTree>
    <p:extLst>
      <p:ext uri="{BB962C8B-B14F-4D97-AF65-F5344CB8AC3E}">
        <p14:creationId xmlns:p14="http://schemas.microsoft.com/office/powerpoint/2010/main" val="29496160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0099" y="978102"/>
            <a:ext cx="8166647" cy="1062644"/>
          </a:xfrm>
        </p:spPr>
        <p:txBody>
          <a:bodyPr anchor="b">
            <a:normAutofit fontScale="90000"/>
          </a:bodyPr>
          <a:lstStyle/>
          <a:p>
            <a:r>
              <a:rPr lang="es-ES" b="1" dirty="0">
                <a:latin typeface="Arial" panose="020B0604020202020204" pitchFamily="34" charset="0"/>
                <a:cs typeface="Arial" panose="020B0604020202020204" pitchFamily="34" charset="0"/>
              </a:rPr>
              <a:t>Lo que dicen nuestros profesores </a:t>
            </a:r>
            <a:endParaRPr lang="en-GB" b="1" dirty="0">
              <a:latin typeface="Arial" panose="020B0604020202020204" pitchFamily="34" charset="0"/>
              <a:cs typeface="Arial" panose="020B0604020202020204" pitchFamily="34" charset="0"/>
            </a:endParaRPr>
          </a:p>
        </p:txBody>
      </p:sp>
      <p:cxnSp>
        <p:nvCxnSpPr>
          <p:cNvPr id="12" name="Straight Connector 11">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624" y="2265037"/>
            <a:ext cx="10125012"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D38D413C-26F5-4FF4-8DE6-4C725F8F8675}"/>
              </a:ext>
            </a:extLst>
          </p:cNvPr>
          <p:cNvSpPr txBox="1"/>
          <p:nvPr/>
        </p:nvSpPr>
        <p:spPr>
          <a:xfrm>
            <a:off x="6110129" y="6469465"/>
            <a:ext cx="6642068" cy="307777"/>
          </a:xfrm>
          <a:prstGeom prst="rect">
            <a:avLst/>
          </a:prstGeom>
          <a:noFill/>
        </p:spPr>
        <p:txBody>
          <a:bodyPr wrap="square">
            <a:spAutoFit/>
          </a:bodyPr>
          <a:lstStyle/>
          <a:p>
            <a:pPr algn="ctr">
              <a:spcAft>
                <a:spcPts val="600"/>
              </a:spcAft>
            </a:pPr>
            <a:r>
              <a:rPr lang="en-GB" sz="1400" b="1" i="0" dirty="0">
                <a:solidFill>
                  <a:srgbClr val="5B7083"/>
                </a:solidFill>
                <a:effectLst/>
                <a:latin typeface="Arial" panose="020B0604020202020204" pitchFamily="34" charset="0"/>
                <a:cs typeface="Arial" panose="020B0604020202020204" pitchFamily="34" charset="0"/>
              </a:rPr>
              <a:t>@_ScienceCapital  @</a:t>
            </a:r>
            <a:r>
              <a:rPr lang="en-GB" sz="1400" b="1" i="0" dirty="0" err="1">
                <a:solidFill>
                  <a:srgbClr val="5B7083"/>
                </a:solidFill>
                <a:effectLst/>
                <a:latin typeface="Arial" panose="020B0604020202020204" pitchFamily="34" charset="0"/>
                <a:cs typeface="Arial" panose="020B0604020202020204" pitchFamily="34" charset="0"/>
              </a:rPr>
              <a:t>PrimarySciCap</a:t>
            </a:r>
            <a:endParaRPr lang="en-GB" sz="1400" b="1" dirty="0">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61584" y="672043"/>
            <a:ext cx="1886949" cy="1368703"/>
          </a:xfrm>
          <a:prstGeom prst="rect">
            <a:avLst/>
          </a:prstGeom>
        </p:spPr>
      </p:pic>
      <p:sp>
        <p:nvSpPr>
          <p:cNvPr id="9" name="Freeform: Shape 72">
            <a:extLst>
              <a:ext uri="{FF2B5EF4-FFF2-40B4-BE49-F238E27FC236}">
                <a16:creationId xmlns:a16="http://schemas.microsoft.com/office/drawing/2014/main" id="{284CBF33-0F96-4C13-AD04-4B75E2AA12AE}"/>
              </a:ext>
            </a:extLst>
          </p:cNvPr>
          <p:cNvSpPr/>
          <p:nvPr/>
        </p:nvSpPr>
        <p:spPr>
          <a:xfrm>
            <a:off x="2934529" y="2778746"/>
            <a:ext cx="6322942" cy="3536831"/>
          </a:xfrm>
          <a:custGeom>
            <a:avLst/>
            <a:gdLst>
              <a:gd name="connsiteX0" fmla="*/ 0 w 8004412"/>
              <a:gd name="connsiteY0" fmla="*/ 565966 h 3268525"/>
              <a:gd name="connsiteX1" fmla="*/ 123389 w 8004412"/>
              <a:gd name="connsiteY1" fmla="*/ 565966 h 3268525"/>
              <a:gd name="connsiteX2" fmla="*/ 120769 w 8004412"/>
              <a:gd name="connsiteY2" fmla="*/ 591950 h 3268525"/>
              <a:gd name="connsiteX3" fmla="*/ 120769 w 8004412"/>
              <a:gd name="connsiteY3" fmla="*/ 2676576 h 3268525"/>
              <a:gd name="connsiteX4" fmla="*/ 591950 w 8004412"/>
              <a:gd name="connsiteY4" fmla="*/ 3147757 h 3268525"/>
              <a:gd name="connsiteX5" fmla="*/ 6707306 w 8004412"/>
              <a:gd name="connsiteY5" fmla="*/ 3147757 h 3268525"/>
              <a:gd name="connsiteX6" fmla="*/ 6707306 w 8004412"/>
              <a:gd name="connsiteY6" fmla="*/ 3268525 h 3268525"/>
              <a:gd name="connsiteX7" fmla="*/ 544765 w 8004412"/>
              <a:gd name="connsiteY7" fmla="*/ 3268525 h 3268525"/>
              <a:gd name="connsiteX8" fmla="*/ 0 w 8004412"/>
              <a:gd name="connsiteY8" fmla="*/ 2723760 h 3268525"/>
              <a:gd name="connsiteX9" fmla="*/ 1297106 w 8004412"/>
              <a:gd name="connsiteY9" fmla="*/ 0 h 3268525"/>
              <a:gd name="connsiteX10" fmla="*/ 7459647 w 8004412"/>
              <a:gd name="connsiteY10" fmla="*/ 0 h 3268525"/>
              <a:gd name="connsiteX11" fmla="*/ 8004412 w 8004412"/>
              <a:gd name="connsiteY11" fmla="*/ 544765 h 3268525"/>
              <a:gd name="connsiteX12" fmla="*/ 8004412 w 8004412"/>
              <a:gd name="connsiteY12" fmla="*/ 2702559 h 3268525"/>
              <a:gd name="connsiteX13" fmla="*/ 7881024 w 8004412"/>
              <a:gd name="connsiteY13" fmla="*/ 2702559 h 3268525"/>
              <a:gd name="connsiteX14" fmla="*/ 7883643 w 8004412"/>
              <a:gd name="connsiteY14" fmla="*/ 2676576 h 3268525"/>
              <a:gd name="connsiteX15" fmla="*/ 7883643 w 8004412"/>
              <a:gd name="connsiteY15" fmla="*/ 591950 h 3268525"/>
              <a:gd name="connsiteX16" fmla="*/ 7412462 w 8004412"/>
              <a:gd name="connsiteY16" fmla="*/ 120769 h 3268525"/>
              <a:gd name="connsiteX17" fmla="*/ 1297106 w 8004412"/>
              <a:gd name="connsiteY17" fmla="*/ 120769 h 326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004412" h="3268525">
                <a:moveTo>
                  <a:pt x="0" y="565966"/>
                </a:moveTo>
                <a:lnTo>
                  <a:pt x="123389" y="565966"/>
                </a:lnTo>
                <a:lnTo>
                  <a:pt x="120769" y="591950"/>
                </a:lnTo>
                <a:lnTo>
                  <a:pt x="120769" y="2676576"/>
                </a:lnTo>
                <a:cubicBezTo>
                  <a:pt x="120769" y="2936802"/>
                  <a:pt x="331724" y="3147757"/>
                  <a:pt x="591950" y="3147757"/>
                </a:cubicBezTo>
                <a:lnTo>
                  <a:pt x="6707306" y="3147757"/>
                </a:lnTo>
                <a:lnTo>
                  <a:pt x="6707306" y="3268525"/>
                </a:lnTo>
                <a:lnTo>
                  <a:pt x="544765" y="3268525"/>
                </a:lnTo>
                <a:cubicBezTo>
                  <a:pt x="243900" y="3268525"/>
                  <a:pt x="0" y="3024625"/>
                  <a:pt x="0" y="2723760"/>
                </a:cubicBezTo>
                <a:close/>
                <a:moveTo>
                  <a:pt x="1297106" y="0"/>
                </a:moveTo>
                <a:lnTo>
                  <a:pt x="7459647" y="0"/>
                </a:lnTo>
                <a:cubicBezTo>
                  <a:pt x="7760512" y="0"/>
                  <a:pt x="8004412" y="243900"/>
                  <a:pt x="8004412" y="544765"/>
                </a:cubicBezTo>
                <a:lnTo>
                  <a:pt x="8004412" y="2702559"/>
                </a:lnTo>
                <a:lnTo>
                  <a:pt x="7881024" y="2702559"/>
                </a:lnTo>
                <a:lnTo>
                  <a:pt x="7883643" y="2676576"/>
                </a:lnTo>
                <a:lnTo>
                  <a:pt x="7883643" y="591950"/>
                </a:lnTo>
                <a:cubicBezTo>
                  <a:pt x="7883643" y="331724"/>
                  <a:pt x="7672688" y="120769"/>
                  <a:pt x="7412462" y="120769"/>
                </a:cubicBezTo>
                <a:lnTo>
                  <a:pt x="1297106" y="120769"/>
                </a:lnTo>
                <a:close/>
              </a:path>
            </a:pathLst>
          </a:cu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80060" tIns="457200" rIns="480060" bIns="34290" numCol="1" spcCol="0" rtlCol="0" fromWordArt="0" anchor="t" anchorCtr="0" forceAA="0" compatLnSpc="1">
            <a:prstTxWarp prst="textNoShape">
              <a:avLst/>
            </a:prstTxWarp>
            <a:noAutofit/>
          </a:bodyPr>
          <a:lstStyle/>
          <a:p>
            <a:endParaRPr lang="en-GB" sz="2400" dirty="0">
              <a:solidFill>
                <a:schemeClr val="tx1"/>
              </a:solidFill>
              <a:latin typeface="Arial" panose="020B0604020202020204" pitchFamily="34" charset="0"/>
              <a:cs typeface="Arial" panose="020B0604020202020204" pitchFamily="34" charset="0"/>
            </a:endParaRPr>
          </a:p>
        </p:txBody>
      </p:sp>
      <p:sp>
        <p:nvSpPr>
          <p:cNvPr id="10" name="Freeform: Shape 73">
            <a:extLst>
              <a:ext uri="{FF2B5EF4-FFF2-40B4-BE49-F238E27FC236}">
                <a16:creationId xmlns:a16="http://schemas.microsoft.com/office/drawing/2014/main" id="{C0D20BC1-9E0B-4FD0-9940-9B719731DAFC}"/>
              </a:ext>
            </a:extLst>
          </p:cNvPr>
          <p:cNvSpPr/>
          <p:nvPr/>
        </p:nvSpPr>
        <p:spPr>
          <a:xfrm>
            <a:off x="2576059" y="2470969"/>
            <a:ext cx="834356" cy="675294"/>
          </a:xfrm>
          <a:custGeom>
            <a:avLst/>
            <a:gdLst>
              <a:gd name="connsiteX0" fmla="*/ 933203 w 1005227"/>
              <a:gd name="connsiteY0" fmla="*/ 0 h 761102"/>
              <a:gd name="connsiteX1" fmla="*/ 973261 w 1005227"/>
              <a:gd name="connsiteY1" fmla="*/ 2225 h 761102"/>
              <a:gd name="connsiteX2" fmla="*/ 997000 w 1005227"/>
              <a:gd name="connsiteY2" fmla="*/ 9643 h 761102"/>
              <a:gd name="connsiteX3" fmla="*/ 1005160 w 1005227"/>
              <a:gd name="connsiteY3" fmla="*/ 23738 h 761102"/>
              <a:gd name="connsiteX4" fmla="*/ 998483 w 1005227"/>
              <a:gd name="connsiteY4" fmla="*/ 44509 h 761102"/>
              <a:gd name="connsiteX5" fmla="*/ 804128 w 1005227"/>
              <a:gd name="connsiteY5" fmla="*/ 452507 h 761102"/>
              <a:gd name="connsiteX6" fmla="*/ 804128 w 1005227"/>
              <a:gd name="connsiteY6" fmla="*/ 639445 h 761102"/>
              <a:gd name="connsiteX7" fmla="*/ 795968 w 1005227"/>
              <a:gd name="connsiteY7" fmla="*/ 701757 h 761102"/>
              <a:gd name="connsiteX8" fmla="*/ 770746 w 1005227"/>
              <a:gd name="connsiteY8" fmla="*/ 738848 h 761102"/>
              <a:gd name="connsiteX9" fmla="*/ 727721 w 1005227"/>
              <a:gd name="connsiteY9" fmla="*/ 756651 h 761102"/>
              <a:gd name="connsiteX10" fmla="*/ 666150 w 1005227"/>
              <a:gd name="connsiteY10" fmla="*/ 761102 h 761102"/>
              <a:gd name="connsiteX11" fmla="*/ 605321 w 1005227"/>
              <a:gd name="connsiteY11" fmla="*/ 756651 h 761102"/>
              <a:gd name="connsiteX12" fmla="*/ 563779 w 1005227"/>
              <a:gd name="connsiteY12" fmla="*/ 738848 h 761102"/>
              <a:gd name="connsiteX13" fmla="*/ 539300 w 1005227"/>
              <a:gd name="connsiteY13" fmla="*/ 701757 h 761102"/>
              <a:gd name="connsiteX14" fmla="*/ 531140 w 1005227"/>
              <a:gd name="connsiteY14" fmla="*/ 639445 h 761102"/>
              <a:gd name="connsiteX15" fmla="*/ 535590 w 1005227"/>
              <a:gd name="connsiteY15" fmla="*/ 557103 h 761102"/>
              <a:gd name="connsiteX16" fmla="*/ 549685 w 1005227"/>
              <a:gd name="connsiteY16" fmla="*/ 485147 h 761102"/>
              <a:gd name="connsiteX17" fmla="*/ 576390 w 1005227"/>
              <a:gd name="connsiteY17" fmla="*/ 417642 h 761102"/>
              <a:gd name="connsiteX18" fmla="*/ 617190 w 1005227"/>
              <a:gd name="connsiteY18" fmla="*/ 347169 h 761102"/>
              <a:gd name="connsiteX19" fmla="*/ 817480 w 1005227"/>
              <a:gd name="connsiteY19" fmla="*/ 43025 h 761102"/>
              <a:gd name="connsiteX20" fmla="*/ 833800 w 1005227"/>
              <a:gd name="connsiteY20" fmla="*/ 23738 h 761102"/>
              <a:gd name="connsiteX21" fmla="*/ 856055 w 1005227"/>
              <a:gd name="connsiteY21" fmla="*/ 11127 h 761102"/>
              <a:gd name="connsiteX22" fmla="*/ 887953 w 1005227"/>
              <a:gd name="connsiteY22" fmla="*/ 2967 h 761102"/>
              <a:gd name="connsiteX23" fmla="*/ 933203 w 1005227"/>
              <a:gd name="connsiteY23" fmla="*/ 0 h 761102"/>
              <a:gd name="connsiteX24" fmla="*/ 402064 w 1005227"/>
              <a:gd name="connsiteY24" fmla="*/ 0 h 761102"/>
              <a:gd name="connsiteX25" fmla="*/ 441380 w 1005227"/>
              <a:gd name="connsiteY25" fmla="*/ 2225 h 761102"/>
              <a:gd name="connsiteX26" fmla="*/ 465118 w 1005227"/>
              <a:gd name="connsiteY26" fmla="*/ 9643 h 761102"/>
              <a:gd name="connsiteX27" fmla="*/ 473278 w 1005227"/>
              <a:gd name="connsiteY27" fmla="*/ 23738 h 761102"/>
              <a:gd name="connsiteX28" fmla="*/ 467343 w 1005227"/>
              <a:gd name="connsiteY28" fmla="*/ 44509 h 761102"/>
              <a:gd name="connsiteX29" fmla="*/ 272988 w 1005227"/>
              <a:gd name="connsiteY29" fmla="*/ 452507 h 761102"/>
              <a:gd name="connsiteX30" fmla="*/ 272988 w 1005227"/>
              <a:gd name="connsiteY30" fmla="*/ 639445 h 761102"/>
              <a:gd name="connsiteX31" fmla="*/ 264828 w 1005227"/>
              <a:gd name="connsiteY31" fmla="*/ 701757 h 761102"/>
              <a:gd name="connsiteX32" fmla="*/ 239606 w 1005227"/>
              <a:gd name="connsiteY32" fmla="*/ 738848 h 761102"/>
              <a:gd name="connsiteX33" fmla="*/ 196581 w 1005227"/>
              <a:gd name="connsiteY33" fmla="*/ 756651 h 761102"/>
              <a:gd name="connsiteX34" fmla="*/ 135010 w 1005227"/>
              <a:gd name="connsiteY34" fmla="*/ 761102 h 761102"/>
              <a:gd name="connsiteX35" fmla="*/ 74181 w 1005227"/>
              <a:gd name="connsiteY35" fmla="*/ 756651 h 761102"/>
              <a:gd name="connsiteX36" fmla="*/ 32640 w 1005227"/>
              <a:gd name="connsiteY36" fmla="*/ 738848 h 761102"/>
              <a:gd name="connsiteX37" fmla="*/ 8160 w 1005227"/>
              <a:gd name="connsiteY37" fmla="*/ 701757 h 761102"/>
              <a:gd name="connsiteX38" fmla="*/ 0 w 1005227"/>
              <a:gd name="connsiteY38" fmla="*/ 639445 h 761102"/>
              <a:gd name="connsiteX39" fmla="*/ 4451 w 1005227"/>
              <a:gd name="connsiteY39" fmla="*/ 557103 h 761102"/>
              <a:gd name="connsiteX40" fmla="*/ 18545 w 1005227"/>
              <a:gd name="connsiteY40" fmla="*/ 485147 h 761102"/>
              <a:gd name="connsiteX41" fmla="*/ 45251 w 1005227"/>
              <a:gd name="connsiteY41" fmla="*/ 417642 h 761102"/>
              <a:gd name="connsiteX42" fmla="*/ 86050 w 1005227"/>
              <a:gd name="connsiteY42" fmla="*/ 347169 h 761102"/>
              <a:gd name="connsiteX43" fmla="*/ 286341 w 1005227"/>
              <a:gd name="connsiteY43" fmla="*/ 43025 h 761102"/>
              <a:gd name="connsiteX44" fmla="*/ 302661 w 1005227"/>
              <a:gd name="connsiteY44" fmla="*/ 23738 h 761102"/>
              <a:gd name="connsiteX45" fmla="*/ 324915 w 1005227"/>
              <a:gd name="connsiteY45" fmla="*/ 11127 h 761102"/>
              <a:gd name="connsiteX46" fmla="*/ 356813 w 1005227"/>
              <a:gd name="connsiteY46" fmla="*/ 2967 h 761102"/>
              <a:gd name="connsiteX47" fmla="*/ 402064 w 1005227"/>
              <a:gd name="connsiteY47" fmla="*/ 0 h 761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005227" h="761102">
                <a:moveTo>
                  <a:pt x="933203" y="0"/>
                </a:moveTo>
                <a:cubicBezTo>
                  <a:pt x="949029" y="0"/>
                  <a:pt x="962381" y="741"/>
                  <a:pt x="973261" y="2225"/>
                </a:cubicBezTo>
                <a:cubicBezTo>
                  <a:pt x="984141" y="3709"/>
                  <a:pt x="992054" y="6181"/>
                  <a:pt x="997000" y="9643"/>
                </a:cubicBezTo>
                <a:cubicBezTo>
                  <a:pt x="1001945" y="13105"/>
                  <a:pt x="1004665" y="17803"/>
                  <a:pt x="1005160" y="23738"/>
                </a:cubicBezTo>
                <a:cubicBezTo>
                  <a:pt x="1005654" y="29672"/>
                  <a:pt x="1003429" y="36596"/>
                  <a:pt x="998483" y="44509"/>
                </a:cubicBezTo>
                <a:lnTo>
                  <a:pt x="804128" y="452507"/>
                </a:lnTo>
                <a:lnTo>
                  <a:pt x="804128" y="639445"/>
                </a:lnTo>
                <a:cubicBezTo>
                  <a:pt x="804128" y="665161"/>
                  <a:pt x="801408" y="685932"/>
                  <a:pt x="795968" y="701757"/>
                </a:cubicBezTo>
                <a:cubicBezTo>
                  <a:pt x="790528" y="717582"/>
                  <a:pt x="782120" y="729946"/>
                  <a:pt x="770746" y="738848"/>
                </a:cubicBezTo>
                <a:cubicBezTo>
                  <a:pt x="759371" y="747749"/>
                  <a:pt x="745030" y="753684"/>
                  <a:pt x="727721" y="756651"/>
                </a:cubicBezTo>
                <a:cubicBezTo>
                  <a:pt x="710412" y="759618"/>
                  <a:pt x="689888" y="761102"/>
                  <a:pt x="666150" y="761102"/>
                </a:cubicBezTo>
                <a:cubicBezTo>
                  <a:pt x="642412" y="761102"/>
                  <a:pt x="622136" y="759618"/>
                  <a:pt x="605321" y="756651"/>
                </a:cubicBezTo>
                <a:cubicBezTo>
                  <a:pt x="588507" y="753684"/>
                  <a:pt x="574659" y="747749"/>
                  <a:pt x="563779" y="738848"/>
                </a:cubicBezTo>
                <a:cubicBezTo>
                  <a:pt x="552899" y="729946"/>
                  <a:pt x="544739" y="717582"/>
                  <a:pt x="539300" y="701757"/>
                </a:cubicBezTo>
                <a:cubicBezTo>
                  <a:pt x="533860" y="685932"/>
                  <a:pt x="531140" y="665161"/>
                  <a:pt x="531140" y="639445"/>
                </a:cubicBezTo>
                <a:cubicBezTo>
                  <a:pt x="531140" y="609772"/>
                  <a:pt x="532623" y="582325"/>
                  <a:pt x="535590" y="557103"/>
                </a:cubicBezTo>
                <a:cubicBezTo>
                  <a:pt x="538558" y="531881"/>
                  <a:pt x="543256" y="507896"/>
                  <a:pt x="549685" y="485147"/>
                </a:cubicBezTo>
                <a:cubicBezTo>
                  <a:pt x="556114" y="462398"/>
                  <a:pt x="565016" y="439896"/>
                  <a:pt x="576390" y="417642"/>
                </a:cubicBezTo>
                <a:cubicBezTo>
                  <a:pt x="587765" y="395387"/>
                  <a:pt x="601365" y="371896"/>
                  <a:pt x="617190" y="347169"/>
                </a:cubicBezTo>
                <a:lnTo>
                  <a:pt x="817480" y="43025"/>
                </a:lnTo>
                <a:cubicBezTo>
                  <a:pt x="822426" y="35112"/>
                  <a:pt x="827866" y="28683"/>
                  <a:pt x="833800" y="23738"/>
                </a:cubicBezTo>
                <a:cubicBezTo>
                  <a:pt x="839735" y="18792"/>
                  <a:pt x="847153" y="14589"/>
                  <a:pt x="856055" y="11127"/>
                </a:cubicBezTo>
                <a:cubicBezTo>
                  <a:pt x="864956" y="7665"/>
                  <a:pt x="875589" y="4945"/>
                  <a:pt x="887953" y="2967"/>
                </a:cubicBezTo>
                <a:cubicBezTo>
                  <a:pt x="900316" y="989"/>
                  <a:pt x="915400" y="0"/>
                  <a:pt x="933203" y="0"/>
                </a:cubicBezTo>
                <a:close/>
                <a:moveTo>
                  <a:pt x="402064" y="0"/>
                </a:moveTo>
                <a:cubicBezTo>
                  <a:pt x="417889" y="0"/>
                  <a:pt x="430995" y="741"/>
                  <a:pt x="441380" y="2225"/>
                </a:cubicBezTo>
                <a:cubicBezTo>
                  <a:pt x="451765" y="3709"/>
                  <a:pt x="459678" y="6181"/>
                  <a:pt x="465118" y="9643"/>
                </a:cubicBezTo>
                <a:cubicBezTo>
                  <a:pt x="470558" y="13105"/>
                  <a:pt x="473278" y="17803"/>
                  <a:pt x="473278" y="23738"/>
                </a:cubicBezTo>
                <a:cubicBezTo>
                  <a:pt x="473278" y="29672"/>
                  <a:pt x="471300" y="36596"/>
                  <a:pt x="467343" y="44509"/>
                </a:cubicBezTo>
                <a:lnTo>
                  <a:pt x="272988" y="452507"/>
                </a:lnTo>
                <a:lnTo>
                  <a:pt x="272988" y="639445"/>
                </a:lnTo>
                <a:cubicBezTo>
                  <a:pt x="272988" y="665161"/>
                  <a:pt x="270268" y="685932"/>
                  <a:pt x="264828" y="701757"/>
                </a:cubicBezTo>
                <a:cubicBezTo>
                  <a:pt x="259388" y="717582"/>
                  <a:pt x="250981" y="729946"/>
                  <a:pt x="239606" y="738848"/>
                </a:cubicBezTo>
                <a:cubicBezTo>
                  <a:pt x="228232" y="747749"/>
                  <a:pt x="213890" y="753684"/>
                  <a:pt x="196581" y="756651"/>
                </a:cubicBezTo>
                <a:cubicBezTo>
                  <a:pt x="179272" y="759618"/>
                  <a:pt x="158748" y="761102"/>
                  <a:pt x="135010" y="761102"/>
                </a:cubicBezTo>
                <a:cubicBezTo>
                  <a:pt x="111272" y="761102"/>
                  <a:pt x="90996" y="759618"/>
                  <a:pt x="74181" y="756651"/>
                </a:cubicBezTo>
                <a:cubicBezTo>
                  <a:pt x="57367" y="753684"/>
                  <a:pt x="43520" y="747749"/>
                  <a:pt x="32640" y="738848"/>
                </a:cubicBezTo>
                <a:cubicBezTo>
                  <a:pt x="21760" y="729946"/>
                  <a:pt x="13600" y="717582"/>
                  <a:pt x="8160" y="701757"/>
                </a:cubicBezTo>
                <a:cubicBezTo>
                  <a:pt x="2720" y="685932"/>
                  <a:pt x="0" y="665161"/>
                  <a:pt x="0" y="639445"/>
                </a:cubicBezTo>
                <a:cubicBezTo>
                  <a:pt x="0" y="609772"/>
                  <a:pt x="1483" y="582325"/>
                  <a:pt x="4451" y="557103"/>
                </a:cubicBezTo>
                <a:cubicBezTo>
                  <a:pt x="7418" y="531881"/>
                  <a:pt x="12116" y="507896"/>
                  <a:pt x="18545" y="485147"/>
                </a:cubicBezTo>
                <a:cubicBezTo>
                  <a:pt x="24974" y="462398"/>
                  <a:pt x="33876" y="439896"/>
                  <a:pt x="45251" y="417642"/>
                </a:cubicBezTo>
                <a:cubicBezTo>
                  <a:pt x="56625" y="395387"/>
                  <a:pt x="70225" y="371896"/>
                  <a:pt x="86050" y="347169"/>
                </a:cubicBezTo>
                <a:lnTo>
                  <a:pt x="286341" y="43025"/>
                </a:lnTo>
                <a:cubicBezTo>
                  <a:pt x="291286" y="35112"/>
                  <a:pt x="296726" y="28683"/>
                  <a:pt x="302661" y="23738"/>
                </a:cubicBezTo>
                <a:cubicBezTo>
                  <a:pt x="308595" y="18792"/>
                  <a:pt x="316013" y="14589"/>
                  <a:pt x="324915" y="11127"/>
                </a:cubicBezTo>
                <a:cubicBezTo>
                  <a:pt x="333817" y="7665"/>
                  <a:pt x="344449" y="4945"/>
                  <a:pt x="356813" y="2967"/>
                </a:cubicBezTo>
                <a:cubicBezTo>
                  <a:pt x="369177" y="989"/>
                  <a:pt x="384260" y="0"/>
                  <a:pt x="402064" y="0"/>
                </a:cubicBez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noProof="1"/>
          </a:p>
        </p:txBody>
      </p:sp>
      <p:sp>
        <p:nvSpPr>
          <p:cNvPr id="11" name="Freeform: Shape 74">
            <a:extLst>
              <a:ext uri="{FF2B5EF4-FFF2-40B4-BE49-F238E27FC236}">
                <a16:creationId xmlns:a16="http://schemas.microsoft.com/office/drawing/2014/main" id="{F7C6F0DE-60CF-4656-AD38-C336D665F873}"/>
              </a:ext>
            </a:extLst>
          </p:cNvPr>
          <p:cNvSpPr/>
          <p:nvPr/>
        </p:nvSpPr>
        <p:spPr>
          <a:xfrm>
            <a:off x="8558199" y="5932657"/>
            <a:ext cx="757422" cy="543576"/>
          </a:xfrm>
          <a:custGeom>
            <a:avLst/>
            <a:gdLst>
              <a:gd name="connsiteX0" fmla="*/ 870232 w 1005242"/>
              <a:gd name="connsiteY0" fmla="*/ 0 h 761102"/>
              <a:gd name="connsiteX1" fmla="*/ 930319 w 1005242"/>
              <a:gd name="connsiteY1" fmla="*/ 4451 h 761102"/>
              <a:gd name="connsiteX2" fmla="*/ 972602 w 1005242"/>
              <a:gd name="connsiteY2" fmla="*/ 21512 h 761102"/>
              <a:gd name="connsiteX3" fmla="*/ 997082 w 1005242"/>
              <a:gd name="connsiteY3" fmla="*/ 57861 h 761102"/>
              <a:gd name="connsiteX4" fmla="*/ 1005242 w 1005242"/>
              <a:gd name="connsiteY4" fmla="*/ 120174 h 761102"/>
              <a:gd name="connsiteX5" fmla="*/ 1000792 w 1005242"/>
              <a:gd name="connsiteY5" fmla="*/ 203999 h 761102"/>
              <a:gd name="connsiteX6" fmla="*/ 986697 w 1005242"/>
              <a:gd name="connsiteY6" fmla="*/ 275955 h 761102"/>
              <a:gd name="connsiteX7" fmla="*/ 959992 w 1005242"/>
              <a:gd name="connsiteY7" fmla="*/ 343460 h 761102"/>
              <a:gd name="connsiteX8" fmla="*/ 919192 w 1005242"/>
              <a:gd name="connsiteY8" fmla="*/ 412449 h 761102"/>
              <a:gd name="connsiteX9" fmla="*/ 717418 w 1005242"/>
              <a:gd name="connsiteY9" fmla="*/ 716593 h 761102"/>
              <a:gd name="connsiteX10" fmla="*/ 701840 w 1005242"/>
              <a:gd name="connsiteY10" fmla="*/ 736622 h 761102"/>
              <a:gd name="connsiteX11" fmla="*/ 678844 w 1005242"/>
              <a:gd name="connsiteY11" fmla="*/ 749975 h 761102"/>
              <a:gd name="connsiteX12" fmla="*/ 647688 w 1005242"/>
              <a:gd name="connsiteY12" fmla="*/ 758135 h 761102"/>
              <a:gd name="connsiteX13" fmla="*/ 603179 w 1005242"/>
              <a:gd name="connsiteY13" fmla="*/ 761102 h 761102"/>
              <a:gd name="connsiteX14" fmla="*/ 563863 w 1005242"/>
              <a:gd name="connsiteY14" fmla="*/ 758877 h 761102"/>
              <a:gd name="connsiteX15" fmla="*/ 540124 w 1005242"/>
              <a:gd name="connsiteY15" fmla="*/ 750717 h 761102"/>
              <a:gd name="connsiteX16" fmla="*/ 531965 w 1005242"/>
              <a:gd name="connsiteY16" fmla="*/ 735880 h 761102"/>
              <a:gd name="connsiteX17" fmla="*/ 536415 w 1005242"/>
              <a:gd name="connsiteY17" fmla="*/ 713626 h 761102"/>
              <a:gd name="connsiteX18" fmla="*/ 732255 w 1005242"/>
              <a:gd name="connsiteY18" fmla="*/ 308595 h 761102"/>
              <a:gd name="connsiteX19" fmla="*/ 732255 w 1005242"/>
              <a:gd name="connsiteY19" fmla="*/ 120174 h 761102"/>
              <a:gd name="connsiteX20" fmla="*/ 739673 w 1005242"/>
              <a:gd name="connsiteY20" fmla="*/ 57861 h 761102"/>
              <a:gd name="connsiteX21" fmla="*/ 764153 w 1005242"/>
              <a:gd name="connsiteY21" fmla="*/ 21512 h 761102"/>
              <a:gd name="connsiteX22" fmla="*/ 807178 w 1005242"/>
              <a:gd name="connsiteY22" fmla="*/ 4451 h 761102"/>
              <a:gd name="connsiteX23" fmla="*/ 870232 w 1005242"/>
              <a:gd name="connsiteY23" fmla="*/ 0 h 761102"/>
              <a:gd name="connsiteX24" fmla="*/ 339093 w 1005242"/>
              <a:gd name="connsiteY24" fmla="*/ 0 h 761102"/>
              <a:gd name="connsiteX25" fmla="*/ 399921 w 1005242"/>
              <a:gd name="connsiteY25" fmla="*/ 4451 h 761102"/>
              <a:gd name="connsiteX26" fmla="*/ 441463 w 1005242"/>
              <a:gd name="connsiteY26" fmla="*/ 21512 h 761102"/>
              <a:gd name="connsiteX27" fmla="*/ 465943 w 1005242"/>
              <a:gd name="connsiteY27" fmla="*/ 57861 h 761102"/>
              <a:gd name="connsiteX28" fmla="*/ 474103 w 1005242"/>
              <a:gd name="connsiteY28" fmla="*/ 120174 h 761102"/>
              <a:gd name="connsiteX29" fmla="*/ 469652 w 1005242"/>
              <a:gd name="connsiteY29" fmla="*/ 203999 h 761102"/>
              <a:gd name="connsiteX30" fmla="*/ 455558 w 1005242"/>
              <a:gd name="connsiteY30" fmla="*/ 275955 h 761102"/>
              <a:gd name="connsiteX31" fmla="*/ 428852 w 1005242"/>
              <a:gd name="connsiteY31" fmla="*/ 343460 h 761102"/>
              <a:gd name="connsiteX32" fmla="*/ 388052 w 1005242"/>
              <a:gd name="connsiteY32" fmla="*/ 412449 h 761102"/>
              <a:gd name="connsiteX33" fmla="*/ 186279 w 1005242"/>
              <a:gd name="connsiteY33" fmla="*/ 716593 h 761102"/>
              <a:gd name="connsiteX34" fmla="*/ 170701 w 1005242"/>
              <a:gd name="connsiteY34" fmla="*/ 736622 h 761102"/>
              <a:gd name="connsiteX35" fmla="*/ 147704 w 1005242"/>
              <a:gd name="connsiteY35" fmla="*/ 749975 h 761102"/>
              <a:gd name="connsiteX36" fmla="*/ 116548 w 1005242"/>
              <a:gd name="connsiteY36" fmla="*/ 758135 h 761102"/>
              <a:gd name="connsiteX37" fmla="*/ 72039 w 1005242"/>
              <a:gd name="connsiteY37" fmla="*/ 761102 h 761102"/>
              <a:gd name="connsiteX38" fmla="*/ 31981 w 1005242"/>
              <a:gd name="connsiteY38" fmla="*/ 758877 h 761102"/>
              <a:gd name="connsiteX39" fmla="*/ 8243 w 1005242"/>
              <a:gd name="connsiteY39" fmla="*/ 750717 h 761102"/>
              <a:gd name="connsiteX40" fmla="*/ 83 w 1005242"/>
              <a:gd name="connsiteY40" fmla="*/ 735880 h 761102"/>
              <a:gd name="connsiteX41" fmla="*/ 5276 w 1005242"/>
              <a:gd name="connsiteY41" fmla="*/ 713626 h 761102"/>
              <a:gd name="connsiteX42" fmla="*/ 201115 w 1005242"/>
              <a:gd name="connsiteY42" fmla="*/ 308595 h 761102"/>
              <a:gd name="connsiteX43" fmla="*/ 201115 w 1005242"/>
              <a:gd name="connsiteY43" fmla="*/ 120174 h 761102"/>
              <a:gd name="connsiteX44" fmla="*/ 208533 w 1005242"/>
              <a:gd name="connsiteY44" fmla="*/ 57861 h 761102"/>
              <a:gd name="connsiteX45" fmla="*/ 233013 w 1005242"/>
              <a:gd name="connsiteY45" fmla="*/ 21512 h 761102"/>
              <a:gd name="connsiteX46" fmla="*/ 276038 w 1005242"/>
              <a:gd name="connsiteY46" fmla="*/ 4451 h 761102"/>
              <a:gd name="connsiteX47" fmla="*/ 339093 w 1005242"/>
              <a:gd name="connsiteY47" fmla="*/ 0 h 761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005242" h="761102">
                <a:moveTo>
                  <a:pt x="870232" y="0"/>
                </a:moveTo>
                <a:cubicBezTo>
                  <a:pt x="892981" y="0"/>
                  <a:pt x="913010" y="1483"/>
                  <a:pt x="930319" y="4451"/>
                </a:cubicBezTo>
                <a:cubicBezTo>
                  <a:pt x="947628" y="7418"/>
                  <a:pt x="961723" y="13105"/>
                  <a:pt x="972602" y="21512"/>
                </a:cubicBezTo>
                <a:cubicBezTo>
                  <a:pt x="983483" y="29919"/>
                  <a:pt x="991643" y="42036"/>
                  <a:pt x="997082" y="57861"/>
                </a:cubicBezTo>
                <a:cubicBezTo>
                  <a:pt x="1002523" y="73687"/>
                  <a:pt x="1005242" y="94458"/>
                  <a:pt x="1005242" y="120174"/>
                </a:cubicBezTo>
                <a:cubicBezTo>
                  <a:pt x="1005242" y="150835"/>
                  <a:pt x="1003759" y="178777"/>
                  <a:pt x="1000792" y="203999"/>
                </a:cubicBezTo>
                <a:cubicBezTo>
                  <a:pt x="997824" y="229221"/>
                  <a:pt x="993126" y="253206"/>
                  <a:pt x="986697" y="275955"/>
                </a:cubicBezTo>
                <a:cubicBezTo>
                  <a:pt x="980268" y="298704"/>
                  <a:pt x="971366" y="321206"/>
                  <a:pt x="959992" y="343460"/>
                </a:cubicBezTo>
                <a:cubicBezTo>
                  <a:pt x="948618" y="365715"/>
                  <a:pt x="935018" y="388711"/>
                  <a:pt x="919192" y="412449"/>
                </a:cubicBezTo>
                <a:lnTo>
                  <a:pt x="717418" y="716593"/>
                </a:lnTo>
                <a:cubicBezTo>
                  <a:pt x="713462" y="724506"/>
                  <a:pt x="708269" y="731182"/>
                  <a:pt x="701840" y="736622"/>
                </a:cubicBezTo>
                <a:cubicBezTo>
                  <a:pt x="695411" y="742062"/>
                  <a:pt x="687746" y="746513"/>
                  <a:pt x="678844" y="749975"/>
                </a:cubicBezTo>
                <a:cubicBezTo>
                  <a:pt x="669942" y="753437"/>
                  <a:pt x="659557" y="756157"/>
                  <a:pt x="647688" y="758135"/>
                </a:cubicBezTo>
                <a:cubicBezTo>
                  <a:pt x="635819" y="760113"/>
                  <a:pt x="620982" y="761102"/>
                  <a:pt x="603179" y="761102"/>
                </a:cubicBezTo>
                <a:cubicBezTo>
                  <a:pt x="587354" y="761102"/>
                  <a:pt x="574248" y="760360"/>
                  <a:pt x="563863" y="758877"/>
                </a:cubicBezTo>
                <a:cubicBezTo>
                  <a:pt x="553477" y="757393"/>
                  <a:pt x="545565" y="754673"/>
                  <a:pt x="540124" y="750717"/>
                </a:cubicBezTo>
                <a:cubicBezTo>
                  <a:pt x="534685" y="746760"/>
                  <a:pt x="531965" y="741815"/>
                  <a:pt x="531965" y="735880"/>
                </a:cubicBezTo>
                <a:cubicBezTo>
                  <a:pt x="531965" y="729946"/>
                  <a:pt x="533448" y="722528"/>
                  <a:pt x="536415" y="713626"/>
                </a:cubicBezTo>
                <a:lnTo>
                  <a:pt x="732255" y="308595"/>
                </a:lnTo>
                <a:lnTo>
                  <a:pt x="732255" y="120174"/>
                </a:lnTo>
                <a:cubicBezTo>
                  <a:pt x="732255" y="94458"/>
                  <a:pt x="734728" y="73687"/>
                  <a:pt x="739673" y="57861"/>
                </a:cubicBezTo>
                <a:cubicBezTo>
                  <a:pt x="744618" y="42036"/>
                  <a:pt x="752778" y="29919"/>
                  <a:pt x="764153" y="21512"/>
                </a:cubicBezTo>
                <a:cubicBezTo>
                  <a:pt x="775527" y="13105"/>
                  <a:pt x="789869" y="7418"/>
                  <a:pt x="807178" y="4451"/>
                </a:cubicBezTo>
                <a:cubicBezTo>
                  <a:pt x="824487" y="1483"/>
                  <a:pt x="845505" y="0"/>
                  <a:pt x="870232" y="0"/>
                </a:cubicBezTo>
                <a:close/>
                <a:moveTo>
                  <a:pt x="339093" y="0"/>
                </a:moveTo>
                <a:cubicBezTo>
                  <a:pt x="362831" y="0"/>
                  <a:pt x="383107" y="1483"/>
                  <a:pt x="399921" y="4451"/>
                </a:cubicBezTo>
                <a:cubicBezTo>
                  <a:pt x="416736" y="7418"/>
                  <a:pt x="430583" y="13105"/>
                  <a:pt x="441463" y="21512"/>
                </a:cubicBezTo>
                <a:cubicBezTo>
                  <a:pt x="452343" y="29919"/>
                  <a:pt x="460503" y="42036"/>
                  <a:pt x="465943" y="57861"/>
                </a:cubicBezTo>
                <a:cubicBezTo>
                  <a:pt x="471383" y="73687"/>
                  <a:pt x="474103" y="94458"/>
                  <a:pt x="474103" y="120174"/>
                </a:cubicBezTo>
                <a:cubicBezTo>
                  <a:pt x="474103" y="150835"/>
                  <a:pt x="472619" y="178777"/>
                  <a:pt x="469652" y="203999"/>
                </a:cubicBezTo>
                <a:cubicBezTo>
                  <a:pt x="466685" y="229221"/>
                  <a:pt x="461987" y="253206"/>
                  <a:pt x="455558" y="275955"/>
                </a:cubicBezTo>
                <a:cubicBezTo>
                  <a:pt x="449129" y="298704"/>
                  <a:pt x="440227" y="321206"/>
                  <a:pt x="428852" y="343460"/>
                </a:cubicBezTo>
                <a:cubicBezTo>
                  <a:pt x="417478" y="365715"/>
                  <a:pt x="403878" y="388711"/>
                  <a:pt x="388052" y="412449"/>
                </a:cubicBezTo>
                <a:lnTo>
                  <a:pt x="186279" y="716593"/>
                </a:lnTo>
                <a:cubicBezTo>
                  <a:pt x="182322" y="724506"/>
                  <a:pt x="177130" y="731182"/>
                  <a:pt x="170701" y="736622"/>
                </a:cubicBezTo>
                <a:cubicBezTo>
                  <a:pt x="164272" y="742062"/>
                  <a:pt x="156606" y="746513"/>
                  <a:pt x="147704" y="749975"/>
                </a:cubicBezTo>
                <a:cubicBezTo>
                  <a:pt x="138803" y="753437"/>
                  <a:pt x="128417" y="756157"/>
                  <a:pt x="116548" y="758135"/>
                </a:cubicBezTo>
                <a:cubicBezTo>
                  <a:pt x="104679" y="760113"/>
                  <a:pt x="89843" y="761102"/>
                  <a:pt x="72039" y="761102"/>
                </a:cubicBezTo>
                <a:cubicBezTo>
                  <a:pt x="56214" y="761102"/>
                  <a:pt x="42861" y="760360"/>
                  <a:pt x="31981" y="758877"/>
                </a:cubicBezTo>
                <a:cubicBezTo>
                  <a:pt x="21101" y="757393"/>
                  <a:pt x="13189" y="754673"/>
                  <a:pt x="8243" y="750717"/>
                </a:cubicBezTo>
                <a:cubicBezTo>
                  <a:pt x="3298" y="746760"/>
                  <a:pt x="578" y="741815"/>
                  <a:pt x="83" y="735880"/>
                </a:cubicBezTo>
                <a:cubicBezTo>
                  <a:pt x="-411" y="729946"/>
                  <a:pt x="1320" y="722528"/>
                  <a:pt x="5276" y="713626"/>
                </a:cubicBezTo>
                <a:lnTo>
                  <a:pt x="201115" y="308595"/>
                </a:lnTo>
                <a:lnTo>
                  <a:pt x="201115" y="120174"/>
                </a:lnTo>
                <a:cubicBezTo>
                  <a:pt x="201115" y="94458"/>
                  <a:pt x="203588" y="73687"/>
                  <a:pt x="208533" y="57861"/>
                </a:cubicBezTo>
                <a:cubicBezTo>
                  <a:pt x="213479" y="42036"/>
                  <a:pt x="221639" y="29919"/>
                  <a:pt x="233013" y="21512"/>
                </a:cubicBezTo>
                <a:cubicBezTo>
                  <a:pt x="244388" y="13105"/>
                  <a:pt x="258729" y="7418"/>
                  <a:pt x="276038" y="4451"/>
                </a:cubicBezTo>
                <a:cubicBezTo>
                  <a:pt x="293348" y="1483"/>
                  <a:pt x="314366" y="0"/>
                  <a:pt x="339093" y="0"/>
                </a:cubicBez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noProof="1"/>
          </a:p>
        </p:txBody>
      </p:sp>
      <p:sp>
        <p:nvSpPr>
          <p:cNvPr id="3" name="Rectangle 2"/>
          <p:cNvSpPr/>
          <p:nvPr/>
        </p:nvSpPr>
        <p:spPr>
          <a:xfrm>
            <a:off x="3910691" y="3400041"/>
            <a:ext cx="5026219" cy="2677656"/>
          </a:xfrm>
          <a:prstGeom prst="rect">
            <a:avLst/>
          </a:prstGeom>
        </p:spPr>
        <p:txBody>
          <a:bodyPr wrap="square">
            <a:spAutoFit/>
          </a:bodyPr>
          <a:lstStyle/>
          <a:p>
            <a:r>
              <a:rPr lang="es-ES" sz="2400" dirty="0">
                <a:latin typeface="Arial" panose="020B0604020202020204" pitchFamily="34" charset="0"/>
                <a:cs typeface="Arial" panose="020B0604020202020204" pitchFamily="34" charset="0"/>
              </a:rPr>
              <a:t>"Ha sido el mejor desarrollo profesional que he hecho. En diez años de enseñanza, creo que es lo único que realmente me ha hecho evaluar mi práctica". </a:t>
            </a:r>
          </a:p>
          <a:p>
            <a:r>
              <a:rPr lang="es-ES" sz="2400" dirty="0">
                <a:latin typeface="Arial" panose="020B0604020202020204" pitchFamily="34" charset="0"/>
                <a:cs typeface="Arial" panose="020B0604020202020204" pitchFamily="34" charset="0"/>
              </a:rPr>
              <a:t>(Maestra de 6 años, Costa Sur)
</a:t>
            </a: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063082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08009" y="270736"/>
            <a:ext cx="8166647" cy="1062644"/>
          </a:xfrm>
        </p:spPr>
        <p:txBody>
          <a:bodyPr anchor="b">
            <a:normAutofit/>
          </a:bodyPr>
          <a:lstStyle/>
          <a:p>
            <a:r>
              <a:rPr lang="en-GB" dirty="0" err="1">
                <a:latin typeface="Arial" panose="020B0604020202020204" pitchFamily="34" charset="0"/>
                <a:cs typeface="Arial" panose="020B0604020202020204" pitchFamily="34" charset="0"/>
              </a:rPr>
              <a:t>Conclusiones</a:t>
            </a:r>
            <a:endParaRPr lang="en-GB" b="1" dirty="0">
              <a:latin typeface="Arial" panose="020B0604020202020204" pitchFamily="34" charset="0"/>
              <a:cs typeface="Arial" panose="020B0604020202020204" pitchFamily="34" charset="0"/>
            </a:endParaRPr>
          </a:p>
        </p:txBody>
      </p:sp>
      <p:sp>
        <p:nvSpPr>
          <p:cNvPr id="4" name="Rectangle 3"/>
          <p:cNvSpPr/>
          <p:nvPr/>
        </p:nvSpPr>
        <p:spPr>
          <a:xfrm>
            <a:off x="724619" y="1570009"/>
            <a:ext cx="10903789" cy="4801314"/>
          </a:xfrm>
          <a:prstGeom prst="rect">
            <a:avLst/>
          </a:prstGeom>
        </p:spPr>
        <p:txBody>
          <a:bodyPr wrap="square">
            <a:spAutoFit/>
          </a:bodyPr>
          <a:lstStyle/>
          <a:p>
            <a:pPr marL="285750" lvl="0" indent="-285750">
              <a:buSzPts val="1800"/>
              <a:buFont typeface="Arial" panose="020B0604020202020204" pitchFamily="34" charset="0"/>
              <a:buChar char="•"/>
            </a:pPr>
            <a:r>
              <a:rPr lang="es-ES" dirty="0">
                <a:latin typeface="Arial" panose="020B0604020202020204" pitchFamily="34" charset="0"/>
                <a:cs typeface="Arial" panose="020B0604020202020204" pitchFamily="34" charset="0"/>
              </a:rPr>
              <a:t>La importancia de </a:t>
            </a:r>
            <a:r>
              <a:rPr lang="es-ES" b="1" dirty="0">
                <a:latin typeface="Arial" panose="020B0604020202020204" pitchFamily="34" charset="0"/>
                <a:cs typeface="Arial" panose="020B0604020202020204" pitchFamily="34" charset="0"/>
              </a:rPr>
              <a:t>poner intencionadamente en primer plano la equidad</a:t>
            </a:r>
            <a:r>
              <a:rPr lang="es-ES" dirty="0">
                <a:latin typeface="Arial" panose="020B0604020202020204" pitchFamily="34" charset="0"/>
                <a:cs typeface="Arial" panose="020B0604020202020204" pitchFamily="34" charset="0"/>
              </a:rPr>
              <a:t>; no hacerlo no es "neutral".</a:t>
            </a:r>
            <a:endParaRPr lang="en-GB" dirty="0">
              <a:latin typeface="Arial" panose="020B0604020202020204" pitchFamily="34" charset="0"/>
              <a:cs typeface="Arial" panose="020B0604020202020204" pitchFamily="34" charset="0"/>
            </a:endParaRPr>
          </a:p>
          <a:p>
            <a:pPr marL="342900" lvl="0" indent="-342900">
              <a:buSzPts val="1800"/>
              <a:buFont typeface="Arial" panose="020B0604020202020204" pitchFamily="34" charset="0"/>
              <a:buChar char="•"/>
            </a:pPr>
            <a:r>
              <a:rPr lang="es-ES" dirty="0">
                <a:latin typeface="Arial" panose="020B0604020202020204" pitchFamily="34" charset="0"/>
                <a:cs typeface="Arial" panose="020B0604020202020204" pitchFamily="34" charset="0"/>
              </a:rPr>
              <a:t>No se trata de lo que haces, sino de </a:t>
            </a:r>
            <a:r>
              <a:rPr lang="es-ES" b="1" dirty="0">
                <a:latin typeface="Arial" panose="020B0604020202020204" pitchFamily="34" charset="0"/>
                <a:cs typeface="Arial" panose="020B0604020202020204" pitchFamily="34" charset="0"/>
              </a:rPr>
              <a:t>CÓMO y POR QUÉ lo haces</a:t>
            </a:r>
            <a:r>
              <a:rPr lang="es-ES" dirty="0">
                <a:latin typeface="Arial" panose="020B0604020202020204" pitchFamily="34" charset="0"/>
                <a:cs typeface="Arial" panose="020B0604020202020204" pitchFamily="34" charset="0"/>
              </a:rPr>
              <a:t>: los valores y la mentalidad claves.</a:t>
            </a:r>
          </a:p>
          <a:p>
            <a:pPr marL="285750" indent="-285750">
              <a:buFont typeface="Arial" panose="020B0604020202020204" pitchFamily="34" charset="0"/>
              <a:buChar char="•"/>
            </a:pPr>
            <a:r>
              <a:rPr lang="es-ES" dirty="0">
                <a:latin typeface="Arial" panose="020B0604020202020204" pitchFamily="34" charset="0"/>
                <a:cs typeface="Arial" panose="020B0604020202020204" pitchFamily="34" charset="0"/>
              </a:rPr>
              <a:t>La Brújula de la Equidad y El Capital Científico es para todos: El enfoque de la reflexión crítica sobre el poder y la injusticia puede aplicarse </a:t>
            </a:r>
            <a:r>
              <a:rPr lang="es-ES" b="1" dirty="0">
                <a:latin typeface="Arial" panose="020B0604020202020204" pitchFamily="34" charset="0"/>
                <a:cs typeface="Arial" panose="020B0604020202020204" pitchFamily="34" charset="0"/>
              </a:rPr>
              <a:t>a cualquier plan de estudios</a:t>
            </a:r>
            <a:r>
              <a:rPr lang="es-ES" dirty="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es-ES" dirty="0">
                <a:latin typeface="Arial" panose="020B0604020202020204" pitchFamily="34" charset="0"/>
                <a:cs typeface="Arial" panose="020B0604020202020204" pitchFamily="34" charset="0"/>
              </a:rPr>
              <a:t>El enfoque se centra en </a:t>
            </a:r>
            <a:r>
              <a:rPr lang="es-ES" b="1" dirty="0">
                <a:latin typeface="Arial" panose="020B0604020202020204" pitchFamily="34" charset="0"/>
                <a:cs typeface="Arial" panose="020B0604020202020204" pitchFamily="34" charset="0"/>
              </a:rPr>
              <a:t>cambiar la práctica, no a los niños</a:t>
            </a:r>
            <a:r>
              <a:rPr lang="es-ES" dirty="0">
                <a:latin typeface="Arial" panose="020B0604020202020204" pitchFamily="34" charset="0"/>
                <a:cs typeface="Arial" panose="020B0604020202020204" pitchFamily="34" charset="0"/>
              </a:rPr>
              <a:t>, valorando las identidades, experiencias, historias e ideas de todos los niños de la clase y cambiando la forma de representar, enseñar y experimentar la ciencia.</a:t>
            </a:r>
          </a:p>
          <a:p>
            <a:pPr marL="285750" indent="-285750">
              <a:buFont typeface="Arial" panose="020B0604020202020204" pitchFamily="34" charset="0"/>
              <a:buChar char="•"/>
            </a:pPr>
            <a:r>
              <a:rPr lang="es-ES" b="1" dirty="0">
                <a:latin typeface="Arial" panose="020B0604020202020204" pitchFamily="34" charset="0"/>
                <a:cs typeface="Arial" panose="020B0604020202020204" pitchFamily="34" charset="0"/>
              </a:rPr>
              <a:t>Los pequeños cambios pueden marcar la diferencia, </a:t>
            </a:r>
            <a:r>
              <a:rPr lang="es-ES" dirty="0">
                <a:latin typeface="Arial" panose="020B0604020202020204" pitchFamily="34" charset="0"/>
                <a:cs typeface="Arial" panose="020B0604020202020204" pitchFamily="34" charset="0"/>
              </a:rPr>
              <a:t>pero deben incorporarse como práctica habitual (no como algo puntual) </a:t>
            </a:r>
          </a:p>
          <a:p>
            <a:pPr marL="285750" indent="-285750">
              <a:buFont typeface="Arial" panose="020B0604020202020204" pitchFamily="34" charset="0"/>
              <a:buChar char="•"/>
            </a:pPr>
            <a:r>
              <a:rPr lang="es-ES" dirty="0">
                <a:latin typeface="Arial" panose="020B0604020202020204" pitchFamily="34" charset="0"/>
                <a:cs typeface="Arial" panose="020B0604020202020204" pitchFamily="34" charset="0"/>
              </a:rPr>
              <a:t>El enfoque de la Brújula de la Equidad y el Capital Científico apoya a los profesores para que utilicen </a:t>
            </a:r>
            <a:r>
              <a:rPr lang="es-ES" b="1" dirty="0">
                <a:latin typeface="Arial" panose="020B0604020202020204" pitchFamily="34" charset="0"/>
                <a:cs typeface="Arial" panose="020B0604020202020204" pitchFamily="34" charset="0"/>
              </a:rPr>
              <a:t>la ciencia como vehículo para apoyar la voz de los niños</a:t>
            </a:r>
            <a:r>
              <a:rPr lang="es-ES" dirty="0">
                <a:latin typeface="Arial" panose="020B0604020202020204" pitchFamily="34" charset="0"/>
                <a:cs typeface="Arial" panose="020B0604020202020204" pitchFamily="34" charset="0"/>
              </a:rPr>
              <a:t>, su capacidad de acción y su ciudadanía activa, en lugar de considerar que el valor del aprendizaje de la ciencia reside únicamente en el suministro de futuros científicos.</a:t>
            </a:r>
          </a:p>
          <a:p>
            <a:pPr marL="285750" indent="-285750">
              <a:buFont typeface="Arial" panose="020B0604020202020204" pitchFamily="34" charset="0"/>
              <a:buChar char="•"/>
            </a:pPr>
            <a:r>
              <a:rPr lang="es-ES" dirty="0">
                <a:latin typeface="Arial" panose="020B0604020202020204" pitchFamily="34" charset="0"/>
                <a:cs typeface="Arial" panose="020B0604020202020204" pitchFamily="34" charset="0"/>
              </a:rPr>
              <a:t>El uso de la brújula y del Capital Científico apoya la agencia crítica de STEM de los jóvenes, que </a:t>
            </a:r>
            <a:r>
              <a:rPr lang="es-ES" b="1" dirty="0">
                <a:latin typeface="Arial" panose="020B0604020202020204" pitchFamily="34" charset="0"/>
                <a:cs typeface="Arial" panose="020B0604020202020204" pitchFamily="34" charset="0"/>
              </a:rPr>
              <a:t>pasan a la acción en cuestiones que les importan a ellos </a:t>
            </a:r>
            <a:r>
              <a:rPr lang="es-ES" dirty="0">
                <a:latin typeface="Arial" panose="020B0604020202020204" pitchFamily="34" charset="0"/>
                <a:cs typeface="Arial" panose="020B0604020202020204" pitchFamily="34" charset="0"/>
              </a:rPr>
              <a:t>y a sus comunidades.</a:t>
            </a: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p:txBody>
      </p:sp>
      <p:pic>
        <p:nvPicPr>
          <p:cNvPr id="9" name="Picture 4" descr="https://lh6.googleusercontent.com/cyNLn1DR9CR-SzDxT_KQTO9R58rQiioT5zQ4qHTZ99508cdgPbnwy2W2GT_oQkU27K4scz60eht8XJoeocLmZm7ES5uobbNnaiVLlmc4DfuCjNi6kLkt9gMf9jECau0cJijR-yI4=s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10329" y="176577"/>
            <a:ext cx="2328629" cy="11568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94534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8532AE1-3E02-470C-B898-A0C62F2E99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EFC09D2-72D2-4174-A2DF-1017D0FEB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0912" y="685800"/>
            <a:ext cx="6048935" cy="5486400"/>
          </a:xfrm>
          <a:prstGeom prst="rect">
            <a:avLst/>
          </a:prstGeom>
          <a:solidFill>
            <a:schemeClr val="bg1"/>
          </a:solidFill>
          <a:ln w="1270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56908" y="39996"/>
            <a:ext cx="10346060" cy="1065313"/>
          </a:xfrm>
        </p:spPr>
        <p:txBody>
          <a:bodyPr anchor="b">
            <a:normAutofit/>
          </a:bodyPr>
          <a:lstStyle/>
          <a:p>
            <a:pPr algn="ctr"/>
            <a:r>
              <a:rPr lang="en-GB" sz="3200" b="1" dirty="0" err="1">
                <a:solidFill>
                  <a:schemeClr val="tx1">
                    <a:lumMod val="65000"/>
                    <a:lumOff val="35000"/>
                  </a:schemeClr>
                </a:solidFill>
                <a:latin typeface="Arial" panose="020B0604020202020204" pitchFamily="34" charset="0"/>
                <a:cs typeface="Arial" panose="020B0604020202020204" pitchFamily="34" charset="0"/>
              </a:rPr>
              <a:t>Contacto</a:t>
            </a:r>
            <a:r>
              <a:rPr lang="en-GB" sz="3200" b="1" dirty="0">
                <a:solidFill>
                  <a:schemeClr val="tx1">
                    <a:lumMod val="65000"/>
                    <a:lumOff val="35000"/>
                  </a:schemeClr>
                </a:solidFill>
                <a:latin typeface="Arial" panose="020B0604020202020204" pitchFamily="34" charset="0"/>
                <a:cs typeface="Arial" panose="020B0604020202020204" pitchFamily="34" charset="0"/>
              </a:rPr>
              <a:t> y </a:t>
            </a:r>
            <a:r>
              <a:rPr lang="en-GB" sz="3200" b="1" dirty="0" err="1">
                <a:solidFill>
                  <a:schemeClr val="tx1">
                    <a:lumMod val="65000"/>
                    <a:lumOff val="35000"/>
                  </a:schemeClr>
                </a:solidFill>
                <a:latin typeface="Arial" panose="020B0604020202020204" pitchFamily="34" charset="0"/>
                <a:cs typeface="Arial" panose="020B0604020202020204" pitchFamily="34" charset="0"/>
              </a:rPr>
              <a:t>recursos</a:t>
            </a:r>
            <a:endParaRPr lang="en-GB" sz="3200" b="1"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556908" y="3429000"/>
            <a:ext cx="5019740" cy="2784584"/>
          </a:xfrm>
        </p:spPr>
        <p:txBody>
          <a:bodyPr anchor="t">
            <a:normAutofit fontScale="92500" lnSpcReduction="20000"/>
          </a:bodyPr>
          <a:lstStyle/>
          <a:p>
            <a:endParaRPr lang="en-GB" sz="1700" dirty="0">
              <a:solidFill>
                <a:schemeClr val="tx1">
                  <a:lumMod val="65000"/>
                  <a:lumOff val="35000"/>
                </a:schemeClr>
              </a:solidFill>
              <a:latin typeface="Arial" panose="020B0604020202020204" pitchFamily="34" charset="0"/>
              <a:cs typeface="Arial" panose="020B0604020202020204" pitchFamily="34" charset="0"/>
            </a:endParaRPr>
          </a:p>
          <a:p>
            <a:pPr marL="0" indent="0" algn="ctr">
              <a:buNone/>
            </a:pPr>
            <a:r>
              <a:rPr lang="en-GB" sz="1700" b="1" dirty="0">
                <a:solidFill>
                  <a:schemeClr val="tx1">
                    <a:lumMod val="65000"/>
                    <a:lumOff val="35000"/>
                  </a:schemeClr>
                </a:solidFill>
                <a:latin typeface="Arial" panose="020B0604020202020204" pitchFamily="34" charset="0"/>
                <a:cs typeface="Arial" panose="020B0604020202020204" pitchFamily="34" charset="0"/>
              </a:rPr>
              <a:t>Science Capital Teaching Approach</a:t>
            </a:r>
          </a:p>
          <a:p>
            <a:r>
              <a:rPr lang="en-GB" sz="1700" dirty="0">
                <a:solidFill>
                  <a:schemeClr val="tx1">
                    <a:lumMod val="65000"/>
                    <a:lumOff val="35000"/>
                  </a:schemeClr>
                </a:solidFill>
                <a:latin typeface="Arial" panose="020B0604020202020204" pitchFamily="34" charset="0"/>
                <a:cs typeface="Arial" panose="020B0604020202020204" pitchFamily="34" charset="0"/>
              </a:rPr>
              <a:t>To order your own hard copy of The </a:t>
            </a:r>
            <a:r>
              <a:rPr lang="en-GB" sz="1700" b="1" dirty="0">
                <a:solidFill>
                  <a:schemeClr val="tx1">
                    <a:lumMod val="65000"/>
                    <a:lumOff val="35000"/>
                  </a:schemeClr>
                </a:solidFill>
                <a:latin typeface="Arial" panose="020B0604020202020204" pitchFamily="34" charset="0"/>
                <a:cs typeface="Arial" panose="020B0604020202020204" pitchFamily="34" charset="0"/>
              </a:rPr>
              <a:t>Primary Science Capital Teaching Approach</a:t>
            </a:r>
            <a:r>
              <a:rPr lang="en-GB" sz="1700" dirty="0">
                <a:solidFill>
                  <a:schemeClr val="tx1">
                    <a:lumMod val="65000"/>
                    <a:lumOff val="35000"/>
                  </a:schemeClr>
                </a:solidFill>
                <a:latin typeface="Arial" panose="020B0604020202020204" pitchFamily="34" charset="0"/>
                <a:cs typeface="Arial" panose="020B0604020202020204" pitchFamily="34" charset="0"/>
              </a:rPr>
              <a:t>: Teacher handbook </a:t>
            </a:r>
            <a:r>
              <a:rPr lang="mr-IN" sz="1700" dirty="0">
                <a:solidFill>
                  <a:schemeClr val="tx1">
                    <a:lumMod val="65000"/>
                    <a:lumOff val="35000"/>
                  </a:schemeClr>
                </a:solidFill>
                <a:latin typeface="Arial" panose="020B0604020202020204" pitchFamily="34" charset="0"/>
              </a:rPr>
              <a:t>–</a:t>
            </a:r>
            <a:r>
              <a:rPr lang="en-GB" sz="1700" dirty="0">
                <a:solidFill>
                  <a:schemeClr val="tx1">
                    <a:lumMod val="65000"/>
                    <a:lumOff val="35000"/>
                  </a:schemeClr>
                </a:solidFill>
                <a:latin typeface="Arial" panose="020B0604020202020204" pitchFamily="34" charset="0"/>
                <a:cs typeface="Arial" panose="020B0604020202020204" pitchFamily="34" charset="0"/>
              </a:rPr>
              <a:t> please sign up using this link:</a:t>
            </a:r>
          </a:p>
          <a:p>
            <a:pPr marL="0" indent="228600">
              <a:buNone/>
            </a:pPr>
            <a:r>
              <a:rPr lang="en-GB" sz="1700" dirty="0">
                <a:solidFill>
                  <a:schemeClr val="tx1">
                    <a:lumMod val="65000"/>
                    <a:lumOff val="35000"/>
                  </a:schemeClr>
                </a:solidFill>
                <a:latin typeface="Arial" panose="020B0604020202020204" pitchFamily="34" charset="0"/>
                <a:cs typeface="Arial" panose="020B0604020202020204" pitchFamily="34" charset="0"/>
                <a:hlinkClick r:id="rId2" tooltip="Original URL: https://forms.gle/7tm9LK61hwwAXnCS6. Click or tap if you trust this link."/>
              </a:rPr>
              <a:t>https://forms.gle/7tm9LK61hwwAXnCS6</a:t>
            </a:r>
            <a:endParaRPr lang="en-GB" sz="1700" dirty="0">
              <a:solidFill>
                <a:schemeClr val="tx1">
                  <a:lumMod val="65000"/>
                  <a:lumOff val="35000"/>
                </a:schemeClr>
              </a:solidFill>
              <a:latin typeface="Arial" panose="020B0604020202020204" pitchFamily="34" charset="0"/>
              <a:cs typeface="Arial" panose="020B0604020202020204" pitchFamily="34" charset="0"/>
            </a:endParaRPr>
          </a:p>
          <a:p>
            <a:r>
              <a:rPr lang="en-GB" sz="1700" b="1" dirty="0">
                <a:solidFill>
                  <a:schemeClr val="tx1">
                    <a:lumMod val="65000"/>
                    <a:lumOff val="35000"/>
                  </a:schemeClr>
                </a:solidFill>
                <a:latin typeface="Arial" panose="020B0604020202020204" pitchFamily="34" charset="0"/>
                <a:cs typeface="Arial" panose="020B0604020202020204" pitchFamily="34" charset="0"/>
              </a:rPr>
              <a:t>Secondary Science Capital Teaching Approach </a:t>
            </a:r>
            <a:r>
              <a:rPr lang="en-GB" sz="1700" dirty="0">
                <a:solidFill>
                  <a:schemeClr val="tx1">
                    <a:lumMod val="65000"/>
                    <a:lumOff val="35000"/>
                  </a:schemeClr>
                </a:solidFill>
                <a:latin typeface="Arial" panose="020B0604020202020204" pitchFamily="34" charset="0"/>
                <a:cs typeface="Arial" panose="020B0604020202020204" pitchFamily="34" charset="0"/>
              </a:rPr>
              <a:t>Handbook and resources:</a:t>
            </a:r>
          </a:p>
          <a:p>
            <a:r>
              <a:rPr lang="en-GB" sz="1700" dirty="0">
                <a:solidFill>
                  <a:schemeClr val="tx1">
                    <a:lumMod val="65000"/>
                    <a:lumOff val="35000"/>
                  </a:schemeClr>
                </a:solidFill>
                <a:latin typeface="Arial" panose="020B0604020202020204" pitchFamily="34" charset="0"/>
                <a:cs typeface="Arial" panose="020B0604020202020204" pitchFamily="34" charset="0"/>
                <a:hlinkClick r:id="rId3"/>
              </a:rPr>
              <a:t>https://discovery.ucl.ac.uk/id/eprint/10080166/1/the-science-capital-teaching-approach-pack-for-teachers.pdf</a:t>
            </a:r>
            <a:endParaRPr lang="en-GB" sz="1700" dirty="0">
              <a:solidFill>
                <a:schemeClr val="tx1">
                  <a:lumMod val="65000"/>
                  <a:lumOff val="35000"/>
                </a:schemeClr>
              </a:solidFill>
              <a:latin typeface="Arial" panose="020B0604020202020204" pitchFamily="34" charset="0"/>
              <a:cs typeface="Arial" panose="020B0604020202020204" pitchFamily="34" charset="0"/>
            </a:endParaRPr>
          </a:p>
          <a:p>
            <a:endParaRPr lang="en-GB" sz="1700" dirty="0">
              <a:solidFill>
                <a:schemeClr val="tx1">
                  <a:lumMod val="65000"/>
                  <a:lumOff val="35000"/>
                </a:schemeClr>
              </a:solidFill>
              <a:latin typeface="Arial" panose="020B0604020202020204" pitchFamily="34" charset="0"/>
              <a:cs typeface="Arial" panose="020B0604020202020204" pitchFamily="34" charset="0"/>
            </a:endParaRPr>
          </a:p>
          <a:p>
            <a:pPr marL="0" indent="228600">
              <a:buNone/>
            </a:pPr>
            <a:endParaRPr lang="en-GB" sz="1700" dirty="0">
              <a:solidFill>
                <a:schemeClr val="tx1">
                  <a:lumMod val="65000"/>
                  <a:lumOff val="35000"/>
                </a:schemeClr>
              </a:solidFill>
              <a:latin typeface="Arial" panose="020B0604020202020204" pitchFamily="34" charset="0"/>
              <a:cs typeface="Arial" panose="020B0604020202020204" pitchFamily="34" charset="0"/>
            </a:endParaRPr>
          </a:p>
          <a:p>
            <a:pPr marL="0" indent="228600">
              <a:buNone/>
            </a:pPr>
            <a:endParaRPr lang="en-GB" sz="1700" dirty="0">
              <a:solidFill>
                <a:schemeClr val="tx1">
                  <a:lumMod val="65000"/>
                  <a:lumOff val="35000"/>
                </a:schemeClr>
              </a:solidFill>
              <a:latin typeface="Arial" panose="020B0604020202020204" pitchFamily="34" charset="0"/>
              <a:cs typeface="Arial" panose="020B0604020202020204" pitchFamily="34" charset="0"/>
            </a:endParaRPr>
          </a:p>
          <a:p>
            <a:pPr marL="0" indent="228600">
              <a:buNone/>
            </a:pPr>
            <a:endParaRPr lang="en-GB" sz="1700" dirty="0">
              <a:solidFill>
                <a:schemeClr val="tx1">
                  <a:lumMod val="65000"/>
                  <a:lumOff val="35000"/>
                </a:schemeClr>
              </a:solidFill>
              <a:latin typeface="Arial" panose="020B0604020202020204" pitchFamily="34" charset="0"/>
              <a:cs typeface="Arial" panose="020B0604020202020204" pitchFamily="34" charset="0"/>
            </a:endParaRPr>
          </a:p>
          <a:p>
            <a:endParaRPr lang="en-GB" sz="1700" dirty="0">
              <a:solidFill>
                <a:schemeClr val="tx1">
                  <a:lumMod val="65000"/>
                  <a:lumOff val="35000"/>
                </a:schemeClr>
              </a:solidFill>
            </a:endParaRPr>
          </a:p>
          <a:p>
            <a:endParaRPr lang="en-GB" sz="1700" dirty="0">
              <a:solidFill>
                <a:schemeClr val="tx1">
                  <a:lumMod val="65000"/>
                  <a:lumOff val="35000"/>
                </a:schemeClr>
              </a:solidFill>
            </a:endParaRPr>
          </a:p>
        </p:txBody>
      </p:sp>
      <p:pic>
        <p:nvPicPr>
          <p:cNvPr id="8" name="Content Placeholder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36254" y="1529272"/>
            <a:ext cx="1356236" cy="1918418"/>
          </a:xfrm>
          <a:prstGeom prst="rect">
            <a:avLst/>
          </a:prstGeom>
        </p:spPr>
      </p:pic>
      <p:pic>
        <p:nvPicPr>
          <p:cNvPr id="9" name="Content Placeholder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87125" y="1537134"/>
            <a:ext cx="1350678" cy="1910556"/>
          </a:xfrm>
          <a:prstGeom prst="rect">
            <a:avLst/>
          </a:prstGeom>
        </p:spPr>
      </p:pic>
      <p:sp>
        <p:nvSpPr>
          <p:cNvPr id="4" name="TextBox 3"/>
          <p:cNvSpPr txBox="1"/>
          <p:nvPr/>
        </p:nvSpPr>
        <p:spPr>
          <a:xfrm>
            <a:off x="6425795" y="3620963"/>
            <a:ext cx="4917057" cy="3231654"/>
          </a:xfrm>
          <a:prstGeom prst="rect">
            <a:avLst/>
          </a:prstGeom>
          <a:noFill/>
        </p:spPr>
        <p:txBody>
          <a:bodyPr wrap="square" rtlCol="0">
            <a:spAutoFit/>
          </a:bodyPr>
          <a:lstStyle/>
          <a:p>
            <a:pPr algn="ctr"/>
            <a:r>
              <a:rPr lang="en-GB" b="1" dirty="0">
                <a:solidFill>
                  <a:schemeClr val="tx1">
                    <a:lumMod val="65000"/>
                    <a:lumOff val="35000"/>
                  </a:schemeClr>
                </a:solidFill>
                <a:latin typeface="Arial" panose="020B0604020202020204" pitchFamily="34" charset="0"/>
                <a:cs typeface="Arial" panose="020B0604020202020204" pitchFamily="34" charset="0"/>
              </a:rPr>
              <a:t>Equity Compass</a:t>
            </a:r>
          </a:p>
          <a:p>
            <a:pPr marL="285750" indent="-285750">
              <a:buFont typeface="Arial" panose="020B0604020202020204" pitchFamily="34" charset="0"/>
              <a:buChar char="•"/>
            </a:pPr>
            <a:r>
              <a:rPr lang="en-GB" dirty="0">
                <a:solidFill>
                  <a:schemeClr val="tx1">
                    <a:lumMod val="65000"/>
                    <a:lumOff val="35000"/>
                  </a:schemeClr>
                </a:solidFill>
                <a:latin typeface="Arial" panose="020B0604020202020204" pitchFamily="34" charset="0"/>
                <a:cs typeface="Arial" panose="020B0604020202020204" pitchFamily="34" charset="0"/>
              </a:rPr>
              <a:t>To download the </a:t>
            </a:r>
            <a:r>
              <a:rPr lang="en-GB" b="1" dirty="0">
                <a:solidFill>
                  <a:schemeClr val="tx1">
                    <a:lumMod val="65000"/>
                    <a:lumOff val="35000"/>
                  </a:schemeClr>
                </a:solidFill>
                <a:latin typeface="Arial" panose="020B0604020202020204" pitchFamily="34" charset="0"/>
                <a:cs typeface="Arial" panose="020B0604020202020204" pitchFamily="34" charset="0"/>
              </a:rPr>
              <a:t>Equity Compass </a:t>
            </a:r>
            <a:r>
              <a:rPr lang="en-GB" dirty="0">
                <a:solidFill>
                  <a:schemeClr val="tx1">
                    <a:lumMod val="65000"/>
                    <a:lumOff val="35000"/>
                  </a:schemeClr>
                </a:solidFill>
                <a:latin typeface="Arial" panose="020B0604020202020204" pitchFamily="34" charset="0"/>
                <a:cs typeface="Arial" panose="020B0604020202020204" pitchFamily="34" charset="0"/>
              </a:rPr>
              <a:t>for teachers: </a:t>
            </a:r>
            <a:r>
              <a:rPr lang="en-GB" sz="2000" dirty="0">
                <a:hlinkClick r:id="rId6"/>
              </a:rPr>
              <a:t>http://yestem.org/wp-content/uploads/2021/09/Equity-Compass-Teacher-Edition.pdf</a:t>
            </a:r>
            <a:endParaRPr lang="en-GB" sz="2000" dirty="0"/>
          </a:p>
          <a:p>
            <a:pPr marL="285750" indent="-285750">
              <a:buFont typeface="Arial" panose="020B0604020202020204" pitchFamily="34" charset="0"/>
              <a:buChar char="•"/>
            </a:pPr>
            <a:r>
              <a:rPr lang="en-GB" dirty="0">
                <a:solidFill>
                  <a:schemeClr val="tx1">
                    <a:lumMod val="65000"/>
                    <a:lumOff val="35000"/>
                  </a:schemeClr>
                </a:solidFill>
                <a:latin typeface="Arial" panose="020B0604020202020204" pitchFamily="34" charset="0"/>
                <a:cs typeface="Arial" panose="020B0604020202020204" pitchFamily="34" charset="0"/>
              </a:rPr>
              <a:t>2 minute animation explaining the Equity Compass: </a:t>
            </a:r>
            <a:r>
              <a:rPr lang="en-GB" dirty="0">
                <a:solidFill>
                  <a:schemeClr val="tx1">
                    <a:lumMod val="65000"/>
                    <a:lumOff val="35000"/>
                  </a:schemeClr>
                </a:solidFill>
                <a:latin typeface="Arial" panose="020B0604020202020204" pitchFamily="34" charset="0"/>
                <a:cs typeface="Arial" panose="020B0604020202020204" pitchFamily="34" charset="0"/>
                <a:hlinkClick r:id="rId7"/>
              </a:rPr>
              <a:t>https://www.youtube.com/watch?v=WE4ksRCEoyA</a:t>
            </a:r>
            <a:endParaRPr lang="en-GB" dirty="0">
              <a:solidFill>
                <a:schemeClr val="tx1">
                  <a:lumMod val="65000"/>
                  <a:lumOff val="35000"/>
                </a:schemeClr>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a:solidFill>
                <a:schemeClr val="tx1">
                  <a:lumMod val="65000"/>
                  <a:lumOff val="35000"/>
                </a:schemeClr>
              </a:solidFill>
              <a:latin typeface="Arial" panose="020B0604020202020204" pitchFamily="34" charset="0"/>
              <a:cs typeface="Arial" panose="020B0604020202020204" pitchFamily="34" charset="0"/>
            </a:endParaRPr>
          </a:p>
          <a:p>
            <a:endParaRPr lang="en-GB" dirty="0"/>
          </a:p>
        </p:txBody>
      </p:sp>
      <p:pic>
        <p:nvPicPr>
          <p:cNvPr id="12" name="Picture 11">
            <a:extLst>
              <a:ext uri="{FF2B5EF4-FFF2-40B4-BE49-F238E27FC236}">
                <a16:creationId xmlns:a16="http://schemas.microsoft.com/office/drawing/2014/main" id="{3E0FBBCA-F176-4D5E-B226-DB35BDF41C81}"/>
              </a:ext>
            </a:extLst>
          </p:cNvPr>
          <p:cNvPicPr>
            <a:picLocks noChangeAspect="1"/>
          </p:cNvPicPr>
          <p:nvPr/>
        </p:nvPicPr>
        <p:blipFill>
          <a:blip r:embed="rId8"/>
          <a:stretch>
            <a:fillRect/>
          </a:stretch>
        </p:blipFill>
        <p:spPr>
          <a:xfrm>
            <a:off x="7105150" y="1462525"/>
            <a:ext cx="1355988" cy="1938639"/>
          </a:xfrm>
          <a:prstGeom prst="rect">
            <a:avLst/>
          </a:prstGeom>
        </p:spPr>
      </p:pic>
      <p:pic>
        <p:nvPicPr>
          <p:cNvPr id="14" name="Picture 1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818901" y="1537134"/>
            <a:ext cx="2337342" cy="1864030"/>
          </a:xfrm>
          <a:prstGeom prst="rect">
            <a:avLst/>
          </a:prstGeom>
        </p:spPr>
      </p:pic>
    </p:spTree>
    <p:extLst>
      <p:ext uri="{BB962C8B-B14F-4D97-AF65-F5344CB8AC3E}">
        <p14:creationId xmlns:p14="http://schemas.microsoft.com/office/powerpoint/2010/main" val="12268904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pPr marL="0" indent="0">
              <a:buNone/>
            </a:pPr>
            <a:endParaRPr lang="en-GB" u="sng" dirty="0">
              <a:cs typeface="Arial" panose="020B0604020202020204" pitchFamily="34" charset="0"/>
              <a:hlinkClick r:id="rId2"/>
            </a:endParaRPr>
          </a:p>
          <a:p>
            <a:endParaRPr lang="en-GB" dirty="0"/>
          </a:p>
        </p:txBody>
      </p:sp>
      <p:graphicFrame>
        <p:nvGraphicFramePr>
          <p:cNvPr id="11" name="Table 10"/>
          <p:cNvGraphicFramePr>
            <a:graphicFrameLocks noGrp="1"/>
          </p:cNvGraphicFramePr>
          <p:nvPr/>
        </p:nvGraphicFramePr>
        <p:xfrm>
          <a:off x="534839" y="241539"/>
          <a:ext cx="10818960" cy="6159261"/>
        </p:xfrm>
        <a:graphic>
          <a:graphicData uri="http://schemas.openxmlformats.org/drawingml/2006/table">
            <a:tbl>
              <a:tblPr firstRow="1" bandRow="1">
                <a:tableStyleId>{5C22544A-7EE6-4342-B048-85BDC9FD1C3A}</a:tableStyleId>
              </a:tblPr>
              <a:tblGrid>
                <a:gridCol w="3606320">
                  <a:extLst>
                    <a:ext uri="{9D8B030D-6E8A-4147-A177-3AD203B41FA5}">
                      <a16:colId xmlns:a16="http://schemas.microsoft.com/office/drawing/2014/main" val="20000"/>
                    </a:ext>
                  </a:extLst>
                </a:gridCol>
                <a:gridCol w="3606320">
                  <a:extLst>
                    <a:ext uri="{9D8B030D-6E8A-4147-A177-3AD203B41FA5}">
                      <a16:colId xmlns:a16="http://schemas.microsoft.com/office/drawing/2014/main" val="20001"/>
                    </a:ext>
                  </a:extLst>
                </a:gridCol>
                <a:gridCol w="3606320">
                  <a:extLst>
                    <a:ext uri="{9D8B030D-6E8A-4147-A177-3AD203B41FA5}">
                      <a16:colId xmlns:a16="http://schemas.microsoft.com/office/drawing/2014/main" val="20002"/>
                    </a:ext>
                  </a:extLst>
                </a:gridCol>
              </a:tblGrid>
              <a:tr h="632801">
                <a:tc>
                  <a:txBody>
                    <a:bodyPr/>
                    <a:lstStyle/>
                    <a:p>
                      <a:r>
                        <a:rPr lang="en-GB" sz="2400" dirty="0"/>
                        <a:t>Contact</a:t>
                      </a:r>
                      <a:r>
                        <a:rPr lang="en-GB" sz="2400" baseline="0" dirty="0"/>
                        <a:t> our projects</a:t>
                      </a:r>
                      <a:endParaRPr lang="en-GB" sz="2400" dirty="0"/>
                    </a:p>
                  </a:txBody>
                  <a:tcPr/>
                </a:tc>
                <a:tc>
                  <a:txBody>
                    <a:bodyPr/>
                    <a:lstStyle/>
                    <a:p>
                      <a:r>
                        <a:rPr lang="en-GB" sz="2400" dirty="0"/>
                        <a:t>Twitter</a:t>
                      </a:r>
                    </a:p>
                  </a:txBody>
                  <a:tcPr/>
                </a:tc>
                <a:tc>
                  <a:txBody>
                    <a:bodyPr/>
                    <a:lstStyle/>
                    <a:p>
                      <a:r>
                        <a:rPr lang="en-GB" sz="2400" dirty="0"/>
                        <a:t>Website</a:t>
                      </a:r>
                    </a:p>
                  </a:txBody>
                  <a:tcPr/>
                </a:tc>
                <a:extLst>
                  <a:ext uri="{0D108BD9-81ED-4DB2-BD59-A6C34878D82A}">
                    <a16:rowId xmlns:a16="http://schemas.microsoft.com/office/drawing/2014/main" val="10000"/>
                  </a:ext>
                </a:extLst>
              </a:tr>
              <a:tr h="146387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t>ASPIRES</a:t>
                      </a:r>
                    </a:p>
                    <a:p>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t>
                      </a:r>
                      <a:r>
                        <a:rPr lang="en-GB" dirty="0" err="1"/>
                        <a:t>ASPIRESscience</a:t>
                      </a:r>
                      <a:endParaRPr lang="en-GB" dirty="0"/>
                    </a:p>
                    <a:p>
                      <a:endParaRPr lang="en-GB" dirty="0"/>
                    </a:p>
                  </a:txBody>
                  <a:tcPr/>
                </a:tc>
                <a:tc>
                  <a:txBody>
                    <a:bodyPr/>
                    <a:lstStyle/>
                    <a:p>
                      <a:r>
                        <a:rPr lang="en-GB" dirty="0">
                          <a:hlinkClick r:id="rId3"/>
                        </a:rPr>
                        <a:t>https://www.ucl.ac.uk/ioe/departments-and-centres/departments/education-practice-and-society/aspires-research</a:t>
                      </a:r>
                      <a:endParaRPr lang="en-GB" dirty="0"/>
                    </a:p>
                  </a:txBody>
                  <a:tcPr/>
                </a:tc>
                <a:extLst>
                  <a:ext uri="{0D108BD9-81ED-4DB2-BD59-A6C34878D82A}">
                    <a16:rowId xmlns:a16="http://schemas.microsoft.com/office/drawing/2014/main" val="10001"/>
                  </a:ext>
                </a:extLst>
              </a:tr>
              <a:tr h="11303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t>YESTEM</a:t>
                      </a:r>
                    </a:p>
                    <a:p>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t>
                      </a:r>
                      <a:r>
                        <a:rPr lang="en-GB" dirty="0" err="1"/>
                        <a:t>yestem_UK</a:t>
                      </a:r>
                      <a:endParaRPr lang="en-GB" dirty="0"/>
                    </a:p>
                    <a:p>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u="sng" dirty="0">
                          <a:cs typeface="Arial" panose="020B0604020202020204" pitchFamily="34" charset="0"/>
                          <a:hlinkClick r:id="rId2"/>
                        </a:rPr>
                        <a:t>www.ucl.ac.uk/ioe-yestem</a:t>
                      </a:r>
                      <a:endParaRPr lang="en-GB" dirty="0">
                        <a:cs typeface="Arial" panose="020B0604020202020204" pitchFamily="34" charset="0"/>
                      </a:endParaRPr>
                    </a:p>
                    <a:p>
                      <a:endParaRPr lang="en-GB" dirty="0"/>
                    </a:p>
                  </a:txBody>
                  <a:tcPr/>
                </a:tc>
                <a:extLst>
                  <a:ext uri="{0D108BD9-81ED-4DB2-BD59-A6C34878D82A}">
                    <a16:rowId xmlns:a16="http://schemas.microsoft.com/office/drawing/2014/main" val="10002"/>
                  </a:ext>
                </a:extLst>
              </a:tr>
              <a:tr h="1193900">
                <a:tc>
                  <a:txBody>
                    <a:bodyPr/>
                    <a:lstStyle/>
                    <a:p>
                      <a:r>
                        <a:rPr lang="en-GB" sz="2400" dirty="0"/>
                        <a:t>Making Spaces</a:t>
                      </a:r>
                    </a:p>
                    <a:p>
                      <a:endParaRPr lang="en-GB" sz="2400" dirty="0"/>
                    </a:p>
                    <a:p>
                      <a:endParaRPr lang="en-GB" sz="2400" dirty="0"/>
                    </a:p>
                  </a:txBody>
                  <a:tcPr/>
                </a:tc>
                <a:tc>
                  <a:txBody>
                    <a:bodyPr/>
                    <a:lstStyle/>
                    <a:p>
                      <a:r>
                        <a:rPr lang="en-GB" sz="1800" u="sng" kern="1200" dirty="0">
                          <a:solidFill>
                            <a:schemeClr val="dk1"/>
                          </a:solidFill>
                          <a:effectLst/>
                          <a:latin typeface="+mn-lt"/>
                          <a:ea typeface="+mn-ea"/>
                          <a:cs typeface="+mn-cs"/>
                          <a:hlinkClick r:id="rId4"/>
                        </a:rPr>
                        <a:t>@M4kingSpaces</a:t>
                      </a:r>
                      <a:endParaRPr lang="en-GB" dirty="0"/>
                    </a:p>
                  </a:txBody>
                  <a:tcPr/>
                </a:tc>
                <a:tc>
                  <a:txBody>
                    <a:bodyPr/>
                    <a:lstStyle/>
                    <a:p>
                      <a:r>
                        <a:rPr lang="en-GB" sz="1800" u="sng" kern="1200" dirty="0">
                          <a:solidFill>
                            <a:schemeClr val="dk1"/>
                          </a:solidFill>
                          <a:effectLst/>
                          <a:latin typeface="+mn-lt"/>
                          <a:ea typeface="+mn-ea"/>
                          <a:cs typeface="+mn-cs"/>
                          <a:hlinkClick r:id="rId5"/>
                        </a:rPr>
                        <a:t>m4kingspaces.org</a:t>
                      </a:r>
                      <a:endParaRPr lang="en-GB" dirty="0"/>
                    </a:p>
                  </a:txBody>
                  <a:tcPr/>
                </a:tc>
                <a:extLst>
                  <a:ext uri="{0D108BD9-81ED-4DB2-BD59-A6C34878D82A}">
                    <a16:rowId xmlns:a16="http://schemas.microsoft.com/office/drawing/2014/main" val="10003"/>
                  </a:ext>
                </a:extLst>
              </a:tr>
              <a:tr h="17383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t>Primary Science Capital</a:t>
                      </a:r>
                    </a:p>
                    <a:p>
                      <a:endParaRPr lang="en-GB" dirty="0"/>
                    </a:p>
                  </a:txBody>
                  <a:tcPr/>
                </a:tc>
                <a:tc>
                  <a:txBody>
                    <a:bodyPr/>
                    <a:lstStyle/>
                    <a:p>
                      <a:r>
                        <a:rPr lang="en-GB" dirty="0"/>
                        <a:t>@</a:t>
                      </a:r>
                      <a:r>
                        <a:rPr lang="en-GB" dirty="0" err="1"/>
                        <a:t>PrimarySciCap</a:t>
                      </a:r>
                      <a:endParaRPr lang="en-GB" dirty="0"/>
                    </a:p>
                    <a:p>
                      <a:endParaRPr lang="en-GB" dirty="0"/>
                    </a:p>
                  </a:txBody>
                  <a:tcPr/>
                </a:tc>
                <a:tc>
                  <a:txBody>
                    <a:bodyPr/>
                    <a:lstStyle/>
                    <a:p>
                      <a:r>
                        <a:rPr lang="en-GB" dirty="0">
                          <a:hlinkClick r:id="rId6"/>
                        </a:rPr>
                        <a:t>https://www.ucl.ac.uk/ioe/departments-and-centres/departments/education-practice-and-society/science-capital-research/primary-science-capital-project</a:t>
                      </a:r>
                      <a:endParaRPr lang="en-GB" dirty="0"/>
                    </a:p>
                  </a:txBody>
                  <a:tcPr/>
                </a:tc>
                <a:extLst>
                  <a:ext uri="{0D108BD9-81ED-4DB2-BD59-A6C34878D82A}">
                    <a16:rowId xmlns:a16="http://schemas.microsoft.com/office/drawing/2014/main" val="10004"/>
                  </a:ext>
                </a:extLst>
              </a:tr>
            </a:tbl>
          </a:graphicData>
        </a:graphic>
      </p:graphicFrame>
      <p:pic>
        <p:nvPicPr>
          <p:cNvPr id="7" name="Picture 6"/>
          <p:cNvPicPr>
            <a:picLocks noChangeAspect="1"/>
          </p:cNvPicPr>
          <p:nvPr/>
        </p:nvPicPr>
        <p:blipFill rotWithShape="1">
          <a:blip r:embed="rId7" cstate="print">
            <a:extLst>
              <a:ext uri="{28A0092B-C50C-407E-A947-70E740481C1C}">
                <a14:useLocalDpi xmlns:a14="http://schemas.microsoft.com/office/drawing/2010/main" val="0"/>
              </a:ext>
            </a:extLst>
          </a:blip>
          <a:srcRect t="5335"/>
          <a:stretch/>
        </p:blipFill>
        <p:spPr>
          <a:xfrm>
            <a:off x="2032511" y="2520898"/>
            <a:ext cx="1657385" cy="904054"/>
          </a:xfrm>
          <a:prstGeom prst="rect">
            <a:avLst/>
          </a:prstGeom>
        </p:spPr>
      </p:pic>
      <p:pic>
        <p:nvPicPr>
          <p:cNvPr id="12" name="Picture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254088" y="5320760"/>
            <a:ext cx="1178630" cy="856203"/>
          </a:xfrm>
          <a:prstGeom prst="rect">
            <a:avLst/>
          </a:prstGeom>
        </p:spPr>
      </p:pic>
      <p:pic>
        <p:nvPicPr>
          <p:cNvPr id="13" name="Picture 1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255037" y="313269"/>
            <a:ext cx="496774" cy="496774"/>
          </a:xfrm>
          <a:prstGeom prst="rect">
            <a:avLst/>
          </a:prstGeom>
        </p:spPr>
      </p:pic>
      <p:pic>
        <p:nvPicPr>
          <p:cNvPr id="1026" name="Picture 2" descr="ASPIRES logo"/>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254088" y="1017917"/>
            <a:ext cx="1178630" cy="11786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94300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549" y="558926"/>
            <a:ext cx="8925772" cy="1062644"/>
          </a:xfrm>
        </p:spPr>
        <p:txBody>
          <a:bodyPr anchor="b">
            <a:normAutofit fontScale="90000"/>
          </a:bodyPr>
          <a:lstStyle/>
          <a:p>
            <a:r>
              <a:rPr lang="es-ES" dirty="0">
                <a:latin typeface="Arial" panose="020B0604020202020204" pitchFamily="34" charset="0"/>
                <a:cs typeface="Arial" panose="020B0604020202020204" pitchFamily="34" charset="0"/>
              </a:rPr>
              <a:t>A muchos niños les gusta la ciencia pero no quieren ser científicos</a:t>
            </a:r>
          </a:p>
        </p:txBody>
      </p:sp>
      <p:sp>
        <p:nvSpPr>
          <p:cNvPr id="12" name="TextBox 11"/>
          <p:cNvSpPr txBox="1"/>
          <p:nvPr/>
        </p:nvSpPr>
        <p:spPr>
          <a:xfrm>
            <a:off x="9470263" y="5196004"/>
            <a:ext cx="2412210" cy="1384995"/>
          </a:xfrm>
          <a:prstGeom prst="rect">
            <a:avLst/>
          </a:prstGeom>
          <a:noFill/>
        </p:spPr>
        <p:txBody>
          <a:bodyPr wrap="square" rtlCol="0">
            <a:spAutoFit/>
          </a:bodyPr>
          <a:lstStyle/>
          <a:p>
            <a:r>
              <a:rPr lang="en-GB" sz="1200" dirty="0"/>
              <a:t>* Solo se ha </a:t>
            </a:r>
            <a:r>
              <a:rPr lang="en-GB" sz="1200" dirty="0" err="1"/>
              <a:t>preguntado</a:t>
            </a:r>
            <a:r>
              <a:rPr lang="en-GB" sz="1200" dirty="0"/>
              <a:t> a </a:t>
            </a:r>
            <a:r>
              <a:rPr lang="en-GB" sz="1200" dirty="0" err="1"/>
              <a:t>alumnos</a:t>
            </a:r>
            <a:r>
              <a:rPr lang="en-GB" sz="1200" dirty="0"/>
              <a:t> de 13 </a:t>
            </a:r>
            <a:r>
              <a:rPr lang="en-GB" sz="1200" dirty="0" err="1"/>
              <a:t>años</a:t>
            </a:r>
            <a:r>
              <a:rPr lang="en-GB" sz="1200" dirty="0"/>
              <a:t> que </a:t>
            </a:r>
            <a:r>
              <a:rPr lang="en-GB" sz="1200" dirty="0" err="1"/>
              <a:t>estudian</a:t>
            </a:r>
            <a:r>
              <a:rPr lang="en-GB" sz="1200" dirty="0"/>
              <a:t> </a:t>
            </a:r>
            <a:r>
              <a:rPr lang="en-GB" sz="1200" dirty="0" err="1"/>
              <a:t>el</a:t>
            </a:r>
            <a:r>
              <a:rPr lang="en-GB" sz="1200" dirty="0"/>
              <a:t> </a:t>
            </a:r>
            <a:r>
              <a:rPr lang="en-GB" sz="1200" dirty="0" err="1"/>
              <a:t>nivel</a:t>
            </a:r>
            <a:r>
              <a:rPr lang="en-GB" sz="1200" dirty="0"/>
              <a:t> A de </a:t>
            </a:r>
            <a:r>
              <a:rPr lang="en-GB" sz="1200" dirty="0" err="1"/>
              <a:t>ciencias</a:t>
            </a:r>
            <a:endParaRPr lang="en-GB" sz="1200" dirty="0"/>
          </a:p>
          <a:p>
            <a:r>
              <a:rPr lang="en-GB" sz="1200" dirty="0"/>
              <a:t>** Los </a:t>
            </a:r>
            <a:r>
              <a:rPr lang="en-GB" sz="1200" dirty="0" err="1"/>
              <a:t>datos</a:t>
            </a:r>
            <a:r>
              <a:rPr lang="en-GB" sz="1200" dirty="0"/>
              <a:t> de los </a:t>
            </a:r>
            <a:r>
              <a:rPr lang="en-GB" sz="1200" dirty="0" err="1"/>
              <a:t>alumnos</a:t>
            </a:r>
            <a:r>
              <a:rPr lang="en-GB" sz="1200" dirty="0"/>
              <a:t> de 13 </a:t>
            </a:r>
            <a:r>
              <a:rPr lang="en-GB" sz="1200" dirty="0" err="1"/>
              <a:t>años</a:t>
            </a:r>
            <a:r>
              <a:rPr lang="en-GB" sz="1200" dirty="0"/>
              <a:t> </a:t>
            </a:r>
            <a:r>
              <a:rPr lang="en-GB" sz="1200" dirty="0" err="1"/>
              <a:t>están</a:t>
            </a:r>
            <a:r>
              <a:rPr lang="en-GB" sz="1200" dirty="0"/>
              <a:t> </a:t>
            </a:r>
            <a:r>
              <a:rPr lang="en-GB" sz="1200" dirty="0" err="1"/>
              <a:t>ponderados</a:t>
            </a:r>
            <a:r>
              <a:rPr lang="en-GB" sz="1200" dirty="0"/>
              <a:t> con los </a:t>
            </a:r>
            <a:r>
              <a:rPr lang="en-GB" sz="1200" dirty="0" err="1"/>
              <a:t>resultados</a:t>
            </a:r>
            <a:r>
              <a:rPr lang="en-GB" sz="1200" dirty="0"/>
              <a:t> </a:t>
            </a:r>
            <a:r>
              <a:rPr lang="en-GB" sz="1200" dirty="0" err="1"/>
              <a:t>nacionales</a:t>
            </a:r>
            <a:r>
              <a:rPr lang="en-GB" sz="1200" dirty="0"/>
              <a:t> de </a:t>
            </a:r>
            <a:r>
              <a:rPr lang="en-GB" sz="1200" dirty="0" err="1"/>
              <a:t>ciencias</a:t>
            </a:r>
            <a:r>
              <a:rPr lang="en-GB" sz="1200" dirty="0"/>
              <a:t> de </a:t>
            </a:r>
            <a:r>
              <a:rPr lang="en-GB" sz="1200" dirty="0" err="1"/>
              <a:t>nivel</a:t>
            </a:r>
            <a:r>
              <a:rPr lang="en-GB" sz="1200" dirty="0"/>
              <a:t> A</a:t>
            </a:r>
          </a:p>
        </p:txBody>
      </p:sp>
      <p:graphicFrame>
        <p:nvGraphicFramePr>
          <p:cNvPr id="14" name="Object 3"/>
          <p:cNvGraphicFramePr>
            <a:graphicFrameLocks noGrp="1" noChangeAspect="1"/>
          </p:cNvGraphicFramePr>
          <p:nvPr>
            <p:ph idx="1"/>
            <p:extLst>
              <p:ext uri="{D42A27DB-BD31-4B8C-83A1-F6EECF244321}">
                <p14:modId xmlns:p14="http://schemas.microsoft.com/office/powerpoint/2010/main" val="1906596293"/>
              </p:ext>
            </p:extLst>
          </p:nvPr>
        </p:nvGraphicFramePr>
        <p:xfrm>
          <a:off x="1268549" y="1880558"/>
          <a:ext cx="8079792" cy="4977442"/>
        </p:xfrm>
        <a:graphic>
          <a:graphicData uri="http://schemas.openxmlformats.org/presentationml/2006/ole">
            <mc:AlternateContent xmlns:mc="http://schemas.openxmlformats.org/markup-compatibility/2006">
              <mc:Choice xmlns:v="urn:schemas-microsoft-com:vml" Requires="v">
                <p:oleObj spid="_x0000_s1026" name="Slide" r:id="rId3" imgW="959980" imgH="718663" progId="PowerPoint.Slide.12">
                  <p:embed/>
                </p:oleObj>
              </mc:Choice>
              <mc:Fallback>
                <p:oleObj name="Slide" r:id="rId3" imgW="959980" imgH="718663" progId="PowerPoint.Slide.12">
                  <p:embed/>
                  <p:pic>
                    <p:nvPicPr>
                      <p:cNvPr id="0" name=""/>
                      <p:cNvPicPr>
                        <a:picLocks noGrp="1" noChangeAspect="1" noChangeArrowheads="1"/>
                      </p:cNvPicPr>
                      <p:nvPr/>
                    </p:nvPicPr>
                    <p:blipFill>
                      <a:blip r:embed="rId4"/>
                      <a:srcRect/>
                      <a:stretch>
                        <a:fillRect/>
                      </a:stretch>
                    </p:blipFill>
                    <p:spPr bwMode="auto">
                      <a:xfrm>
                        <a:off x="1268549" y="1880558"/>
                        <a:ext cx="8079792" cy="4977442"/>
                      </a:xfrm>
                      <a:prstGeom prst="rect">
                        <a:avLst/>
                      </a:prstGeom>
                      <a:noFill/>
                    </p:spPr>
                  </p:pic>
                </p:oleObj>
              </mc:Fallback>
            </mc:AlternateContent>
          </a:graphicData>
        </a:graphic>
      </p:graphicFrame>
      <p:pic>
        <p:nvPicPr>
          <p:cNvPr id="17" name="Google Shape;136;p18" descr="ASPIRES logo"/>
          <p:cNvPicPr preferRelativeResize="0"/>
          <p:nvPr/>
        </p:nvPicPr>
        <p:blipFill rotWithShape="1">
          <a:blip r:embed="rId5">
            <a:alphaModFix/>
          </a:blip>
          <a:srcRect/>
          <a:stretch/>
        </p:blipFill>
        <p:spPr>
          <a:xfrm>
            <a:off x="10233583" y="345672"/>
            <a:ext cx="1526968" cy="1534886"/>
          </a:xfrm>
          <a:prstGeom prst="rect">
            <a:avLst/>
          </a:prstGeom>
          <a:noFill/>
          <a:ln>
            <a:noFill/>
          </a:ln>
        </p:spPr>
      </p:pic>
      <p:sp>
        <p:nvSpPr>
          <p:cNvPr id="3" name="CuadroTexto 2">
            <a:extLst>
              <a:ext uri="{FF2B5EF4-FFF2-40B4-BE49-F238E27FC236}">
                <a16:creationId xmlns:a16="http://schemas.microsoft.com/office/drawing/2014/main" id="{5C9C566B-197D-43F8-9103-50446E19D095}"/>
              </a:ext>
            </a:extLst>
          </p:cNvPr>
          <p:cNvSpPr txBox="1"/>
          <p:nvPr/>
        </p:nvSpPr>
        <p:spPr>
          <a:xfrm>
            <a:off x="1349830" y="2168435"/>
            <a:ext cx="8711434" cy="369332"/>
          </a:xfrm>
          <a:prstGeom prst="rect">
            <a:avLst/>
          </a:prstGeom>
          <a:solidFill>
            <a:schemeClr val="bg1"/>
          </a:solidFill>
        </p:spPr>
        <p:txBody>
          <a:bodyPr wrap="square" rtlCol="0">
            <a:spAutoFit/>
          </a:bodyPr>
          <a:lstStyle/>
          <a:p>
            <a:pPr algn="ctr"/>
            <a:r>
              <a:rPr lang="es-ES" b="1" dirty="0"/>
              <a:t>Comparación de las respuestas de alumnos de 6, 8, 9, 11 y 13 años</a:t>
            </a:r>
          </a:p>
        </p:txBody>
      </p:sp>
      <p:sp>
        <p:nvSpPr>
          <p:cNvPr id="4" name="CuadroTexto 3">
            <a:extLst>
              <a:ext uri="{FF2B5EF4-FFF2-40B4-BE49-F238E27FC236}">
                <a16:creationId xmlns:a16="http://schemas.microsoft.com/office/drawing/2014/main" id="{F3640F1A-DD1E-4ABC-83F4-98BA1AA56C8E}"/>
              </a:ext>
            </a:extLst>
          </p:cNvPr>
          <p:cNvSpPr txBox="1"/>
          <p:nvPr/>
        </p:nvSpPr>
        <p:spPr>
          <a:xfrm>
            <a:off x="4164065" y="2477302"/>
            <a:ext cx="2316480" cy="369332"/>
          </a:xfrm>
          <a:prstGeom prst="rect">
            <a:avLst/>
          </a:prstGeom>
          <a:solidFill>
            <a:schemeClr val="bg1"/>
          </a:solidFill>
        </p:spPr>
        <p:txBody>
          <a:bodyPr wrap="square" rtlCol="0">
            <a:spAutoFit/>
          </a:bodyPr>
          <a:lstStyle/>
          <a:p>
            <a:pPr algn="ctr"/>
            <a:r>
              <a:rPr lang="es-ES" dirty="0"/>
              <a:t>(% de acuerdo)</a:t>
            </a:r>
          </a:p>
        </p:txBody>
      </p:sp>
      <p:sp>
        <p:nvSpPr>
          <p:cNvPr id="7" name="CuadroTexto 6">
            <a:extLst>
              <a:ext uri="{FF2B5EF4-FFF2-40B4-BE49-F238E27FC236}">
                <a16:creationId xmlns:a16="http://schemas.microsoft.com/office/drawing/2014/main" id="{E9192B45-B874-4897-ABC9-FDF69427050A}"/>
              </a:ext>
            </a:extLst>
          </p:cNvPr>
          <p:cNvSpPr txBox="1"/>
          <p:nvPr/>
        </p:nvSpPr>
        <p:spPr>
          <a:xfrm>
            <a:off x="2843659" y="5426837"/>
            <a:ext cx="1091435" cy="830997"/>
          </a:xfrm>
          <a:prstGeom prst="rect">
            <a:avLst/>
          </a:prstGeom>
          <a:solidFill>
            <a:schemeClr val="bg1"/>
          </a:solidFill>
        </p:spPr>
        <p:txBody>
          <a:bodyPr wrap="square" rtlCol="0">
            <a:spAutoFit/>
          </a:bodyPr>
          <a:lstStyle/>
          <a:p>
            <a:r>
              <a:rPr lang="es-ES" sz="1200" dirty="0"/>
              <a:t>Aprender cosas interesantes de la ciencia *</a:t>
            </a:r>
          </a:p>
        </p:txBody>
      </p:sp>
      <p:sp>
        <p:nvSpPr>
          <p:cNvPr id="11" name="CuadroTexto 10">
            <a:extLst>
              <a:ext uri="{FF2B5EF4-FFF2-40B4-BE49-F238E27FC236}">
                <a16:creationId xmlns:a16="http://schemas.microsoft.com/office/drawing/2014/main" id="{CB6584D8-0A9E-4FBA-A3AF-814A7548AE45}"/>
              </a:ext>
            </a:extLst>
          </p:cNvPr>
          <p:cNvSpPr txBox="1"/>
          <p:nvPr/>
        </p:nvSpPr>
        <p:spPr>
          <a:xfrm>
            <a:off x="3948954" y="5426836"/>
            <a:ext cx="1359491" cy="646331"/>
          </a:xfrm>
          <a:prstGeom prst="rect">
            <a:avLst/>
          </a:prstGeom>
          <a:solidFill>
            <a:schemeClr val="bg1"/>
          </a:solidFill>
        </p:spPr>
        <p:txBody>
          <a:bodyPr wrap="square" rtlCol="0">
            <a:spAutoFit/>
          </a:bodyPr>
          <a:lstStyle/>
          <a:p>
            <a:r>
              <a:rPr lang="es-ES" sz="1200" dirty="0"/>
              <a:t>Los padres creen que la ciencia es importante **</a:t>
            </a:r>
          </a:p>
        </p:txBody>
      </p:sp>
      <p:sp>
        <p:nvSpPr>
          <p:cNvPr id="13" name="CuadroTexto 12">
            <a:extLst>
              <a:ext uri="{FF2B5EF4-FFF2-40B4-BE49-F238E27FC236}">
                <a16:creationId xmlns:a16="http://schemas.microsoft.com/office/drawing/2014/main" id="{FAC7EEBB-6346-47F9-BABF-2CB9925A5516}"/>
              </a:ext>
            </a:extLst>
          </p:cNvPr>
          <p:cNvSpPr txBox="1"/>
          <p:nvPr/>
        </p:nvSpPr>
        <p:spPr>
          <a:xfrm>
            <a:off x="5322305" y="5426835"/>
            <a:ext cx="1454105" cy="646331"/>
          </a:xfrm>
          <a:prstGeom prst="rect">
            <a:avLst/>
          </a:prstGeom>
          <a:solidFill>
            <a:schemeClr val="bg1"/>
          </a:solidFill>
        </p:spPr>
        <p:txBody>
          <a:bodyPr wrap="square" rtlCol="0">
            <a:spAutoFit/>
          </a:bodyPr>
          <a:lstStyle/>
          <a:p>
            <a:r>
              <a:rPr lang="es-ES" sz="1200" dirty="0"/>
              <a:t>Los científicos realizan un valioso trabajo **</a:t>
            </a:r>
          </a:p>
        </p:txBody>
      </p:sp>
      <p:sp>
        <p:nvSpPr>
          <p:cNvPr id="15" name="CuadroTexto 14">
            <a:extLst>
              <a:ext uri="{FF2B5EF4-FFF2-40B4-BE49-F238E27FC236}">
                <a16:creationId xmlns:a16="http://schemas.microsoft.com/office/drawing/2014/main" id="{2374235F-FB25-4D60-8549-21ECFBCDB71A}"/>
              </a:ext>
            </a:extLst>
          </p:cNvPr>
          <p:cNvSpPr txBox="1"/>
          <p:nvPr/>
        </p:nvSpPr>
        <p:spPr>
          <a:xfrm>
            <a:off x="6897417" y="5426835"/>
            <a:ext cx="1359491" cy="461665"/>
          </a:xfrm>
          <a:prstGeom prst="rect">
            <a:avLst/>
          </a:prstGeom>
          <a:solidFill>
            <a:schemeClr val="bg1"/>
          </a:solidFill>
        </p:spPr>
        <p:txBody>
          <a:bodyPr wrap="square" rtlCol="0">
            <a:spAutoFit/>
          </a:bodyPr>
          <a:lstStyle/>
          <a:p>
            <a:r>
              <a:rPr lang="es-ES" sz="1200" dirty="0"/>
              <a:t>Científicos de </a:t>
            </a:r>
            <a:r>
              <a:rPr lang="es-ES" sz="1200" dirty="0" err="1"/>
              <a:t>Aspirebe</a:t>
            </a:r>
            <a:r>
              <a:rPr lang="es-ES" sz="1200" dirty="0"/>
              <a:t> **</a:t>
            </a:r>
          </a:p>
        </p:txBody>
      </p:sp>
    </p:spTree>
    <p:extLst>
      <p:ext uri="{BB962C8B-B14F-4D97-AF65-F5344CB8AC3E}">
        <p14:creationId xmlns:p14="http://schemas.microsoft.com/office/powerpoint/2010/main" val="19474740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65430" y="823269"/>
            <a:ext cx="6586491" cy="1286160"/>
          </a:xfrm>
        </p:spPr>
        <p:txBody>
          <a:bodyPr anchor="b">
            <a:noAutofit/>
          </a:bodyPr>
          <a:lstStyle/>
          <a:p>
            <a:r>
              <a:rPr lang="es-ES" b="1" dirty="0">
                <a:latin typeface="Arial" panose="020B0604020202020204" pitchFamily="34" charset="0"/>
                <a:cs typeface="Arial" panose="020B0604020202020204" pitchFamily="34" charset="0"/>
              </a:rPr>
              <a:t>¿Qué factores determinan estas pautas?</a:t>
            </a:r>
          </a:p>
        </p:txBody>
      </p:sp>
      <p:sp>
        <p:nvSpPr>
          <p:cNvPr id="3" name="Content Placeholder 2"/>
          <p:cNvSpPr>
            <a:spLocks noGrp="1"/>
          </p:cNvSpPr>
          <p:nvPr>
            <p:ph idx="1"/>
          </p:nvPr>
        </p:nvSpPr>
        <p:spPr>
          <a:xfrm>
            <a:off x="4965431" y="2438400"/>
            <a:ext cx="6835505" cy="4076867"/>
          </a:xfrm>
        </p:spPr>
        <p:txBody>
          <a:bodyPr>
            <a:normAutofit/>
          </a:bodyPr>
          <a:lstStyle/>
          <a:p>
            <a:r>
              <a:rPr lang="es-ES" sz="2000" dirty="0">
                <a:latin typeface="Arial" panose="020B0604020202020204" pitchFamily="34" charset="0"/>
                <a:cs typeface="Arial" panose="020B0604020202020204" pitchFamily="34" charset="0"/>
              </a:rPr>
              <a:t>La investigación del proyecto ASPIRES* muestra que hay muchos factores interconectados que conforman la percepción de que la ciencia "no es para mí”</a:t>
            </a:r>
          </a:p>
          <a:p>
            <a:r>
              <a:rPr lang="es-ES" sz="2000" dirty="0">
                <a:latin typeface="Arial" panose="020B0604020202020204" pitchFamily="34" charset="0"/>
                <a:cs typeface="Arial" panose="020B0604020202020204" pitchFamily="34" charset="0"/>
              </a:rPr>
              <a:t>Las injusticias sociales, las prácticas científicas escolares y las representaciones populares de la ciencia desempeñan un papel importante</a:t>
            </a:r>
          </a:p>
          <a:p>
            <a:r>
              <a:rPr lang="es-ES" sz="2000" dirty="0">
                <a:latin typeface="Arial" panose="020B0604020202020204" pitchFamily="34" charset="0"/>
                <a:cs typeface="Arial" panose="020B0604020202020204" pitchFamily="34" charset="0"/>
              </a:rPr>
              <a:t>La investigación también destacó el papel del "capital científico”</a:t>
            </a:r>
            <a:endParaRPr lang="en-GB" sz="2000" dirty="0">
              <a:latin typeface="Arial" panose="020B0604020202020204" pitchFamily="34" charset="0"/>
              <a:cs typeface="Arial" panose="020B0604020202020204" pitchFamily="34" charset="0"/>
            </a:endParaRPr>
          </a:p>
        </p:txBody>
      </p:sp>
      <p:pic>
        <p:nvPicPr>
          <p:cNvPr id="7" name="Picture 6"/>
          <p:cNvPicPr>
            <a:picLocks noChangeAspect="1"/>
          </p:cNvPicPr>
          <p:nvPr/>
        </p:nvPicPr>
        <p:blipFill rotWithShape="1">
          <a:blip r:embed="rId2"/>
          <a:srcRect l="3878" r="4469"/>
          <a:stretch/>
        </p:blipFill>
        <p:spPr>
          <a:xfrm>
            <a:off x="20" y="10"/>
            <a:ext cx="4635571" cy="6857990"/>
          </a:xfrm>
          <a:prstGeom prst="rect">
            <a:avLst/>
          </a:prstGeom>
          <a:effectLst/>
        </p:spPr>
      </p:pic>
      <p:cxnSp>
        <p:nvCxnSpPr>
          <p:cNvPr id="16" name="Straight Connector 15">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F25533"/>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6280030" y="4992138"/>
            <a:ext cx="5271891" cy="1631216"/>
          </a:xfrm>
          <a:prstGeom prst="rect">
            <a:avLst/>
          </a:prstGeom>
          <a:noFill/>
        </p:spPr>
        <p:txBody>
          <a:bodyPr wrap="square" rtlCol="0">
            <a:spAutoFit/>
          </a:bodyPr>
          <a:lstStyle/>
          <a:p>
            <a:pPr>
              <a:spcAft>
                <a:spcPts val="600"/>
              </a:spcAft>
            </a:pPr>
            <a:r>
              <a:rPr lang="en-GB" dirty="0"/>
              <a:t>*</a:t>
            </a:r>
            <a:r>
              <a:rPr lang="en-GB" dirty="0">
                <a:latin typeface="Arial" panose="020B0604020202020204" pitchFamily="34" charset="0"/>
                <a:cs typeface="Arial" panose="020B0604020202020204" pitchFamily="34" charset="0"/>
              </a:rPr>
              <a:t>ASPIRES (2019) </a:t>
            </a:r>
            <a:r>
              <a:rPr lang="en-GB" dirty="0" err="1">
                <a:latin typeface="Arial" panose="020B0604020202020204" pitchFamily="34" charset="0"/>
                <a:cs typeface="Arial" panose="020B0604020202020204" pitchFamily="34" charset="0"/>
              </a:rPr>
              <a:t>informe</a:t>
            </a:r>
            <a:r>
              <a:rPr lang="en-GB" dirty="0">
                <a:latin typeface="Arial" panose="020B0604020202020204" pitchFamily="34" charset="0"/>
                <a:cs typeface="Arial" panose="020B0604020202020204" pitchFamily="34" charset="0"/>
              </a:rPr>
              <a:t>: </a:t>
            </a:r>
            <a:r>
              <a:rPr lang="en-GB" sz="1400" dirty="0">
                <a:latin typeface="Arial" panose="020B0604020202020204" pitchFamily="34" charset="0"/>
                <a:cs typeface="Arial" panose="020B0604020202020204" pitchFamily="34" charset="0"/>
                <a:hlinkClick r:id="rId3" invalidUrl="https://discovery.ucl.ac.uk/id/eprint/10092041/15/Moote_9538 UCL Aspires 2 report full online version.pdf"/>
              </a:rPr>
              <a:t>https://discovery.ucl.ac.uk/id/eprint/10092041/15/Moote_9538%20UCL%20Aspires%202%20report%20full%20online%20version.pdf</a:t>
            </a:r>
            <a:endParaRPr lang="en-GB" sz="1400" dirty="0">
              <a:latin typeface="Arial" panose="020B0604020202020204" pitchFamily="34" charset="0"/>
              <a:cs typeface="Arial" panose="020B0604020202020204" pitchFamily="34" charset="0"/>
            </a:endParaRPr>
          </a:p>
          <a:p>
            <a:pPr>
              <a:spcAft>
                <a:spcPts val="600"/>
              </a:spcAft>
            </a:pPr>
            <a:endParaRPr lang="en-GB" sz="1200" dirty="0"/>
          </a:p>
          <a:p>
            <a:pPr>
              <a:spcAft>
                <a:spcPts val="600"/>
              </a:spcAft>
            </a:pPr>
            <a:endParaRPr lang="en-GB" dirty="0"/>
          </a:p>
        </p:txBody>
      </p:sp>
      <p:pic>
        <p:nvPicPr>
          <p:cNvPr id="8" name="Google Shape;136;p18" descr="ASPIRES logo"/>
          <p:cNvPicPr preferRelativeResize="0"/>
          <p:nvPr/>
        </p:nvPicPr>
        <p:blipFill rotWithShape="1">
          <a:blip r:embed="rId4">
            <a:alphaModFix/>
          </a:blip>
          <a:srcRect/>
          <a:stretch/>
        </p:blipFill>
        <p:spPr>
          <a:xfrm>
            <a:off x="10849550" y="305986"/>
            <a:ext cx="1081488" cy="1034567"/>
          </a:xfrm>
          <a:prstGeom prst="rect">
            <a:avLst/>
          </a:prstGeom>
          <a:noFill/>
          <a:ln>
            <a:noFill/>
          </a:ln>
        </p:spPr>
      </p:pic>
      <p:sp>
        <p:nvSpPr>
          <p:cNvPr id="5" name="CuadroTexto 4">
            <a:extLst>
              <a:ext uri="{FF2B5EF4-FFF2-40B4-BE49-F238E27FC236}">
                <a16:creationId xmlns:a16="http://schemas.microsoft.com/office/drawing/2014/main" id="{B9331ABB-AFFA-4867-8D75-F76A2247EEFF}"/>
              </a:ext>
            </a:extLst>
          </p:cNvPr>
          <p:cNvSpPr txBox="1"/>
          <p:nvPr/>
        </p:nvSpPr>
        <p:spPr>
          <a:xfrm>
            <a:off x="391064" y="1271453"/>
            <a:ext cx="2439222" cy="1231106"/>
          </a:xfrm>
          <a:prstGeom prst="rect">
            <a:avLst/>
          </a:prstGeom>
          <a:solidFill>
            <a:schemeClr val="tx1">
              <a:lumMod val="75000"/>
              <a:lumOff val="25000"/>
            </a:schemeClr>
          </a:solidFill>
        </p:spPr>
        <p:txBody>
          <a:bodyPr wrap="square" rtlCol="0">
            <a:spAutoFit/>
          </a:bodyPr>
          <a:lstStyle/>
          <a:p>
            <a:r>
              <a:rPr lang="es-ES" b="1" u="sng" dirty="0">
                <a:solidFill>
                  <a:schemeClr val="bg1"/>
                </a:solidFill>
              </a:rPr>
              <a:t>Resumen ejecutivo</a:t>
            </a:r>
          </a:p>
          <a:p>
            <a:r>
              <a:rPr lang="es-ES" sz="1400" dirty="0">
                <a:solidFill>
                  <a:schemeClr val="bg1"/>
                </a:solidFill>
              </a:rPr>
              <a:t>Aspiraciones científicas y profesionales de los jóvenes de 10 a 19 años</a:t>
            </a:r>
          </a:p>
          <a:p>
            <a:endParaRPr lang="es-ES" sz="1400" dirty="0">
              <a:solidFill>
                <a:schemeClr val="bg1"/>
              </a:solidFill>
            </a:endParaRPr>
          </a:p>
        </p:txBody>
      </p:sp>
    </p:spTree>
    <p:extLst>
      <p:ext uri="{BB962C8B-B14F-4D97-AF65-F5344CB8AC3E}">
        <p14:creationId xmlns:p14="http://schemas.microsoft.com/office/powerpoint/2010/main" val="2971071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75317" y="2642686"/>
            <a:ext cx="3194630" cy="1325563"/>
          </a:xfrm>
        </p:spPr>
        <p:txBody>
          <a:bodyPr>
            <a:noAutofit/>
          </a:bodyPr>
          <a:lstStyle/>
          <a:p>
            <a:r>
              <a:rPr lang="es-ES" sz="3600" b="1" dirty="0"/>
              <a:t>Factores clave que determinan la participación en la ciencia, de 10 a 19 años</a:t>
            </a:r>
          </a:p>
        </p:txBody>
      </p:sp>
      <p:pic>
        <p:nvPicPr>
          <p:cNvPr id="4" name="Content Placeholder 5">
            <a:extLst>
              <a:ext uri="{FF2B5EF4-FFF2-40B4-BE49-F238E27FC236}">
                <a16:creationId xmlns:a16="http://schemas.microsoft.com/office/drawing/2014/main" id="{533DE010-7CFA-5349-AD32-FCBE062AB9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8483740" cy="6858001"/>
          </a:xfrm>
          <a:prstGeom prst="rect">
            <a:avLst/>
          </a:prstGeom>
        </p:spPr>
      </p:pic>
      <p:sp>
        <p:nvSpPr>
          <p:cNvPr id="5" name="TextBox 4"/>
          <p:cNvSpPr txBox="1"/>
          <p:nvPr/>
        </p:nvSpPr>
        <p:spPr>
          <a:xfrm>
            <a:off x="8606306" y="5174505"/>
            <a:ext cx="3332652" cy="1846659"/>
          </a:xfrm>
          <a:prstGeom prst="rect">
            <a:avLst/>
          </a:prstGeom>
          <a:noFill/>
        </p:spPr>
        <p:txBody>
          <a:bodyPr wrap="square" rtlCol="0">
            <a:spAutoFit/>
          </a:bodyPr>
          <a:lstStyle/>
          <a:p>
            <a:pPr>
              <a:spcAft>
                <a:spcPts val="600"/>
              </a:spcAft>
            </a:pPr>
            <a:r>
              <a:rPr lang="en-GB" dirty="0"/>
              <a:t>*</a:t>
            </a:r>
            <a:r>
              <a:rPr lang="en-GB" dirty="0">
                <a:latin typeface="Arial" panose="020B0604020202020204" pitchFamily="34" charset="0"/>
                <a:cs typeface="Arial" panose="020B0604020202020204" pitchFamily="34" charset="0"/>
              </a:rPr>
              <a:t>ASPIRES (2019) </a:t>
            </a:r>
            <a:r>
              <a:rPr lang="en-GB" dirty="0" err="1">
                <a:latin typeface="Arial" panose="020B0604020202020204" pitchFamily="34" charset="0"/>
                <a:cs typeface="Arial" panose="020B0604020202020204" pitchFamily="34" charset="0"/>
              </a:rPr>
              <a:t>informe</a:t>
            </a:r>
            <a:r>
              <a:rPr lang="en-GB" dirty="0">
                <a:latin typeface="Arial" panose="020B0604020202020204" pitchFamily="34" charset="0"/>
                <a:cs typeface="Arial" panose="020B0604020202020204" pitchFamily="34" charset="0"/>
              </a:rPr>
              <a:t>: </a:t>
            </a:r>
            <a:r>
              <a:rPr lang="en-GB" sz="1400" dirty="0">
                <a:latin typeface="Arial" panose="020B0604020202020204" pitchFamily="34" charset="0"/>
                <a:cs typeface="Arial" panose="020B0604020202020204" pitchFamily="34" charset="0"/>
                <a:hlinkClick r:id="rId3" invalidUrl="https://discovery.ucl.ac.uk/id/eprint/10092041/15/Moote_9538 UCL Aspires 2 report full online version.pdf"/>
              </a:rPr>
              <a:t>https://discovery.ucl.ac.uk/id/eprint/10092041/15/Moote_9538%20UCL%20Aspires%202%20report%20full%20online%20version.pdf</a:t>
            </a:r>
            <a:endParaRPr lang="en-GB" sz="1400" dirty="0">
              <a:latin typeface="Arial" panose="020B0604020202020204" pitchFamily="34" charset="0"/>
              <a:cs typeface="Arial" panose="020B0604020202020204" pitchFamily="34" charset="0"/>
            </a:endParaRPr>
          </a:p>
          <a:p>
            <a:pPr>
              <a:spcAft>
                <a:spcPts val="600"/>
              </a:spcAft>
            </a:pPr>
            <a:endParaRPr lang="en-GB" sz="1200" dirty="0"/>
          </a:p>
          <a:p>
            <a:pPr>
              <a:spcAft>
                <a:spcPts val="600"/>
              </a:spcAft>
            </a:pPr>
            <a:endParaRPr lang="en-GB" dirty="0"/>
          </a:p>
        </p:txBody>
      </p:sp>
      <p:pic>
        <p:nvPicPr>
          <p:cNvPr id="7" name="Google Shape;136;p18" descr="ASPIRES logo"/>
          <p:cNvPicPr preferRelativeResize="0"/>
          <p:nvPr/>
        </p:nvPicPr>
        <p:blipFill rotWithShape="1">
          <a:blip r:embed="rId4">
            <a:alphaModFix/>
          </a:blip>
          <a:srcRect/>
          <a:stretch/>
        </p:blipFill>
        <p:spPr>
          <a:xfrm>
            <a:off x="10374178" y="160532"/>
            <a:ext cx="1564780" cy="1275898"/>
          </a:xfrm>
          <a:prstGeom prst="rect">
            <a:avLst/>
          </a:prstGeom>
          <a:noFill/>
          <a:ln>
            <a:noFill/>
          </a:ln>
        </p:spPr>
      </p:pic>
      <p:sp>
        <p:nvSpPr>
          <p:cNvPr id="6" name="CuadroTexto 5">
            <a:extLst>
              <a:ext uri="{FF2B5EF4-FFF2-40B4-BE49-F238E27FC236}">
                <a16:creationId xmlns:a16="http://schemas.microsoft.com/office/drawing/2014/main" id="{BC398B65-1E82-4B2A-BDF4-9D53708294FA}"/>
              </a:ext>
            </a:extLst>
          </p:cNvPr>
          <p:cNvSpPr txBox="1"/>
          <p:nvPr/>
        </p:nvSpPr>
        <p:spPr>
          <a:xfrm>
            <a:off x="2973579" y="1395753"/>
            <a:ext cx="897778" cy="523220"/>
          </a:xfrm>
          <a:prstGeom prst="rect">
            <a:avLst/>
          </a:prstGeom>
          <a:solidFill>
            <a:srgbClr val="58A7B7"/>
          </a:solidFill>
        </p:spPr>
        <p:txBody>
          <a:bodyPr wrap="square" rtlCol="0">
            <a:spAutoFit/>
          </a:bodyPr>
          <a:lstStyle/>
          <a:p>
            <a:pPr algn="ctr"/>
            <a:r>
              <a:rPr lang="es-ES" sz="1400" dirty="0">
                <a:solidFill>
                  <a:schemeClr val="bg1"/>
                </a:solidFill>
              </a:rPr>
              <a:t>Capital científico</a:t>
            </a:r>
          </a:p>
        </p:txBody>
      </p:sp>
      <p:sp>
        <p:nvSpPr>
          <p:cNvPr id="10" name="CuadroTexto 9">
            <a:extLst>
              <a:ext uri="{FF2B5EF4-FFF2-40B4-BE49-F238E27FC236}">
                <a16:creationId xmlns:a16="http://schemas.microsoft.com/office/drawing/2014/main" id="{61145907-ABA6-4896-BC9B-B3977997E27D}"/>
              </a:ext>
            </a:extLst>
          </p:cNvPr>
          <p:cNvSpPr txBox="1"/>
          <p:nvPr/>
        </p:nvSpPr>
        <p:spPr>
          <a:xfrm>
            <a:off x="3100252" y="4939028"/>
            <a:ext cx="923904" cy="430887"/>
          </a:xfrm>
          <a:prstGeom prst="rect">
            <a:avLst/>
          </a:prstGeom>
          <a:solidFill>
            <a:srgbClr val="B2BE34"/>
          </a:solidFill>
        </p:spPr>
        <p:txBody>
          <a:bodyPr wrap="square" rtlCol="0">
            <a:spAutoFit/>
          </a:bodyPr>
          <a:lstStyle/>
          <a:p>
            <a:r>
              <a:rPr lang="es-ES" sz="1100" dirty="0">
                <a:solidFill>
                  <a:schemeClr val="bg1"/>
                </a:solidFill>
              </a:rPr>
              <a:t>Ciencia “masculina”</a:t>
            </a:r>
          </a:p>
        </p:txBody>
      </p:sp>
      <p:sp>
        <p:nvSpPr>
          <p:cNvPr id="11" name="CuadroTexto 10">
            <a:extLst>
              <a:ext uri="{FF2B5EF4-FFF2-40B4-BE49-F238E27FC236}">
                <a16:creationId xmlns:a16="http://schemas.microsoft.com/office/drawing/2014/main" id="{DCACF878-EFEA-48A5-A6DA-B35D1A7E8AE2}"/>
              </a:ext>
            </a:extLst>
          </p:cNvPr>
          <p:cNvSpPr txBox="1"/>
          <p:nvPr/>
        </p:nvSpPr>
        <p:spPr>
          <a:xfrm>
            <a:off x="4507423" y="4959061"/>
            <a:ext cx="923904" cy="430887"/>
          </a:xfrm>
          <a:prstGeom prst="rect">
            <a:avLst/>
          </a:prstGeom>
          <a:solidFill>
            <a:srgbClr val="B2BE34"/>
          </a:solidFill>
        </p:spPr>
        <p:txBody>
          <a:bodyPr wrap="square" rtlCol="0">
            <a:spAutoFit/>
          </a:bodyPr>
          <a:lstStyle/>
          <a:p>
            <a:r>
              <a:rPr lang="es-ES" sz="1100" dirty="0">
                <a:solidFill>
                  <a:schemeClr val="bg1"/>
                </a:solidFill>
              </a:rPr>
              <a:t>Ciencia inteligente</a:t>
            </a:r>
          </a:p>
        </p:txBody>
      </p:sp>
      <p:sp>
        <p:nvSpPr>
          <p:cNvPr id="13" name="Elipse 12">
            <a:extLst>
              <a:ext uri="{FF2B5EF4-FFF2-40B4-BE49-F238E27FC236}">
                <a16:creationId xmlns:a16="http://schemas.microsoft.com/office/drawing/2014/main" id="{E03258D9-72C5-436F-A510-2703D90C684B}"/>
              </a:ext>
            </a:extLst>
          </p:cNvPr>
          <p:cNvSpPr/>
          <p:nvPr/>
        </p:nvSpPr>
        <p:spPr>
          <a:xfrm>
            <a:off x="4507423" y="1071154"/>
            <a:ext cx="1158240" cy="1193074"/>
          </a:xfrm>
          <a:prstGeom prst="ellipse">
            <a:avLst/>
          </a:prstGeom>
          <a:solidFill>
            <a:srgbClr val="785A91"/>
          </a:solidFill>
          <a:ln>
            <a:solidFill>
              <a:srgbClr val="785A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dirty="0"/>
              <a:t>Ciencia en la escuela, las aulas y de los docentes</a:t>
            </a:r>
          </a:p>
        </p:txBody>
      </p:sp>
      <p:sp>
        <p:nvSpPr>
          <p:cNvPr id="14" name="Elipse 13">
            <a:extLst>
              <a:ext uri="{FF2B5EF4-FFF2-40B4-BE49-F238E27FC236}">
                <a16:creationId xmlns:a16="http://schemas.microsoft.com/office/drawing/2014/main" id="{D9BDC843-7491-4A34-929D-048E6AC0C0F7}"/>
              </a:ext>
            </a:extLst>
          </p:cNvPr>
          <p:cNvSpPr/>
          <p:nvPr/>
        </p:nvSpPr>
        <p:spPr>
          <a:xfrm>
            <a:off x="5278120" y="2142831"/>
            <a:ext cx="1158240" cy="1193074"/>
          </a:xfrm>
          <a:prstGeom prst="ellipse">
            <a:avLst/>
          </a:prstGeom>
          <a:solidFill>
            <a:srgbClr val="785A91"/>
          </a:solidFill>
          <a:ln>
            <a:solidFill>
              <a:srgbClr val="785A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dirty="0"/>
              <a:t>Acceso educativo</a:t>
            </a:r>
          </a:p>
        </p:txBody>
      </p:sp>
      <p:sp>
        <p:nvSpPr>
          <p:cNvPr id="15" name="Elipse 14">
            <a:extLst>
              <a:ext uri="{FF2B5EF4-FFF2-40B4-BE49-F238E27FC236}">
                <a16:creationId xmlns:a16="http://schemas.microsoft.com/office/drawing/2014/main" id="{6F2F68D1-EFCB-4746-B2D3-A682E60E165B}"/>
              </a:ext>
            </a:extLst>
          </p:cNvPr>
          <p:cNvSpPr/>
          <p:nvPr/>
        </p:nvSpPr>
        <p:spPr>
          <a:xfrm>
            <a:off x="5665663" y="3353701"/>
            <a:ext cx="1280148" cy="1193074"/>
          </a:xfrm>
          <a:prstGeom prst="ellipse">
            <a:avLst/>
          </a:prstGeom>
          <a:solidFill>
            <a:srgbClr val="785A91"/>
          </a:solidFill>
          <a:ln>
            <a:solidFill>
              <a:srgbClr val="785A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dirty="0"/>
              <a:t>Orientación profesional</a:t>
            </a:r>
          </a:p>
        </p:txBody>
      </p:sp>
      <p:sp>
        <p:nvSpPr>
          <p:cNvPr id="16" name="Elipse 15">
            <a:extLst>
              <a:ext uri="{FF2B5EF4-FFF2-40B4-BE49-F238E27FC236}">
                <a16:creationId xmlns:a16="http://schemas.microsoft.com/office/drawing/2014/main" id="{5FB14E84-E77D-4FDA-8F78-830BFA83CC14}"/>
              </a:ext>
            </a:extLst>
          </p:cNvPr>
          <p:cNvSpPr/>
          <p:nvPr/>
        </p:nvSpPr>
        <p:spPr>
          <a:xfrm>
            <a:off x="2037865" y="2118741"/>
            <a:ext cx="1158240" cy="1193074"/>
          </a:xfrm>
          <a:prstGeom prst="ellipse">
            <a:avLst/>
          </a:prstGeom>
          <a:solidFill>
            <a:srgbClr val="58A7B7"/>
          </a:solidFill>
          <a:ln>
            <a:solidFill>
              <a:srgbClr val="58A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dirty="0">
                <a:solidFill>
                  <a:schemeClr val="bg1"/>
                </a:solidFill>
              </a:rPr>
              <a:t>Desigualdades y riesgos específicos</a:t>
            </a:r>
          </a:p>
        </p:txBody>
      </p:sp>
      <p:sp>
        <p:nvSpPr>
          <p:cNvPr id="17" name="Elipse 16">
            <a:extLst>
              <a:ext uri="{FF2B5EF4-FFF2-40B4-BE49-F238E27FC236}">
                <a16:creationId xmlns:a16="http://schemas.microsoft.com/office/drawing/2014/main" id="{6FE66C3D-0F93-47C8-854C-2036C94AA26B}"/>
              </a:ext>
            </a:extLst>
          </p:cNvPr>
          <p:cNvSpPr/>
          <p:nvPr/>
        </p:nvSpPr>
        <p:spPr>
          <a:xfrm>
            <a:off x="1590110" y="3375107"/>
            <a:ext cx="1158240" cy="1193074"/>
          </a:xfrm>
          <a:prstGeom prst="ellipse">
            <a:avLst/>
          </a:prstGeom>
          <a:solidFill>
            <a:srgbClr val="58A7B7"/>
          </a:solidFill>
          <a:ln>
            <a:solidFill>
              <a:srgbClr val="58A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dirty="0">
                <a:solidFill>
                  <a:schemeClr val="bg1"/>
                </a:solidFill>
              </a:rPr>
              <a:t>Otros capitales y pasiones</a:t>
            </a:r>
          </a:p>
        </p:txBody>
      </p:sp>
      <p:sp>
        <p:nvSpPr>
          <p:cNvPr id="19" name="Elipse 18">
            <a:extLst>
              <a:ext uri="{FF2B5EF4-FFF2-40B4-BE49-F238E27FC236}">
                <a16:creationId xmlns:a16="http://schemas.microsoft.com/office/drawing/2014/main" id="{C1196992-8872-447E-9878-ED1B62694676}"/>
              </a:ext>
            </a:extLst>
          </p:cNvPr>
          <p:cNvSpPr/>
          <p:nvPr/>
        </p:nvSpPr>
        <p:spPr>
          <a:xfrm>
            <a:off x="3039291" y="2264228"/>
            <a:ext cx="2392036" cy="2433575"/>
          </a:xfrm>
          <a:prstGeom prst="ellipse">
            <a:avLst/>
          </a:prstGeom>
          <a:solidFill>
            <a:srgbClr val="FCE1A5"/>
          </a:solidFill>
          <a:ln>
            <a:solidFill>
              <a:srgbClr val="FCE1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scene3d>
              <a:camera prst="orthographicFront">
                <a:rot lat="0" lon="21299996" rev="0"/>
              </a:camera>
              <a:lightRig rig="threePt" dir="t"/>
            </a:scene3d>
          </a:bodyPr>
          <a:lstStyle/>
          <a:p>
            <a:pPr algn="ctr"/>
            <a:r>
              <a:rPr lang="es-ES" sz="3600" dirty="0">
                <a:ln w="0"/>
                <a:solidFill>
                  <a:schemeClr val="tx1"/>
                </a:solidFill>
                <a:effectLst>
                  <a:outerShdw blurRad="38100" dist="19050" dir="2700000" algn="tl" rotWithShape="0">
                    <a:schemeClr val="dk1">
                      <a:alpha val="40000"/>
                    </a:schemeClr>
                  </a:outerShdw>
                </a:effectLst>
              </a:rPr>
              <a:t>Reconocer, lograr y dar continuidad a la ciencia</a:t>
            </a:r>
          </a:p>
        </p:txBody>
      </p:sp>
      <p:sp>
        <p:nvSpPr>
          <p:cNvPr id="18" name="Elipse 17">
            <a:extLst>
              <a:ext uri="{FF2B5EF4-FFF2-40B4-BE49-F238E27FC236}">
                <a16:creationId xmlns:a16="http://schemas.microsoft.com/office/drawing/2014/main" id="{9682A87C-C527-4A83-8378-4438A039EE1D}"/>
              </a:ext>
            </a:extLst>
          </p:cNvPr>
          <p:cNvSpPr/>
          <p:nvPr/>
        </p:nvSpPr>
        <p:spPr>
          <a:xfrm>
            <a:off x="3662750" y="2932348"/>
            <a:ext cx="1158240" cy="1193074"/>
          </a:xfrm>
          <a:prstGeom prst="ellipse">
            <a:avLst/>
          </a:prstGeom>
          <a:solidFill>
            <a:srgbClr val="ED8F48"/>
          </a:solidFill>
          <a:ln>
            <a:solidFill>
              <a:srgbClr val="ED8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b="1" dirty="0">
                <a:solidFill>
                  <a:schemeClr val="tx1"/>
                </a:solidFill>
              </a:rPr>
              <a:t>Identidad y aspiración científica</a:t>
            </a:r>
          </a:p>
        </p:txBody>
      </p:sp>
    </p:spTree>
    <p:extLst>
      <p:ext uri="{BB962C8B-B14F-4D97-AF65-F5344CB8AC3E}">
        <p14:creationId xmlns:p14="http://schemas.microsoft.com/office/powerpoint/2010/main" val="38142148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0100" y="978102"/>
            <a:ext cx="10588434" cy="1062644"/>
          </a:xfrm>
        </p:spPr>
        <p:txBody>
          <a:bodyPr anchor="b">
            <a:normAutofit/>
          </a:bodyPr>
          <a:lstStyle/>
          <a:p>
            <a:r>
              <a:rPr lang="en-GB" b="1" dirty="0">
                <a:latin typeface="Arial" panose="020B0604020202020204" pitchFamily="34" charset="0"/>
                <a:cs typeface="Arial" panose="020B0604020202020204" pitchFamily="34" charset="0"/>
              </a:rPr>
              <a:t>Capital </a:t>
            </a:r>
            <a:r>
              <a:rPr lang="es-ES" b="1" dirty="0">
                <a:latin typeface="Arial" panose="020B0604020202020204" pitchFamily="34" charset="0"/>
                <a:cs typeface="Arial" panose="020B0604020202020204" pitchFamily="34" charset="0"/>
              </a:rPr>
              <a:t>científico</a:t>
            </a:r>
          </a:p>
        </p:txBody>
      </p:sp>
      <p:cxnSp>
        <p:nvCxnSpPr>
          <p:cNvPr id="16" name="Straight Connector 15">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624" y="2265037"/>
            <a:ext cx="10125012"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3" name="Content Placeholder 2"/>
          <p:cNvSpPr>
            <a:spLocks noGrp="1"/>
          </p:cNvSpPr>
          <p:nvPr>
            <p:ph idx="1"/>
          </p:nvPr>
        </p:nvSpPr>
        <p:spPr>
          <a:xfrm>
            <a:off x="1047624" y="2741109"/>
            <a:ext cx="5853508" cy="3320668"/>
          </a:xfrm>
        </p:spPr>
        <p:txBody>
          <a:bodyPr>
            <a:normAutofit lnSpcReduction="10000"/>
          </a:bodyPr>
          <a:lstStyle/>
          <a:p>
            <a:r>
              <a:rPr lang="es-ES" sz="2000" dirty="0">
                <a:latin typeface="Arial" panose="020B0604020202020204" pitchFamily="34" charset="0"/>
                <a:cs typeface="Arial" panose="020B0604020202020204" pitchFamily="34" charset="0"/>
              </a:rPr>
              <a:t>Desarrollado en el proyecto ASPIRES y ampliado desde entonces</a:t>
            </a:r>
          </a:p>
          <a:p>
            <a:r>
              <a:rPr lang="es-ES" sz="2000" dirty="0">
                <a:latin typeface="Arial" panose="020B0604020202020204" pitchFamily="34" charset="0"/>
                <a:cs typeface="Arial" panose="020B0604020202020204" pitchFamily="34" charset="0"/>
              </a:rPr>
              <a:t>El "capital científico" es un “constructo conceptual" que combina disposiciones sociales con capital cultural y social relacionado con la ciencia</a:t>
            </a:r>
          </a:p>
          <a:p>
            <a:r>
              <a:rPr lang="es-ES" sz="2000" dirty="0">
                <a:latin typeface="Arial" panose="020B0604020202020204" pitchFamily="34" charset="0"/>
                <a:cs typeface="Arial" panose="020B0604020202020204" pitchFamily="34" charset="0"/>
              </a:rPr>
              <a:t>Los estudiantes cuyo capital científico se valora, apoya y reconoce tienen muchas más probabilidades de aspirar y participar en la ciencia después de los 16 años y de tener una "identidad científica"</a:t>
            </a:r>
            <a:endParaRPr lang="en-GB" sz="2000" dirty="0">
              <a:latin typeface="Arial" panose="020B0604020202020204" pitchFamily="34" charset="0"/>
              <a:cs typeface="Arial" panose="020B0604020202020204" pitchFamily="34" charset="0"/>
            </a:endParaRPr>
          </a:p>
        </p:txBody>
      </p:sp>
      <p:pic>
        <p:nvPicPr>
          <p:cNvPr id="14" name="Picture 13"/>
          <p:cNvPicPr>
            <a:picLocks noChangeAspect="1"/>
          </p:cNvPicPr>
          <p:nvPr/>
        </p:nvPicPr>
        <p:blipFill rotWithShape="1">
          <a:blip r:embed="rId2" cstate="print">
            <a:extLst>
              <a:ext uri="{28A0092B-C50C-407E-A947-70E740481C1C}">
                <a14:useLocalDpi xmlns:a14="http://schemas.microsoft.com/office/drawing/2010/main" val="0"/>
              </a:ext>
            </a:extLst>
          </a:blip>
          <a:srcRect l="8982" r="7517" b="2"/>
          <a:stretch/>
        </p:blipFill>
        <p:spPr>
          <a:xfrm>
            <a:off x="7353526" y="2558567"/>
            <a:ext cx="3473977" cy="346348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9" name="Picture 4" descr="https://lh6.googleusercontent.com/cyNLn1DR9CR-SzDxT_KQTO9R58rQiioT5zQ4qHTZ99508cdgPbnwy2W2GT_oQkU27K4scz60eht8XJoeocLmZm7ES5uobbNnaiVLlmc4DfuCjNi6kLkt9gMf9jECau0cJijR-yI4=s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02889" y="176577"/>
            <a:ext cx="2536069" cy="12598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07696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0100" y="978102"/>
            <a:ext cx="10588434" cy="1062644"/>
          </a:xfrm>
        </p:spPr>
        <p:txBody>
          <a:bodyPr anchor="b">
            <a:normAutofit/>
          </a:bodyPr>
          <a:lstStyle/>
          <a:p>
            <a:r>
              <a:rPr lang="en-GB" b="1" dirty="0" err="1">
                <a:latin typeface="Arial" panose="020B0604020202020204" pitchFamily="34" charset="0"/>
                <a:cs typeface="Arial" panose="020B0604020202020204" pitchFamily="34" charset="0"/>
              </a:rPr>
              <a:t>Principales</a:t>
            </a:r>
            <a:r>
              <a:rPr lang="en-GB" b="1" dirty="0">
                <a:latin typeface="Arial" panose="020B0604020202020204" pitchFamily="34" charset="0"/>
                <a:cs typeface="Arial" panose="020B0604020202020204" pitchFamily="34" charset="0"/>
              </a:rPr>
              <a:t> </a:t>
            </a:r>
            <a:r>
              <a:rPr lang="en-GB" b="1" dirty="0" err="1">
                <a:latin typeface="Arial" panose="020B0604020202020204" pitchFamily="34" charset="0"/>
                <a:cs typeface="Arial" panose="020B0604020202020204" pitchFamily="34" charset="0"/>
              </a:rPr>
              <a:t>áreas</a:t>
            </a:r>
            <a:r>
              <a:rPr lang="en-GB" b="1" dirty="0">
                <a:latin typeface="Arial" panose="020B0604020202020204" pitchFamily="34" charset="0"/>
                <a:cs typeface="Arial" panose="020B0604020202020204" pitchFamily="34" charset="0"/>
              </a:rPr>
              <a:t> del capital </a:t>
            </a:r>
            <a:r>
              <a:rPr lang="en-GB" b="1" dirty="0" err="1">
                <a:latin typeface="Arial" panose="020B0604020202020204" pitchFamily="34" charset="0"/>
                <a:cs typeface="Arial" panose="020B0604020202020204" pitchFamily="34" charset="0"/>
              </a:rPr>
              <a:t>científico</a:t>
            </a:r>
            <a:endParaRPr lang="en-GB" b="1" dirty="0">
              <a:latin typeface="Arial" panose="020B0604020202020204" pitchFamily="34" charset="0"/>
              <a:cs typeface="Arial" panose="020B0604020202020204" pitchFamily="34" charset="0"/>
            </a:endParaRPr>
          </a:p>
        </p:txBody>
      </p:sp>
      <p:cxnSp>
        <p:nvCxnSpPr>
          <p:cNvPr id="16" name="Straight Connector 15">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624" y="2265037"/>
            <a:ext cx="10125012"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3" name="Content Placeholder 2"/>
          <p:cNvSpPr>
            <a:spLocks noGrp="1"/>
          </p:cNvSpPr>
          <p:nvPr>
            <p:ph idx="1"/>
          </p:nvPr>
        </p:nvSpPr>
        <p:spPr>
          <a:xfrm>
            <a:off x="1047624" y="2732759"/>
            <a:ext cx="5732738" cy="3838490"/>
          </a:xfrm>
        </p:spPr>
        <p:txBody>
          <a:bodyPr>
            <a:normAutofit/>
          </a:bodyPr>
          <a:lstStyle/>
          <a:p>
            <a:pPr marL="514350" indent="-514350">
              <a:buFont typeface="+mj-lt"/>
              <a:buAutoNum type="arabicPeriod"/>
            </a:pPr>
            <a:r>
              <a:rPr lang="es-ES" sz="2000" dirty="0">
                <a:latin typeface="Arial" panose="020B0604020202020204" pitchFamily="34" charset="0"/>
                <a:cs typeface="Arial" panose="020B0604020202020204" pitchFamily="34" charset="0"/>
              </a:rPr>
              <a:t>Alfabetización científica ("lo que sabes") </a:t>
            </a:r>
          </a:p>
          <a:p>
            <a:pPr marL="514350" indent="-514350">
              <a:buFont typeface="+mj-lt"/>
              <a:buAutoNum type="arabicPeriod"/>
            </a:pPr>
            <a:r>
              <a:rPr lang="es-ES" sz="2000" dirty="0">
                <a:latin typeface="Arial" panose="020B0604020202020204" pitchFamily="34" charset="0"/>
                <a:cs typeface="Arial" panose="020B0604020202020204" pitchFamily="34" charset="0"/>
              </a:rPr>
              <a:t>Actitudes y valores relacionados con la ciencia ("cómo piensas") </a:t>
            </a:r>
          </a:p>
          <a:p>
            <a:pPr marL="514350" indent="-514350">
              <a:buFont typeface="+mj-lt"/>
              <a:buAutoNum type="arabicPeriod"/>
            </a:pPr>
            <a:r>
              <a:rPr lang="es-ES" sz="2000" dirty="0">
                <a:latin typeface="Arial" panose="020B0604020202020204" pitchFamily="34" charset="0"/>
                <a:cs typeface="Arial" panose="020B0604020202020204" pitchFamily="34" charset="0"/>
              </a:rPr>
              <a:t>Comportamientos científicos fuera de la escuela ("lo que haces") </a:t>
            </a:r>
          </a:p>
          <a:p>
            <a:pPr marL="514350" indent="-514350">
              <a:buFont typeface="+mj-lt"/>
              <a:buAutoNum type="arabicPeriod"/>
            </a:pPr>
            <a:r>
              <a:rPr lang="es-ES" sz="2000" dirty="0">
                <a:latin typeface="Arial" panose="020B0604020202020204" pitchFamily="34" charset="0"/>
                <a:cs typeface="Arial" panose="020B0604020202020204" pitchFamily="34" charset="0"/>
              </a:rPr>
              <a:t>La ciencia en casa ("a quién conoces")</a:t>
            </a:r>
            <a:endParaRPr lang="en-GB" sz="2000" dirty="0">
              <a:latin typeface="Arial" panose="020B0604020202020204" pitchFamily="34" charset="0"/>
              <a:cs typeface="Arial" panose="020B0604020202020204" pitchFamily="34" charset="0"/>
            </a:endParaRPr>
          </a:p>
        </p:txBody>
      </p:sp>
      <p:pic>
        <p:nvPicPr>
          <p:cNvPr id="14" name="Picture 13"/>
          <p:cNvPicPr>
            <a:picLocks noChangeAspect="1"/>
          </p:cNvPicPr>
          <p:nvPr/>
        </p:nvPicPr>
        <p:blipFill rotWithShape="1">
          <a:blip r:embed="rId2" cstate="print">
            <a:extLst>
              <a:ext uri="{28A0092B-C50C-407E-A947-70E740481C1C}">
                <a14:useLocalDpi xmlns:a14="http://schemas.microsoft.com/office/drawing/2010/main" val="0"/>
              </a:ext>
            </a:extLst>
          </a:blip>
          <a:srcRect l="8982" r="7517" b="2"/>
          <a:stretch/>
        </p:blipFill>
        <p:spPr>
          <a:xfrm>
            <a:off x="7439867" y="2446421"/>
            <a:ext cx="3473977" cy="346348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9" name="Picture 4" descr="https://lh6.googleusercontent.com/cyNLn1DR9CR-SzDxT_KQTO9R58rQiioT5zQ4qHTZ99508cdgPbnwy2W2GT_oQkU27K4scz60eht8XJoeocLmZm7ES5uobbNnaiVLlmc4DfuCjNi6kLkt9gMf9jECau0cJijR-yI4=s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02889" y="176577"/>
            <a:ext cx="2536069" cy="12598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45873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0100" y="978102"/>
            <a:ext cx="10588434" cy="1062644"/>
          </a:xfrm>
        </p:spPr>
        <p:txBody>
          <a:bodyPr anchor="b">
            <a:normAutofit/>
          </a:bodyPr>
          <a:lstStyle/>
          <a:p>
            <a:r>
              <a:rPr lang="es-ES" b="1" dirty="0">
                <a:latin typeface="Arial" panose="020B0604020202020204" pitchFamily="34" charset="0"/>
                <a:cs typeface="Arial" panose="020B0604020202020204" pitchFamily="34" charset="0"/>
              </a:rPr>
              <a:t>Capital científico en la familia</a:t>
            </a:r>
          </a:p>
        </p:txBody>
      </p:sp>
      <p:cxnSp>
        <p:nvCxnSpPr>
          <p:cNvPr id="16" name="Straight Connector 15">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624" y="2265037"/>
            <a:ext cx="10125012"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3" name="Content Placeholder 2"/>
          <p:cNvSpPr>
            <a:spLocks noGrp="1"/>
          </p:cNvSpPr>
          <p:nvPr>
            <p:ph idx="1"/>
          </p:nvPr>
        </p:nvSpPr>
        <p:spPr>
          <a:xfrm>
            <a:off x="1047624" y="2701379"/>
            <a:ext cx="9804406" cy="3838490"/>
          </a:xfrm>
        </p:spPr>
        <p:txBody>
          <a:bodyPr>
            <a:normAutofit/>
          </a:bodyPr>
          <a:lstStyle/>
          <a:p>
            <a:pPr marL="0" indent="0">
              <a:buNone/>
            </a:pPr>
            <a:r>
              <a:rPr lang="es-ES" sz="2000" dirty="0">
                <a:latin typeface="Arial" panose="020B0604020202020204" pitchFamily="34" charset="0"/>
                <a:cs typeface="Arial" panose="020B0604020202020204" pitchFamily="34" charset="0"/>
              </a:rPr>
              <a:t>Lo que nos hace pensar si la ciencia “es para mí” o no:</a:t>
            </a:r>
          </a:p>
          <a:p>
            <a:pPr indent="-342900"/>
            <a:r>
              <a:rPr lang="es-ES" sz="2000" dirty="0">
                <a:latin typeface="Arial" panose="020B0604020202020204" pitchFamily="34" charset="0"/>
                <a:cs typeface="Arial" panose="020B0604020202020204" pitchFamily="34" charset="0"/>
              </a:rPr>
              <a:t>"El otro día, en el coche, nos reíamos hablando de los símbolos químicos y otras cosas, así que supongo que entra en la discusión de forma bastante subliminal" (madre).</a:t>
            </a:r>
          </a:p>
          <a:p>
            <a:pPr indent="-342900"/>
            <a:r>
              <a:rPr lang="es-ES" sz="2000" dirty="0">
                <a:latin typeface="Arial" panose="020B0604020202020204" pitchFamily="34" charset="0"/>
                <a:cs typeface="Arial" panose="020B0604020202020204" pitchFamily="34" charset="0"/>
              </a:rPr>
              <a:t>"La ciencia es lo más importante en mi familia" (</a:t>
            </a:r>
            <a:r>
              <a:rPr lang="es-ES" sz="2000" dirty="0" err="1">
                <a:latin typeface="Arial" panose="020B0604020202020204" pitchFamily="34" charset="0"/>
                <a:cs typeface="Arial" panose="020B0604020202020204" pitchFamily="34" charset="0"/>
              </a:rPr>
              <a:t>Davina</a:t>
            </a:r>
            <a:r>
              <a:rPr lang="es-ES" sz="2000" dirty="0">
                <a:latin typeface="Arial" panose="020B0604020202020204" pitchFamily="34" charset="0"/>
                <a:cs typeface="Arial" panose="020B0604020202020204" pitchFamily="34" charset="0"/>
              </a:rPr>
              <a:t>, estudiante) </a:t>
            </a:r>
          </a:p>
          <a:p>
            <a:pPr indent="-342900"/>
            <a:r>
              <a:rPr lang="es-ES" sz="2000" dirty="0">
                <a:latin typeface="Arial" panose="020B0604020202020204" pitchFamily="34" charset="0"/>
                <a:cs typeface="Arial" panose="020B0604020202020204" pitchFamily="34" charset="0"/>
              </a:rPr>
              <a:t>"Supongo que en la vida cotidiana no hay mucho que hacer con ella [la ciencia]" (Madre)</a:t>
            </a:r>
          </a:p>
          <a:p>
            <a:pPr indent="-342900"/>
            <a:r>
              <a:rPr lang="en-GB" sz="2000" dirty="0">
                <a:latin typeface="Arial" panose="020B0604020202020204" pitchFamily="34" charset="0"/>
                <a:cs typeface="Arial" panose="020B0604020202020204" pitchFamily="34" charset="0"/>
              </a:rPr>
              <a:t>“</a:t>
            </a:r>
            <a:r>
              <a:rPr lang="en-GB" sz="2000" dirty="0" err="1">
                <a:latin typeface="Arial" panose="020B0604020202020204" pitchFamily="34" charset="0"/>
                <a:cs typeface="Arial" panose="020B0604020202020204" pitchFamily="34" charset="0"/>
              </a:rPr>
              <a:t>Nunca</a:t>
            </a:r>
            <a:r>
              <a:rPr lang="en-GB" sz="2000" dirty="0">
                <a:latin typeface="Arial" panose="020B0604020202020204" pitchFamily="34" charset="0"/>
                <a:cs typeface="Arial" panose="020B0604020202020204" pitchFamily="34" charset="0"/>
              </a:rPr>
              <a:t> se </a:t>
            </a:r>
            <a:r>
              <a:rPr lang="en-GB" sz="2000" dirty="0" err="1">
                <a:latin typeface="Arial" panose="020B0604020202020204" pitchFamily="34" charset="0"/>
                <a:cs typeface="Arial" panose="020B0604020202020204" pitchFamily="34" charset="0"/>
              </a:rPr>
              <a:t>habla</a:t>
            </a:r>
            <a:r>
              <a:rPr lang="en-GB" sz="2000" dirty="0">
                <a:latin typeface="Arial" panose="020B0604020202020204" pitchFamily="34" charset="0"/>
                <a:cs typeface="Arial" panose="020B0604020202020204" pitchFamily="34" charset="0"/>
              </a:rPr>
              <a:t> de </a:t>
            </a:r>
            <a:r>
              <a:rPr lang="en-GB" sz="2000" dirty="0" err="1">
                <a:latin typeface="Arial" panose="020B0604020202020204" pitchFamily="34" charset="0"/>
                <a:cs typeface="Arial" panose="020B0604020202020204" pitchFamily="34" charset="0"/>
              </a:rPr>
              <a:t>ciencia</a:t>
            </a:r>
            <a:r>
              <a:rPr lang="en-GB" sz="2000" dirty="0">
                <a:latin typeface="Arial" panose="020B0604020202020204" pitchFamily="34" charset="0"/>
                <a:cs typeface="Arial" panose="020B0604020202020204" pitchFamily="34" charset="0"/>
              </a:rPr>
              <a:t>” (Jack, </a:t>
            </a:r>
            <a:r>
              <a:rPr lang="en-GB" sz="2000" dirty="0" err="1">
                <a:latin typeface="Arial" panose="020B0604020202020204" pitchFamily="34" charset="0"/>
                <a:cs typeface="Arial" panose="020B0604020202020204" pitchFamily="34" charset="0"/>
              </a:rPr>
              <a:t>estudiante</a:t>
            </a:r>
            <a:r>
              <a:rPr lang="en-GB" sz="2000" dirty="0">
                <a:latin typeface="Arial" panose="020B0604020202020204" pitchFamily="34" charset="0"/>
                <a:cs typeface="Arial" panose="020B0604020202020204" pitchFamily="34" charset="0"/>
              </a:rPr>
              <a:t>)</a:t>
            </a:r>
          </a:p>
        </p:txBody>
      </p:sp>
      <p:pic>
        <p:nvPicPr>
          <p:cNvPr id="10" name="Google Shape;136;p18" descr="ASPIRES logo"/>
          <p:cNvPicPr preferRelativeResize="0"/>
          <p:nvPr/>
        </p:nvPicPr>
        <p:blipFill rotWithShape="1">
          <a:blip r:embed="rId2">
            <a:alphaModFix/>
          </a:blip>
          <a:srcRect/>
          <a:stretch/>
        </p:blipFill>
        <p:spPr>
          <a:xfrm>
            <a:off x="10069640" y="345070"/>
            <a:ext cx="1564780" cy="1275898"/>
          </a:xfrm>
          <a:prstGeom prst="rect">
            <a:avLst/>
          </a:prstGeom>
          <a:noFill/>
          <a:ln>
            <a:noFill/>
          </a:ln>
        </p:spPr>
      </p:pic>
    </p:spTree>
    <p:extLst>
      <p:ext uri="{BB962C8B-B14F-4D97-AF65-F5344CB8AC3E}">
        <p14:creationId xmlns:p14="http://schemas.microsoft.com/office/powerpoint/2010/main" val="39468810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0100" y="978102"/>
            <a:ext cx="10588434" cy="1062644"/>
          </a:xfrm>
        </p:spPr>
        <p:txBody>
          <a:bodyPr anchor="b">
            <a:normAutofit/>
          </a:bodyPr>
          <a:lstStyle/>
          <a:p>
            <a:r>
              <a:rPr lang="en-GB" b="1" dirty="0">
                <a:latin typeface="Arial" panose="020B0604020202020204" pitchFamily="34" charset="0"/>
                <a:cs typeface="Arial" panose="020B0604020202020204" pitchFamily="34" charset="0"/>
              </a:rPr>
              <a:t>Capital </a:t>
            </a:r>
            <a:r>
              <a:rPr lang="en-GB" b="1" dirty="0" err="1">
                <a:latin typeface="Arial" panose="020B0604020202020204" pitchFamily="34" charset="0"/>
                <a:cs typeface="Arial" panose="020B0604020202020204" pitchFamily="34" charset="0"/>
              </a:rPr>
              <a:t>científico</a:t>
            </a:r>
            <a:r>
              <a:rPr lang="en-GB" b="1" dirty="0">
                <a:latin typeface="Arial" panose="020B0604020202020204" pitchFamily="34" charset="0"/>
                <a:cs typeface="Arial" panose="020B0604020202020204" pitchFamily="34" charset="0"/>
              </a:rPr>
              <a:t> </a:t>
            </a:r>
            <a:r>
              <a:rPr lang="en-GB" b="1" dirty="0" err="1">
                <a:latin typeface="Arial" panose="020B0604020202020204" pitchFamily="34" charset="0"/>
                <a:cs typeface="Arial" panose="020B0604020202020204" pitchFamily="34" charset="0"/>
              </a:rPr>
              <a:t>en</a:t>
            </a:r>
            <a:r>
              <a:rPr lang="en-GB" b="1" dirty="0">
                <a:latin typeface="Arial" panose="020B0604020202020204" pitchFamily="34" charset="0"/>
                <a:cs typeface="Arial" panose="020B0604020202020204" pitchFamily="34" charset="0"/>
              </a:rPr>
              <a:t> la </a:t>
            </a:r>
            <a:r>
              <a:rPr lang="en-GB" b="1" dirty="0" err="1">
                <a:latin typeface="Arial" panose="020B0604020202020204" pitchFamily="34" charset="0"/>
                <a:cs typeface="Arial" panose="020B0604020202020204" pitchFamily="34" charset="0"/>
              </a:rPr>
              <a:t>escuela</a:t>
            </a:r>
            <a:endParaRPr lang="en-GB" b="1" dirty="0">
              <a:latin typeface="Arial" panose="020B0604020202020204" pitchFamily="34" charset="0"/>
              <a:cs typeface="Arial" panose="020B0604020202020204" pitchFamily="34" charset="0"/>
            </a:endParaRPr>
          </a:p>
        </p:txBody>
      </p:sp>
      <p:cxnSp>
        <p:nvCxnSpPr>
          <p:cNvPr id="16" name="Straight Connector 15">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624" y="2265037"/>
            <a:ext cx="10125012"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3" name="Content Placeholder 2"/>
          <p:cNvSpPr>
            <a:spLocks noGrp="1"/>
          </p:cNvSpPr>
          <p:nvPr>
            <p:ph idx="1"/>
          </p:nvPr>
        </p:nvSpPr>
        <p:spPr>
          <a:xfrm>
            <a:off x="1047624" y="2701378"/>
            <a:ext cx="9804406" cy="3921975"/>
          </a:xfrm>
        </p:spPr>
        <p:txBody>
          <a:bodyPr>
            <a:normAutofit/>
          </a:bodyPr>
          <a:lstStyle/>
          <a:p>
            <a:r>
              <a:rPr lang="es-ES" sz="2000" dirty="0">
                <a:latin typeface="Arial" panose="020B0604020202020204" pitchFamily="34" charset="0"/>
                <a:cs typeface="Arial" panose="020B0604020202020204" pitchFamily="34" charset="0"/>
              </a:rPr>
              <a:t>Los centros escolares y los profesores influyen mucho en la medida en que el capital científico de los jóvenes (identidad, intereses, experiencias) se reconoce, se valora y se realiza, o no, desde el aula.</a:t>
            </a:r>
          </a:p>
          <a:p>
            <a:pPr marL="0" indent="0">
              <a:buNone/>
            </a:pPr>
            <a:endParaRPr lang="es-ES" sz="2000" dirty="0">
              <a:latin typeface="Arial" panose="020B0604020202020204" pitchFamily="34" charset="0"/>
              <a:cs typeface="Arial" panose="020B0604020202020204" pitchFamily="34" charset="0"/>
            </a:endParaRPr>
          </a:p>
          <a:p>
            <a:r>
              <a:rPr lang="es-ES" sz="2000" dirty="0">
                <a:latin typeface="Arial" panose="020B0604020202020204" pitchFamily="34" charset="0"/>
                <a:cs typeface="Arial" panose="020B0604020202020204" pitchFamily="34" charset="0"/>
              </a:rPr>
              <a:t>Los datos sugieren que incluso cuando algunos niños cuentan con un amplio capital científico en casa, éste puede verse mitigado y anulado por la ciencia en la escuela: incluso los jóvenes muy interesados y competentes (pero sobre todo las chicas y los que proceden de comunidades minoritarias) pueden llegar a considerar que la ciencia "no es para mí”</a:t>
            </a:r>
            <a:endParaRPr lang="en-GB" sz="2000" dirty="0">
              <a:latin typeface="Arial" panose="020B0604020202020204" pitchFamily="34" charset="0"/>
              <a:cs typeface="Arial" panose="020B0604020202020204" pitchFamily="34" charset="0"/>
            </a:endParaRPr>
          </a:p>
        </p:txBody>
      </p:sp>
      <p:pic>
        <p:nvPicPr>
          <p:cNvPr id="10" name="Google Shape;136;p18" descr="ASPIRES logo"/>
          <p:cNvPicPr preferRelativeResize="0"/>
          <p:nvPr/>
        </p:nvPicPr>
        <p:blipFill rotWithShape="1">
          <a:blip r:embed="rId2">
            <a:alphaModFix/>
          </a:blip>
          <a:srcRect/>
          <a:stretch/>
        </p:blipFill>
        <p:spPr>
          <a:xfrm>
            <a:off x="10224915" y="345069"/>
            <a:ext cx="1564780" cy="1275898"/>
          </a:xfrm>
          <a:prstGeom prst="rect">
            <a:avLst/>
          </a:prstGeom>
          <a:noFill/>
          <a:ln>
            <a:noFill/>
          </a:ln>
        </p:spPr>
      </p:pic>
    </p:spTree>
    <p:extLst>
      <p:ext uri="{BB962C8B-B14F-4D97-AF65-F5344CB8AC3E}">
        <p14:creationId xmlns:p14="http://schemas.microsoft.com/office/powerpoint/2010/main" val="31650561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676</TotalTime>
  <Words>2161</Words>
  <Application>Microsoft Office PowerPoint</Application>
  <PresentationFormat>Panorámica</PresentationFormat>
  <Paragraphs>149</Paragraphs>
  <Slides>26</Slides>
  <Notes>1</Notes>
  <HiddenSlides>0</HiddenSlides>
  <MMClips>0</MMClips>
  <ScaleCrop>false</ScaleCrop>
  <HeadingPairs>
    <vt:vector size="8" baseType="variant">
      <vt:variant>
        <vt:lpstr>Fuentes usadas</vt:lpstr>
      </vt:variant>
      <vt:variant>
        <vt:i4>3</vt:i4>
      </vt:variant>
      <vt:variant>
        <vt:lpstr>Tema</vt:lpstr>
      </vt:variant>
      <vt:variant>
        <vt:i4>1</vt:i4>
      </vt:variant>
      <vt:variant>
        <vt:lpstr>Servidores OLE incrustados</vt:lpstr>
      </vt:variant>
      <vt:variant>
        <vt:i4>1</vt:i4>
      </vt:variant>
      <vt:variant>
        <vt:lpstr>Títulos de diapositiva</vt:lpstr>
      </vt:variant>
      <vt:variant>
        <vt:i4>26</vt:i4>
      </vt:variant>
    </vt:vector>
  </HeadingPairs>
  <TitlesOfParts>
    <vt:vector size="31" baseType="lpstr">
      <vt:lpstr>Arial</vt:lpstr>
      <vt:lpstr>Calibri</vt:lpstr>
      <vt:lpstr>Calibri Light</vt:lpstr>
      <vt:lpstr>Office Theme</vt:lpstr>
      <vt:lpstr>Slide</vt:lpstr>
      <vt:lpstr>Presentación de PowerPoint</vt:lpstr>
      <vt:lpstr>Contexto</vt:lpstr>
      <vt:lpstr>A muchos niños les gusta la ciencia pero no quieren ser científicos</vt:lpstr>
      <vt:lpstr>¿Qué factores determinan estas pautas?</vt:lpstr>
      <vt:lpstr>Factores clave que determinan la participación en la ciencia, de 10 a 19 años</vt:lpstr>
      <vt:lpstr>Capital científico</vt:lpstr>
      <vt:lpstr>Principales áreas del capital científico</vt:lpstr>
      <vt:lpstr>Capital científico en la familia</vt:lpstr>
      <vt:lpstr>Capital científico en la escuela</vt:lpstr>
      <vt:lpstr>¿Qué se puede hacer desde el colegio?</vt:lpstr>
      <vt:lpstr>Enfoque de la enseñanza del capital científico</vt:lpstr>
      <vt:lpstr>Contexto del enfoque</vt:lpstr>
      <vt:lpstr>El enfoque de la enseñanza del capital científico en primaria</vt:lpstr>
      <vt:lpstr>La base de la práctica de la enseñanza de las ciencias</vt:lpstr>
      <vt:lpstr>Fundamentación: Ampliar qué y quién cuenta</vt:lpstr>
      <vt:lpstr>Fundamentación: Ampliar qué y quién cuenta</vt:lpstr>
      <vt:lpstr>Pilares: Personalizar y localizar</vt:lpstr>
      <vt:lpstr>Pilares: Obtener, valorar, vincular y extender de manera significativa</vt:lpstr>
      <vt:lpstr>Pilares: Construir capital científico</vt:lpstr>
      <vt:lpstr>Impacto del enfoque
</vt:lpstr>
      <vt:lpstr>Presentación de PowerPoint</vt:lpstr>
      <vt:lpstr>Lo que dicen nuestros profesores </vt:lpstr>
      <vt:lpstr>Lo que dicen nuestros profesores </vt:lpstr>
      <vt:lpstr>Conclusiones</vt:lpstr>
      <vt:lpstr>Contacto y recursos</vt:lpstr>
      <vt:lpstr>Presentación de PowerPoint</vt:lpstr>
    </vt:vector>
  </TitlesOfParts>
  <Company>King's College London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Louise Archer</dc:creator>
  <cp:lastModifiedBy>Ana Municio</cp:lastModifiedBy>
  <cp:revision>86</cp:revision>
  <dcterms:created xsi:type="dcterms:W3CDTF">2021-09-27T15:04:29Z</dcterms:created>
  <dcterms:modified xsi:type="dcterms:W3CDTF">2021-10-26T10:48:03Z</dcterms:modified>
</cp:coreProperties>
</file>