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2" r:id="rId3"/>
    <p:sldId id="306" r:id="rId4"/>
    <p:sldId id="263" r:id="rId5"/>
    <p:sldId id="325" r:id="rId6"/>
    <p:sldId id="307" r:id="rId7"/>
    <p:sldId id="308" r:id="rId8"/>
    <p:sldId id="309" r:id="rId9"/>
    <p:sldId id="310" r:id="rId10"/>
    <p:sldId id="337" r:id="rId11"/>
    <p:sldId id="285" r:id="rId12"/>
    <p:sldId id="286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1" r:id="rId21"/>
    <p:sldId id="326" r:id="rId22"/>
    <p:sldId id="322" r:id="rId23"/>
    <p:sldId id="323" r:id="rId24"/>
    <p:sldId id="324" r:id="rId25"/>
    <p:sldId id="278" r:id="rId26"/>
    <p:sldId id="34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2EA"/>
    <a:srgbClr val="E84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8" autoAdjust="0"/>
    <p:restoredTop sz="94660"/>
  </p:normalViewPr>
  <p:slideViewPr>
    <p:cSldViewPr snapToGrid="0">
      <p:cViewPr varScale="1">
        <p:scale>
          <a:sx n="56" d="100"/>
          <a:sy n="56" d="100"/>
        </p:scale>
        <p:origin x="4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89BB4C-5FE3-4E99-8C28-9C3E6FB487D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504CCF-AA33-4CCA-9BE9-C04197C80389}">
      <dgm:prSet/>
      <dgm:spPr/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Start with the child: </a:t>
          </a:r>
          <a:r>
            <a:rPr lang="en-GB" i="1" dirty="0">
              <a:latin typeface="Arial" panose="020B0604020202020204" pitchFamily="34" charset="0"/>
              <a:cs typeface="Arial" panose="020B0604020202020204" pitchFamily="34" charset="0"/>
            </a:rPr>
            <a:t>Instead of focusing on the learning objective, try and focus on what the child ‘knows’ and brings with them in relation to the science topics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2458B-57AF-4E0C-8331-C07365FDA430}" type="parTrans" cxnId="{3091D123-2B36-4E43-BECD-A97EB252CA9F}">
      <dgm:prSet/>
      <dgm:spPr/>
      <dgm:t>
        <a:bodyPr/>
        <a:lstStyle/>
        <a:p>
          <a:endParaRPr lang="en-US"/>
        </a:p>
      </dgm:t>
    </dgm:pt>
    <dgm:pt modelId="{52EF4C9D-EB48-4FA8-AE46-0AA22952EA6C}" type="sibTrans" cxnId="{3091D123-2B36-4E43-BECD-A97EB252CA9F}">
      <dgm:prSet/>
      <dgm:spPr/>
      <dgm:t>
        <a:bodyPr/>
        <a:lstStyle/>
        <a:p>
          <a:endParaRPr lang="en-US"/>
        </a:p>
      </dgm:t>
    </dgm:pt>
    <dgm:pt modelId="{644DE500-5181-4480-9C99-A7DB4AFF01C9}">
      <dgm:prSet/>
      <dgm:spPr/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Fostering inclusive teaching and learning: </a:t>
          </a:r>
          <a:r>
            <a:rPr lang="en-GB" i="1" dirty="0">
              <a:latin typeface="Arial" panose="020B0604020202020204" pitchFamily="34" charset="0"/>
              <a:cs typeface="Arial" panose="020B0604020202020204" pitchFamily="34" charset="0"/>
            </a:rPr>
            <a:t>Create a classroom where children who do not have certain resources are not unnecessarily disadvantaged. Make an effort to value wider ways of ’doing science’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B1B59-8068-4368-A0E2-00087520A219}" type="parTrans" cxnId="{6FBA9B1F-5869-455D-95D1-B52701B94355}">
      <dgm:prSet/>
      <dgm:spPr/>
      <dgm:t>
        <a:bodyPr/>
        <a:lstStyle/>
        <a:p>
          <a:endParaRPr lang="en-US"/>
        </a:p>
      </dgm:t>
    </dgm:pt>
    <dgm:pt modelId="{FF937659-AC92-45E8-B95D-E5D1B8357E82}" type="sibTrans" cxnId="{6FBA9B1F-5869-455D-95D1-B52701B94355}">
      <dgm:prSet/>
      <dgm:spPr/>
      <dgm:t>
        <a:bodyPr/>
        <a:lstStyle/>
        <a:p>
          <a:endParaRPr lang="en-US"/>
        </a:p>
      </dgm:t>
    </dgm:pt>
    <dgm:pt modelId="{5316CD47-4668-4898-970F-965FE605D347}">
      <dgm:prSet/>
      <dgm:spPr/>
      <dgm:t>
        <a:bodyPr/>
        <a:lstStyle/>
        <a:p>
          <a:r>
            <a:rPr lang="en-GB" b="1" dirty="0">
              <a:latin typeface="Arial" panose="020B0604020202020204" pitchFamily="34" charset="0"/>
              <a:cs typeface="Arial" panose="020B0604020202020204" pitchFamily="34" charset="0"/>
            </a:rPr>
            <a:t>Supporting voice and agency of the child: </a:t>
          </a:r>
          <a:r>
            <a:rPr lang="en-GB" i="1" dirty="0">
              <a:latin typeface="Arial" panose="020B0604020202020204" pitchFamily="34" charset="0"/>
              <a:cs typeface="Arial" panose="020B0604020202020204" pitchFamily="34" charset="0"/>
            </a:rPr>
            <a:t>Create a classroom where children’s voices are heard and validated. Use the child’s voice to direct the lessons so that children develop a sense of ownership/agency towards the science topics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47869E-B481-4A9A-96C9-52AC11DBAC3E}" type="parTrans" cxnId="{D1BF0525-EB5C-4E10-9A05-E472C9DDAA2C}">
      <dgm:prSet/>
      <dgm:spPr/>
      <dgm:t>
        <a:bodyPr/>
        <a:lstStyle/>
        <a:p>
          <a:endParaRPr lang="en-US"/>
        </a:p>
      </dgm:t>
    </dgm:pt>
    <dgm:pt modelId="{8AA65B6D-D198-4C6B-B951-306CE459F588}" type="sibTrans" cxnId="{D1BF0525-EB5C-4E10-9A05-E472C9DDAA2C}">
      <dgm:prSet/>
      <dgm:spPr/>
      <dgm:t>
        <a:bodyPr/>
        <a:lstStyle/>
        <a:p>
          <a:endParaRPr lang="en-US"/>
        </a:p>
      </dgm:t>
    </dgm:pt>
    <dgm:pt modelId="{B21B9B3C-57BC-B444-90D3-A083F5A4CE3F}" type="pres">
      <dgm:prSet presAssocID="{0689BB4C-5FE3-4E99-8C28-9C3E6FB487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113F2080-1C37-E94B-9E24-DAAF5DA28D97}" type="pres">
      <dgm:prSet presAssocID="{2D504CCF-AA33-4CCA-9BE9-C04197C80389}" presName="hierRoot1" presStyleCnt="0"/>
      <dgm:spPr/>
    </dgm:pt>
    <dgm:pt modelId="{B8863AF5-8F1B-C641-9D93-D593632F9727}" type="pres">
      <dgm:prSet presAssocID="{2D504CCF-AA33-4CCA-9BE9-C04197C80389}" presName="composite" presStyleCnt="0"/>
      <dgm:spPr/>
    </dgm:pt>
    <dgm:pt modelId="{CBD9697F-5C65-A04C-A41D-51F15C002E35}" type="pres">
      <dgm:prSet presAssocID="{2D504CCF-AA33-4CCA-9BE9-C04197C80389}" presName="background" presStyleLbl="node0" presStyleIdx="0" presStyleCnt="3"/>
      <dgm:spPr>
        <a:solidFill>
          <a:srgbClr val="7030A0"/>
        </a:solidFill>
      </dgm:spPr>
      <dgm:t>
        <a:bodyPr/>
        <a:lstStyle/>
        <a:p>
          <a:endParaRPr lang="en-GB"/>
        </a:p>
      </dgm:t>
    </dgm:pt>
    <dgm:pt modelId="{8FB1FB35-F8BD-9744-8578-36C88177D7E4}" type="pres">
      <dgm:prSet presAssocID="{2D504CCF-AA33-4CCA-9BE9-C04197C80389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120700C-62E1-114C-8337-A023D704C651}" type="pres">
      <dgm:prSet presAssocID="{2D504CCF-AA33-4CCA-9BE9-C04197C80389}" presName="hierChild2" presStyleCnt="0"/>
      <dgm:spPr/>
    </dgm:pt>
    <dgm:pt modelId="{B9F4DA29-0718-4A4A-851D-8CE7529310BC}" type="pres">
      <dgm:prSet presAssocID="{644DE500-5181-4480-9C99-A7DB4AFF01C9}" presName="hierRoot1" presStyleCnt="0"/>
      <dgm:spPr/>
    </dgm:pt>
    <dgm:pt modelId="{DDFED90E-315F-9C4C-A187-1E98D99311F8}" type="pres">
      <dgm:prSet presAssocID="{644DE500-5181-4480-9C99-A7DB4AFF01C9}" presName="composite" presStyleCnt="0"/>
      <dgm:spPr/>
    </dgm:pt>
    <dgm:pt modelId="{2A991DB6-C7C7-CD4C-A0B0-217368963276}" type="pres">
      <dgm:prSet presAssocID="{644DE500-5181-4480-9C99-A7DB4AFF01C9}" presName="background" presStyleLbl="node0" presStyleIdx="1" presStyleCnt="3"/>
      <dgm:spPr>
        <a:solidFill>
          <a:srgbClr val="7030A0"/>
        </a:solidFill>
      </dgm:spPr>
      <dgm:t>
        <a:bodyPr/>
        <a:lstStyle/>
        <a:p>
          <a:endParaRPr lang="en-GB"/>
        </a:p>
      </dgm:t>
    </dgm:pt>
    <dgm:pt modelId="{80567729-BCD2-8846-97CC-D36B2D47CAB7}" type="pres">
      <dgm:prSet presAssocID="{644DE500-5181-4480-9C99-A7DB4AFF01C9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F56C82D-F205-A844-9926-3E90E88C7F4E}" type="pres">
      <dgm:prSet presAssocID="{644DE500-5181-4480-9C99-A7DB4AFF01C9}" presName="hierChild2" presStyleCnt="0"/>
      <dgm:spPr/>
    </dgm:pt>
    <dgm:pt modelId="{DD37DA51-7184-5B40-8CA4-D1637C559D62}" type="pres">
      <dgm:prSet presAssocID="{5316CD47-4668-4898-970F-965FE605D347}" presName="hierRoot1" presStyleCnt="0"/>
      <dgm:spPr/>
    </dgm:pt>
    <dgm:pt modelId="{6839A39F-D841-6648-9A1A-333762DB295C}" type="pres">
      <dgm:prSet presAssocID="{5316CD47-4668-4898-970F-965FE605D347}" presName="composite" presStyleCnt="0"/>
      <dgm:spPr/>
    </dgm:pt>
    <dgm:pt modelId="{BCB6FC9E-BA98-B84B-8DAF-61F892464D87}" type="pres">
      <dgm:prSet presAssocID="{5316CD47-4668-4898-970F-965FE605D347}" presName="background" presStyleLbl="node0" presStyleIdx="2" presStyleCnt="3"/>
      <dgm:spPr>
        <a:solidFill>
          <a:srgbClr val="7030A0"/>
        </a:solidFill>
      </dgm:spPr>
      <dgm:t>
        <a:bodyPr/>
        <a:lstStyle/>
        <a:p>
          <a:endParaRPr lang="en-GB"/>
        </a:p>
      </dgm:t>
    </dgm:pt>
    <dgm:pt modelId="{45BCD43F-E570-1A45-86CF-D200F3CCB9B9}" type="pres">
      <dgm:prSet presAssocID="{5316CD47-4668-4898-970F-965FE605D347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436A66E-392D-3C46-9AC1-5C99169C4508}" type="pres">
      <dgm:prSet presAssocID="{5316CD47-4668-4898-970F-965FE605D347}" presName="hierChild2" presStyleCnt="0"/>
      <dgm:spPr/>
    </dgm:pt>
  </dgm:ptLst>
  <dgm:cxnLst>
    <dgm:cxn modelId="{6FBA9B1F-5869-455D-95D1-B52701B94355}" srcId="{0689BB4C-5FE3-4E99-8C28-9C3E6FB487D0}" destId="{644DE500-5181-4480-9C99-A7DB4AFF01C9}" srcOrd="1" destOrd="0" parTransId="{BC8B1B59-8068-4368-A0E2-00087520A219}" sibTransId="{FF937659-AC92-45E8-B95D-E5D1B8357E82}"/>
    <dgm:cxn modelId="{4C87AA48-81E8-44FC-991B-CA832BC9FD48}" type="presOf" srcId="{0689BB4C-5FE3-4E99-8C28-9C3E6FB487D0}" destId="{B21B9B3C-57BC-B444-90D3-A083F5A4CE3F}" srcOrd="0" destOrd="0" presId="urn:microsoft.com/office/officeart/2005/8/layout/hierarchy1"/>
    <dgm:cxn modelId="{C8C0AF49-6B51-409E-8C26-2A20E397FB19}" type="presOf" srcId="{644DE500-5181-4480-9C99-A7DB4AFF01C9}" destId="{80567729-BCD2-8846-97CC-D36B2D47CAB7}" srcOrd="0" destOrd="0" presId="urn:microsoft.com/office/officeart/2005/8/layout/hierarchy1"/>
    <dgm:cxn modelId="{8D2490AA-257D-43FA-8E31-693AF9B2E69F}" type="presOf" srcId="{2D504CCF-AA33-4CCA-9BE9-C04197C80389}" destId="{8FB1FB35-F8BD-9744-8578-36C88177D7E4}" srcOrd="0" destOrd="0" presId="urn:microsoft.com/office/officeart/2005/8/layout/hierarchy1"/>
    <dgm:cxn modelId="{D1BF0525-EB5C-4E10-9A05-E472C9DDAA2C}" srcId="{0689BB4C-5FE3-4E99-8C28-9C3E6FB487D0}" destId="{5316CD47-4668-4898-970F-965FE605D347}" srcOrd="2" destOrd="0" parTransId="{2347869E-B481-4A9A-96C9-52AC11DBAC3E}" sibTransId="{8AA65B6D-D198-4C6B-B951-306CE459F588}"/>
    <dgm:cxn modelId="{3091D123-2B36-4E43-BECD-A97EB252CA9F}" srcId="{0689BB4C-5FE3-4E99-8C28-9C3E6FB487D0}" destId="{2D504CCF-AA33-4CCA-9BE9-C04197C80389}" srcOrd="0" destOrd="0" parTransId="{8AA2458B-57AF-4E0C-8331-C07365FDA430}" sibTransId="{52EF4C9D-EB48-4FA8-AE46-0AA22952EA6C}"/>
    <dgm:cxn modelId="{F100FDE3-1188-47F8-A395-231FE2E48043}" type="presOf" srcId="{5316CD47-4668-4898-970F-965FE605D347}" destId="{45BCD43F-E570-1A45-86CF-D200F3CCB9B9}" srcOrd="0" destOrd="0" presId="urn:microsoft.com/office/officeart/2005/8/layout/hierarchy1"/>
    <dgm:cxn modelId="{6F6CCECD-E78E-47D6-8B0C-EF0F588086D5}" type="presParOf" srcId="{B21B9B3C-57BC-B444-90D3-A083F5A4CE3F}" destId="{113F2080-1C37-E94B-9E24-DAAF5DA28D97}" srcOrd="0" destOrd="0" presId="urn:microsoft.com/office/officeart/2005/8/layout/hierarchy1"/>
    <dgm:cxn modelId="{9DF89742-3B14-489F-BBC0-7876ABAC15D4}" type="presParOf" srcId="{113F2080-1C37-E94B-9E24-DAAF5DA28D97}" destId="{B8863AF5-8F1B-C641-9D93-D593632F9727}" srcOrd="0" destOrd="0" presId="urn:microsoft.com/office/officeart/2005/8/layout/hierarchy1"/>
    <dgm:cxn modelId="{1A11A469-F449-469B-9699-41E6BDD51813}" type="presParOf" srcId="{B8863AF5-8F1B-C641-9D93-D593632F9727}" destId="{CBD9697F-5C65-A04C-A41D-51F15C002E35}" srcOrd="0" destOrd="0" presId="urn:microsoft.com/office/officeart/2005/8/layout/hierarchy1"/>
    <dgm:cxn modelId="{7029EC0E-27C4-4697-BB3B-4C571C93BCF3}" type="presParOf" srcId="{B8863AF5-8F1B-C641-9D93-D593632F9727}" destId="{8FB1FB35-F8BD-9744-8578-36C88177D7E4}" srcOrd="1" destOrd="0" presId="urn:microsoft.com/office/officeart/2005/8/layout/hierarchy1"/>
    <dgm:cxn modelId="{5C9168FA-3EA8-4265-8D26-504AE74D7945}" type="presParOf" srcId="{113F2080-1C37-E94B-9E24-DAAF5DA28D97}" destId="{1120700C-62E1-114C-8337-A023D704C651}" srcOrd="1" destOrd="0" presId="urn:microsoft.com/office/officeart/2005/8/layout/hierarchy1"/>
    <dgm:cxn modelId="{4057950D-CFD8-498E-82A9-8A0416179FFE}" type="presParOf" srcId="{B21B9B3C-57BC-B444-90D3-A083F5A4CE3F}" destId="{B9F4DA29-0718-4A4A-851D-8CE7529310BC}" srcOrd="1" destOrd="0" presId="urn:microsoft.com/office/officeart/2005/8/layout/hierarchy1"/>
    <dgm:cxn modelId="{F56CA8AF-0F24-4206-9ED5-4EDDD89974F1}" type="presParOf" srcId="{B9F4DA29-0718-4A4A-851D-8CE7529310BC}" destId="{DDFED90E-315F-9C4C-A187-1E98D99311F8}" srcOrd="0" destOrd="0" presId="urn:microsoft.com/office/officeart/2005/8/layout/hierarchy1"/>
    <dgm:cxn modelId="{7F397C15-584E-4175-A3AE-395C95E8448F}" type="presParOf" srcId="{DDFED90E-315F-9C4C-A187-1E98D99311F8}" destId="{2A991DB6-C7C7-CD4C-A0B0-217368963276}" srcOrd="0" destOrd="0" presId="urn:microsoft.com/office/officeart/2005/8/layout/hierarchy1"/>
    <dgm:cxn modelId="{BEDF6C95-565E-4E81-A721-0402E1840D0C}" type="presParOf" srcId="{DDFED90E-315F-9C4C-A187-1E98D99311F8}" destId="{80567729-BCD2-8846-97CC-D36B2D47CAB7}" srcOrd="1" destOrd="0" presId="urn:microsoft.com/office/officeart/2005/8/layout/hierarchy1"/>
    <dgm:cxn modelId="{C7E16246-AF46-4796-A88E-13885AB433C7}" type="presParOf" srcId="{B9F4DA29-0718-4A4A-851D-8CE7529310BC}" destId="{9F56C82D-F205-A844-9926-3E90E88C7F4E}" srcOrd="1" destOrd="0" presId="urn:microsoft.com/office/officeart/2005/8/layout/hierarchy1"/>
    <dgm:cxn modelId="{5BF27556-294A-4697-8E3E-19D298BD9CEA}" type="presParOf" srcId="{B21B9B3C-57BC-B444-90D3-A083F5A4CE3F}" destId="{DD37DA51-7184-5B40-8CA4-D1637C559D62}" srcOrd="2" destOrd="0" presId="urn:microsoft.com/office/officeart/2005/8/layout/hierarchy1"/>
    <dgm:cxn modelId="{B32B8675-F2E2-4620-BF23-2D91E156B7CE}" type="presParOf" srcId="{DD37DA51-7184-5B40-8CA4-D1637C559D62}" destId="{6839A39F-D841-6648-9A1A-333762DB295C}" srcOrd="0" destOrd="0" presId="urn:microsoft.com/office/officeart/2005/8/layout/hierarchy1"/>
    <dgm:cxn modelId="{3CC72549-0F76-469C-BCDF-00804BABD6FF}" type="presParOf" srcId="{6839A39F-D841-6648-9A1A-333762DB295C}" destId="{BCB6FC9E-BA98-B84B-8DAF-61F892464D87}" srcOrd="0" destOrd="0" presId="urn:microsoft.com/office/officeart/2005/8/layout/hierarchy1"/>
    <dgm:cxn modelId="{277370C0-D16C-4859-9601-56F66ECDDEC1}" type="presParOf" srcId="{6839A39F-D841-6648-9A1A-333762DB295C}" destId="{45BCD43F-E570-1A45-86CF-D200F3CCB9B9}" srcOrd="1" destOrd="0" presId="urn:microsoft.com/office/officeart/2005/8/layout/hierarchy1"/>
    <dgm:cxn modelId="{C21DAB7D-E380-4667-83DB-B156451002E1}" type="presParOf" srcId="{DD37DA51-7184-5B40-8CA4-D1637C559D62}" destId="{6436A66E-392D-3C46-9AC1-5C99169C45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9697F-5C65-A04C-A41D-51F15C002E35}">
      <dsp:nvSpPr>
        <dsp:cNvPr id="0" name=""/>
        <dsp:cNvSpPr/>
      </dsp:nvSpPr>
      <dsp:spPr>
        <a:xfrm>
          <a:off x="0" y="370824"/>
          <a:ext cx="3050001" cy="1936750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1FB35-F8BD-9744-8578-36C88177D7E4}">
      <dsp:nvSpPr>
        <dsp:cNvPr id="0" name=""/>
        <dsp:cNvSpPr/>
      </dsp:nvSpPr>
      <dsp:spPr>
        <a:xfrm>
          <a:off x="338889" y="692769"/>
          <a:ext cx="3050001" cy="1936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>
              <a:latin typeface="Arial" panose="020B0604020202020204" pitchFamily="34" charset="0"/>
              <a:cs typeface="Arial" panose="020B0604020202020204" pitchFamily="34" charset="0"/>
            </a:rPr>
            <a:t>Start with the child: </a:t>
          </a:r>
          <a:r>
            <a:rPr lang="en-GB" sz="1500" i="1" kern="1200" dirty="0">
              <a:latin typeface="Arial" panose="020B0604020202020204" pitchFamily="34" charset="0"/>
              <a:cs typeface="Arial" panose="020B0604020202020204" pitchFamily="34" charset="0"/>
            </a:rPr>
            <a:t>Instead of focusing on the learning objective, try and focus on what the child ‘knows’ and brings with them in relation to the science topics 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614" y="749494"/>
        <a:ext cx="2936551" cy="1823300"/>
      </dsp:txXfrm>
    </dsp:sp>
    <dsp:sp modelId="{2A991DB6-C7C7-CD4C-A0B0-217368963276}">
      <dsp:nvSpPr>
        <dsp:cNvPr id="0" name=""/>
        <dsp:cNvSpPr/>
      </dsp:nvSpPr>
      <dsp:spPr>
        <a:xfrm>
          <a:off x="3727779" y="370824"/>
          <a:ext cx="3050001" cy="1936750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67729-BCD2-8846-97CC-D36B2D47CAB7}">
      <dsp:nvSpPr>
        <dsp:cNvPr id="0" name=""/>
        <dsp:cNvSpPr/>
      </dsp:nvSpPr>
      <dsp:spPr>
        <a:xfrm>
          <a:off x="4066668" y="692769"/>
          <a:ext cx="3050001" cy="1936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>
              <a:latin typeface="Arial" panose="020B0604020202020204" pitchFamily="34" charset="0"/>
              <a:cs typeface="Arial" panose="020B0604020202020204" pitchFamily="34" charset="0"/>
            </a:rPr>
            <a:t>Fostering inclusive teaching and learning: </a:t>
          </a:r>
          <a:r>
            <a:rPr lang="en-GB" sz="1500" i="1" kern="1200" dirty="0">
              <a:latin typeface="Arial" panose="020B0604020202020204" pitchFamily="34" charset="0"/>
              <a:cs typeface="Arial" panose="020B0604020202020204" pitchFamily="34" charset="0"/>
            </a:rPr>
            <a:t>Create a classroom where children who do not have certain resources are not unnecessarily disadvantaged. Make an effort to value wider ways of ’doing science’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3393" y="749494"/>
        <a:ext cx="2936551" cy="1823300"/>
      </dsp:txXfrm>
    </dsp:sp>
    <dsp:sp modelId="{BCB6FC9E-BA98-B84B-8DAF-61F892464D87}">
      <dsp:nvSpPr>
        <dsp:cNvPr id="0" name=""/>
        <dsp:cNvSpPr/>
      </dsp:nvSpPr>
      <dsp:spPr>
        <a:xfrm>
          <a:off x="7455558" y="370824"/>
          <a:ext cx="3050001" cy="1936750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CD43F-E570-1A45-86CF-D200F3CCB9B9}">
      <dsp:nvSpPr>
        <dsp:cNvPr id="0" name=""/>
        <dsp:cNvSpPr/>
      </dsp:nvSpPr>
      <dsp:spPr>
        <a:xfrm>
          <a:off x="7794447" y="692769"/>
          <a:ext cx="3050001" cy="1936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>
              <a:latin typeface="Arial" panose="020B0604020202020204" pitchFamily="34" charset="0"/>
              <a:cs typeface="Arial" panose="020B0604020202020204" pitchFamily="34" charset="0"/>
            </a:rPr>
            <a:t>Supporting voice and agency of the child: </a:t>
          </a:r>
          <a:r>
            <a:rPr lang="en-GB" sz="1500" i="1" kern="1200" dirty="0">
              <a:latin typeface="Arial" panose="020B0604020202020204" pitchFamily="34" charset="0"/>
              <a:cs typeface="Arial" panose="020B0604020202020204" pitchFamily="34" charset="0"/>
            </a:rPr>
            <a:t>Create a classroom where children’s voices are heard and validated. Use the child’s voice to direct the lessons so that children develop a sense of ownership/agency towards the science topics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51172" y="749494"/>
        <a:ext cx="2936551" cy="1823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E9EE4-925F-4CC3-A977-684DE19B2996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93EF4-9C46-4896-8B08-CBE25798E8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192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18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19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42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86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28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5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26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32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1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93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888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55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E319-7D00-47B2-B254-C9A9A284738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9ABB7-37DC-4696-94BC-86BBFB56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12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https://discovery.ucl.ac.uk/id/eprint/10080166/1/the-science-capital-teaching-approach-pack-for-teachers.pdf" TargetMode="External"/><Relationship Id="rId7" Type="http://schemas.openxmlformats.org/officeDocument/2006/relationships/hyperlink" Target="https://www.youtube.com/watch?v=WE4ksRCEoyA" TargetMode="External"/><Relationship Id="rId2" Type="http://schemas.openxmlformats.org/officeDocument/2006/relationships/hyperlink" Target="https://forms.gle/7tm9LK61hwwAXnCS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estem.org/wp-content/uploads/2021/09/Equity-Compass-Teacher-Edition.pdf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s://www.ucl.ac.uk/ioe/departments-and-centres/departments/education-practice-and-society/aspires-research" TargetMode="External"/><Relationship Id="rId7" Type="http://schemas.openxmlformats.org/officeDocument/2006/relationships/image" Target="../media/image4.jpeg"/><Relationship Id="rId2" Type="http://schemas.openxmlformats.org/officeDocument/2006/relationships/hyperlink" Target="http://www.ucl.ac.uk/ioe-yeste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cl.ac.uk/ioe/departments-and-centres/departments/education-practice-and-society/science-capital-research/primary-science-capital-project" TargetMode="External"/><Relationship Id="rId5" Type="http://schemas.openxmlformats.org/officeDocument/2006/relationships/hyperlink" Target="https://m4kingspaces.org/" TargetMode="External"/><Relationship Id="rId10" Type="http://schemas.openxmlformats.org/officeDocument/2006/relationships/image" Target="../media/image29.jpeg"/><Relationship Id="rId4" Type="http://schemas.openxmlformats.org/officeDocument/2006/relationships/hyperlink" Target="https://twitter.com/m4kingspaces" TargetMode="External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covery.ucl.ac.uk/id/eprint/10092041/15/Moote_9538%20UCL%20Aspires%202%20report%20full%20online%20version.pdf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scovery.ucl.ac.uk/id/eprint/10092041/15/Moote_9538%20UCL%20Aspires%202%20report%20full%20online%20version.pd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18" y="5328179"/>
            <a:ext cx="1293962" cy="93998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277715" y="1965869"/>
            <a:ext cx="103081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Making science “for me”: Supporting equitable engagement with science in primary and secondary classrooms</a:t>
            </a:r>
          </a:p>
        </p:txBody>
      </p:sp>
      <p:pic>
        <p:nvPicPr>
          <p:cNvPr id="13" name="Google Shape;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212110" cy="12218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73994" y="3745602"/>
            <a:ext cx="10515600" cy="1876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 smtClean="0"/>
              <a:t>Professor Louise Archer</a:t>
            </a:r>
          </a:p>
          <a:p>
            <a:pPr marL="0" indent="0" algn="ctr">
              <a:buNone/>
            </a:pPr>
            <a:r>
              <a:rPr lang="en-GB" dirty="0" smtClean="0"/>
              <a:t>Karl Mannheim Professor of Sociology of Education, UCL IOE, UK</a:t>
            </a:r>
            <a:endParaRPr lang="en-GB" dirty="0"/>
          </a:p>
        </p:txBody>
      </p:sp>
      <p:pic>
        <p:nvPicPr>
          <p:cNvPr id="11" name="Google Shape;136;p18" descr="ASPIRES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7766" y="5328179"/>
            <a:ext cx="1564780" cy="127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5902920" y="5347601"/>
            <a:ext cx="2006807" cy="1094654"/>
          </a:xfrm>
          <a:prstGeom prst="rect">
            <a:avLst/>
          </a:prstGeom>
        </p:spPr>
      </p:pic>
      <p:pic>
        <p:nvPicPr>
          <p:cNvPr id="14" name="officeArt object" descr="A picture containing table, indoor, birthday, cake&#10;&#10;Description automatically generated"/>
          <p:cNvPicPr/>
          <p:nvPr/>
        </p:nvPicPr>
        <p:blipFill>
          <a:blip r:embed="rId7"/>
          <a:srcRect l="344" r="344"/>
          <a:stretch>
            <a:fillRect/>
          </a:stretch>
        </p:blipFill>
        <p:spPr>
          <a:xfrm>
            <a:off x="8961485" y="5373045"/>
            <a:ext cx="1676351" cy="996238"/>
          </a:xfrm>
          <a:prstGeom prst="rect">
            <a:avLst/>
          </a:prstGeom>
          <a:ln w="50800" cap="flat">
            <a:solidFill>
              <a:schemeClr val="accent1">
                <a:hueOff val="366345"/>
                <a:satOff val="11385"/>
                <a:lumOff val="-23239"/>
              </a:schemeClr>
            </a:solidFill>
            <a:prstDash val="solid"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34796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can schools do?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47624" y="2701378"/>
            <a:ext cx="5853508" cy="39219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Its not (just) what you do - but the way that you do it!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Underpinning values and mind set will determine the equitable potential of your practice and use of the SCTA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Two elements: the Equity Compass and the Science Capital Teaching Approach</a:t>
            </a:r>
          </a:p>
        </p:txBody>
      </p:sp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889" y="176577"/>
            <a:ext cx="2536069" cy="12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hart, sunburst chart&#10;&#10;Description automatically generated">
            <a:extLst>
              <a:ext uri="{FF2B5EF4-FFF2-40B4-BE49-F238E27FC236}">
                <a16:creationId xmlns="" xmlns:a16="http://schemas.microsoft.com/office/drawing/2014/main" id="{A68D4E19-D8E4-4A38-B8A5-E2A5C75C5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706" y="2701378"/>
            <a:ext cx="2116217" cy="1840790"/>
          </a:xfrm>
          <a:prstGeom prst="rect">
            <a:avLst/>
          </a:prstGeom>
        </p:spPr>
      </p:pic>
      <p:sp>
        <p:nvSpPr>
          <p:cNvPr id="7" name="Curved Down Arrow 6"/>
          <p:cNvSpPr/>
          <p:nvPr/>
        </p:nvSpPr>
        <p:spPr>
          <a:xfrm rot="5400000">
            <a:off x="9893017" y="4296605"/>
            <a:ext cx="2579514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="" xmlns:a16="http://schemas.microsoft.com/office/drawing/2014/main" id="{C05983F8-90C6-43AF-ADD8-57F64B0DCA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016" y="4978508"/>
            <a:ext cx="1647595" cy="1818625"/>
          </a:xfrm>
          <a:prstGeom prst="rect">
            <a:avLst/>
          </a:prstGeom>
        </p:spPr>
      </p:pic>
      <p:sp>
        <p:nvSpPr>
          <p:cNvPr id="10" name="Curved Left Arrow 9"/>
          <p:cNvSpPr/>
          <p:nvPr/>
        </p:nvSpPr>
        <p:spPr>
          <a:xfrm rot="10800000">
            <a:off x="7618691" y="3372608"/>
            <a:ext cx="731520" cy="25795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8321923" cy="1062644"/>
          </a:xfrm>
        </p:spPr>
        <p:txBody>
          <a:bodyPr anchor="b">
            <a:normAutofit fontScale="90000"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Science Capital Teaching Approach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1486" y="2682433"/>
            <a:ext cx="6526038" cy="3408852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(P)SCTA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 based on the idea that making changes to everyday teaching practice – not trying the change the child – can be an effective and sustainable way to help make a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Based on ideas of equity and social justice: adapting practice differentially according to need and trying to challenge and change the practices that reproduce injustices</a:t>
            </a:r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70" y="2368813"/>
            <a:ext cx="2898978" cy="41006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3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to the approach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Builds on and extends previous worked conducted with secondary schools (over 4 years with 40+ teachers from schools in London, Newcastle, York and Leeds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New primary model and handbook has been co-developed with 20 partner teachers over 2 years, funded by PSTT and The Ogden Trust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92" y="2630637"/>
            <a:ext cx="4283762" cy="32128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7976866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The Primary Science Capital Teaching Approach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6993" y="2885916"/>
            <a:ext cx="6282169" cy="3857436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Builds on existing good teaching practice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eflect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tweak existing lessons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 used with any curriculum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Supports whole-school implementation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409" y="2885916"/>
            <a:ext cx="3209326" cy="35460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48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7976866" cy="1062644"/>
          </a:xfrm>
        </p:spPr>
        <p:txBody>
          <a:bodyPr anchor="b">
            <a:no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Bedrock of good science teaching practice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8533" y="2885916"/>
            <a:ext cx="6076025" cy="3857436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approach builds on the existing research on good primary science teaching practices. 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394" y="2885916"/>
            <a:ext cx="3227030" cy="32790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7976866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Foundation: Broadening what and who counts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8533" y="2612029"/>
            <a:ext cx="6076025" cy="3857436"/>
          </a:xfrm>
        </p:spPr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Students do not just find science concepts difficult – some struggle to identify and engage with science, it feels alien to them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Challenge stereotypes and dominant ideas and representations of science, such as ‘who does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science’, what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constitutes ‘doing’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science and idea that science is only for ‘clever’ students.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dk1"/>
              </a:buClr>
              <a:buSzPts val="2400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Teachers reflect on who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and what sorts of behaviours get valued as indicating a ‘good science student’/‘being good at science’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 my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lessons?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543" r="141"/>
          <a:stretch/>
        </p:blipFill>
        <p:spPr>
          <a:xfrm>
            <a:off x="1260266" y="2885916"/>
            <a:ext cx="3100606" cy="3289457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7976866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Foundation: Broadening what and who counts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5427" y="2489329"/>
            <a:ext cx="8406927" cy="650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Broaden what counts using these techniques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graphicFrame>
        <p:nvGraphicFramePr>
          <p:cNvPr id="9" name="TextBox 16">
            <a:extLst>
              <a:ext uri="{FF2B5EF4-FFF2-40B4-BE49-F238E27FC236}">
                <a16:creationId xmlns="" xmlns:a16="http://schemas.microsoft.com/office/drawing/2014/main" id="{78829DF7-A125-42A6-A8FC-F0634CF001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800831"/>
              </p:ext>
            </p:extLst>
          </p:nvPr>
        </p:nvGraphicFramePr>
        <p:xfrm>
          <a:off x="686831" y="3140015"/>
          <a:ext cx="10844449" cy="3000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52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7976866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Pillar: Personalise and Localise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8533" y="2612029"/>
            <a:ext cx="6076025" cy="3857436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590"/>
            </a:pPr>
            <a:r>
              <a:rPr lang="en-GB" sz="24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Go beyond contextualising science - personalise and localise it to make relevant to your particular students’ everyday lives</a:t>
            </a:r>
          </a:p>
          <a:p>
            <a:pPr lvl="0">
              <a:buClr>
                <a:schemeClr val="dk1"/>
              </a:buClr>
              <a:buSzPts val="2590"/>
            </a:pPr>
            <a:r>
              <a:rPr lang="en-GB" sz="24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Approach looks different in every classroom – because students are different</a:t>
            </a:r>
          </a:p>
          <a:p>
            <a:pPr lvl="0">
              <a:buClr>
                <a:schemeClr val="dk1"/>
              </a:buClr>
              <a:buSzPts val="2590"/>
            </a:pPr>
            <a:r>
              <a:rPr lang="en-GB" sz="2400" dirty="0"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“If kids can talk about their experience, express themselves or their ideas – I find they’re far more engaged and they value it a lot more.[…] When they’re talking about something that they personally know or care about, you can see they’re happy, they’re excited” (Secondary science teacher, 2016-2017)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2981" r="4" b="1654"/>
          <a:stretch/>
        </p:blipFill>
        <p:spPr>
          <a:xfrm>
            <a:off x="1047624" y="2768900"/>
            <a:ext cx="3560142" cy="370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99" y="978102"/>
            <a:ext cx="8166647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Pillar: Meaningfully Elicit, Value,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Link &amp; Extend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8533" y="2612029"/>
            <a:ext cx="6076025" cy="3857436"/>
          </a:xfrm>
        </p:spPr>
        <p:txBody>
          <a:bodyPr>
            <a:norm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Way to support students to feel valued and connected to science</a:t>
            </a:r>
          </a:p>
          <a:p>
            <a:pPr lvl="0">
              <a:buClr>
                <a:schemeClr val="dk1"/>
              </a:buClr>
              <a:buSzPts val="2800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Teachers elicit students’ experiences, skills and home knowledge (what students ‘bring with them’) in relation to a topic, value (and legitimate) these, and link them to science connections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2981" r="4" b="1654"/>
          <a:stretch/>
        </p:blipFill>
        <p:spPr>
          <a:xfrm>
            <a:off x="1047624" y="2768900"/>
            <a:ext cx="3560142" cy="370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4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99" y="978102"/>
            <a:ext cx="8166647" cy="1062644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Pillar: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science capital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8533" y="2612029"/>
            <a:ext cx="6076025" cy="3857436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Actively cultivate, develop and build science capital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dimensions, e.g.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Knowledge about the transferability of science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Science media consumption 	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Talking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about science in everyday life</a:t>
            </a: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2981" r="4" b="1654"/>
          <a:stretch/>
        </p:blipFill>
        <p:spPr>
          <a:xfrm>
            <a:off x="1047624" y="2768900"/>
            <a:ext cx="3560142" cy="370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0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625" y="2656936"/>
            <a:ext cx="9580118" cy="4201064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post-compulsory science is uneven and inequitable – especially in the physical sciences – and exacerbates at each educational and professional stage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These patterns are persistent and remain despite decades of initiatives and efforts aimed at increasing and widening participation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Many interventions focus on trying to increase interest in science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But our 13 year ASPIRES research study, tracking a cohort of young people from age 10-23 (surveys with 48,000+ young people, 800+ interviews with children and parents) shows that lack of interest in science is not the main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problem …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500" dirty="0"/>
          </a:p>
          <a:p>
            <a:endParaRPr lang="en-GB" sz="1500" dirty="0"/>
          </a:p>
          <a:p>
            <a:pPr marL="0" indent="0">
              <a:buNone/>
            </a:pPr>
            <a:endParaRPr lang="en-GB" sz="1500" dirty="0"/>
          </a:p>
        </p:txBody>
      </p:sp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63" y="459060"/>
            <a:ext cx="2536069" cy="12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99" y="978102"/>
            <a:ext cx="8166647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Impact of the Approach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30" y="6315577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363" y="2635207"/>
            <a:ext cx="5184118" cy="3456078"/>
          </a:xfrm>
        </p:spPr>
      </p:pic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889" y="176577"/>
            <a:ext cx="2536069" cy="12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98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3" y="1296547"/>
            <a:ext cx="5563170" cy="45200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350" y="1451388"/>
            <a:ext cx="5537772" cy="256465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350" y="4016044"/>
            <a:ext cx="5537772" cy="2740031"/>
          </a:xfrm>
        </p:spPr>
      </p:pic>
      <p:sp>
        <p:nvSpPr>
          <p:cNvPr id="3" name="TextBox 2"/>
          <p:cNvSpPr txBox="1"/>
          <p:nvPr/>
        </p:nvSpPr>
        <p:spPr>
          <a:xfrm>
            <a:off x="2134318" y="339991"/>
            <a:ext cx="2218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2036" y="339991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99" y="978102"/>
            <a:ext cx="8166647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our teachers say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29" y="6469465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83349" y="3254500"/>
            <a:ext cx="56535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 was quite sceptical to start with, but I saw it made such a huge difference! The approach totally changed the classroom experience … I saw the children sit up in their chairs, look straight at me, and I could see them thinking, ‘Yes, I am part of this – I have something important to say’. Being able to share their own life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knowledge with the other children gave them a huge sense of achievement.</a:t>
            </a:r>
          </a:p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	 (Year 4 teacher, Midlands)</a:t>
            </a:r>
          </a:p>
        </p:txBody>
      </p:sp>
      <p:sp>
        <p:nvSpPr>
          <p:cNvPr id="9" name="Freeform: Shape 72">
            <a:extLst>
              <a:ext uri="{FF2B5EF4-FFF2-40B4-BE49-F238E27FC236}">
                <a16:creationId xmlns="" xmlns:a16="http://schemas.microsoft.com/office/drawing/2014/main" id="{284CBF33-0F96-4C13-AD04-4B75E2AA12AE}"/>
              </a:ext>
            </a:extLst>
          </p:cNvPr>
          <p:cNvSpPr/>
          <p:nvPr/>
        </p:nvSpPr>
        <p:spPr>
          <a:xfrm>
            <a:off x="2934529" y="2778746"/>
            <a:ext cx="6322942" cy="3536831"/>
          </a:xfrm>
          <a:custGeom>
            <a:avLst/>
            <a:gdLst>
              <a:gd name="connsiteX0" fmla="*/ 0 w 8004412"/>
              <a:gd name="connsiteY0" fmla="*/ 565966 h 3268525"/>
              <a:gd name="connsiteX1" fmla="*/ 123389 w 8004412"/>
              <a:gd name="connsiteY1" fmla="*/ 565966 h 3268525"/>
              <a:gd name="connsiteX2" fmla="*/ 120769 w 8004412"/>
              <a:gd name="connsiteY2" fmla="*/ 591950 h 3268525"/>
              <a:gd name="connsiteX3" fmla="*/ 120769 w 8004412"/>
              <a:gd name="connsiteY3" fmla="*/ 2676576 h 3268525"/>
              <a:gd name="connsiteX4" fmla="*/ 591950 w 8004412"/>
              <a:gd name="connsiteY4" fmla="*/ 3147757 h 3268525"/>
              <a:gd name="connsiteX5" fmla="*/ 6707306 w 8004412"/>
              <a:gd name="connsiteY5" fmla="*/ 3147757 h 3268525"/>
              <a:gd name="connsiteX6" fmla="*/ 6707306 w 8004412"/>
              <a:gd name="connsiteY6" fmla="*/ 3268525 h 3268525"/>
              <a:gd name="connsiteX7" fmla="*/ 544765 w 8004412"/>
              <a:gd name="connsiteY7" fmla="*/ 3268525 h 3268525"/>
              <a:gd name="connsiteX8" fmla="*/ 0 w 8004412"/>
              <a:gd name="connsiteY8" fmla="*/ 2723760 h 3268525"/>
              <a:gd name="connsiteX9" fmla="*/ 1297106 w 8004412"/>
              <a:gd name="connsiteY9" fmla="*/ 0 h 3268525"/>
              <a:gd name="connsiteX10" fmla="*/ 7459647 w 8004412"/>
              <a:gd name="connsiteY10" fmla="*/ 0 h 3268525"/>
              <a:gd name="connsiteX11" fmla="*/ 8004412 w 8004412"/>
              <a:gd name="connsiteY11" fmla="*/ 544765 h 3268525"/>
              <a:gd name="connsiteX12" fmla="*/ 8004412 w 8004412"/>
              <a:gd name="connsiteY12" fmla="*/ 2702559 h 3268525"/>
              <a:gd name="connsiteX13" fmla="*/ 7881024 w 8004412"/>
              <a:gd name="connsiteY13" fmla="*/ 2702559 h 3268525"/>
              <a:gd name="connsiteX14" fmla="*/ 7883643 w 8004412"/>
              <a:gd name="connsiteY14" fmla="*/ 2676576 h 3268525"/>
              <a:gd name="connsiteX15" fmla="*/ 7883643 w 8004412"/>
              <a:gd name="connsiteY15" fmla="*/ 591950 h 3268525"/>
              <a:gd name="connsiteX16" fmla="*/ 7412462 w 8004412"/>
              <a:gd name="connsiteY16" fmla="*/ 120769 h 3268525"/>
              <a:gd name="connsiteX17" fmla="*/ 1297106 w 8004412"/>
              <a:gd name="connsiteY17" fmla="*/ 120769 h 32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4412" h="3268525">
                <a:moveTo>
                  <a:pt x="0" y="565966"/>
                </a:moveTo>
                <a:lnTo>
                  <a:pt x="123389" y="565966"/>
                </a:lnTo>
                <a:lnTo>
                  <a:pt x="120769" y="591950"/>
                </a:lnTo>
                <a:lnTo>
                  <a:pt x="120769" y="2676576"/>
                </a:lnTo>
                <a:cubicBezTo>
                  <a:pt x="120769" y="2936802"/>
                  <a:pt x="331724" y="3147757"/>
                  <a:pt x="591950" y="3147757"/>
                </a:cubicBezTo>
                <a:lnTo>
                  <a:pt x="6707306" y="3147757"/>
                </a:lnTo>
                <a:lnTo>
                  <a:pt x="6707306" y="3268525"/>
                </a:lnTo>
                <a:lnTo>
                  <a:pt x="544765" y="3268525"/>
                </a:lnTo>
                <a:cubicBezTo>
                  <a:pt x="243900" y="3268525"/>
                  <a:pt x="0" y="3024625"/>
                  <a:pt x="0" y="2723760"/>
                </a:cubicBezTo>
                <a:close/>
                <a:moveTo>
                  <a:pt x="1297106" y="0"/>
                </a:moveTo>
                <a:lnTo>
                  <a:pt x="7459647" y="0"/>
                </a:lnTo>
                <a:cubicBezTo>
                  <a:pt x="7760512" y="0"/>
                  <a:pt x="8004412" y="243900"/>
                  <a:pt x="8004412" y="544765"/>
                </a:cubicBezTo>
                <a:lnTo>
                  <a:pt x="8004412" y="2702559"/>
                </a:lnTo>
                <a:lnTo>
                  <a:pt x="7881024" y="2702559"/>
                </a:lnTo>
                <a:lnTo>
                  <a:pt x="7883643" y="2676576"/>
                </a:lnTo>
                <a:lnTo>
                  <a:pt x="7883643" y="591950"/>
                </a:lnTo>
                <a:cubicBezTo>
                  <a:pt x="7883643" y="331724"/>
                  <a:pt x="7672688" y="120769"/>
                  <a:pt x="7412462" y="120769"/>
                </a:cubicBezTo>
                <a:lnTo>
                  <a:pt x="1297106" y="120769"/>
                </a:lnTo>
                <a:close/>
              </a:path>
            </a:pathLst>
          </a:custGeom>
          <a:solidFill>
            <a:srgbClr val="E84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0060" tIns="457200" rIns="4800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73">
            <a:extLst>
              <a:ext uri="{FF2B5EF4-FFF2-40B4-BE49-F238E27FC236}">
                <a16:creationId xmlns="" xmlns:a16="http://schemas.microsoft.com/office/drawing/2014/main" id="{C0D20BC1-9E0B-4FD0-9940-9B719731DAFC}"/>
              </a:ext>
            </a:extLst>
          </p:cNvPr>
          <p:cNvSpPr/>
          <p:nvPr/>
        </p:nvSpPr>
        <p:spPr>
          <a:xfrm>
            <a:off x="2576059" y="2470969"/>
            <a:ext cx="834356" cy="675294"/>
          </a:xfrm>
          <a:custGeom>
            <a:avLst/>
            <a:gdLst>
              <a:gd name="connsiteX0" fmla="*/ 933203 w 1005227"/>
              <a:gd name="connsiteY0" fmla="*/ 0 h 761102"/>
              <a:gd name="connsiteX1" fmla="*/ 973261 w 1005227"/>
              <a:gd name="connsiteY1" fmla="*/ 2225 h 761102"/>
              <a:gd name="connsiteX2" fmla="*/ 997000 w 1005227"/>
              <a:gd name="connsiteY2" fmla="*/ 9643 h 761102"/>
              <a:gd name="connsiteX3" fmla="*/ 1005160 w 1005227"/>
              <a:gd name="connsiteY3" fmla="*/ 23738 h 761102"/>
              <a:gd name="connsiteX4" fmla="*/ 998483 w 1005227"/>
              <a:gd name="connsiteY4" fmla="*/ 44509 h 761102"/>
              <a:gd name="connsiteX5" fmla="*/ 804128 w 1005227"/>
              <a:gd name="connsiteY5" fmla="*/ 452507 h 761102"/>
              <a:gd name="connsiteX6" fmla="*/ 804128 w 1005227"/>
              <a:gd name="connsiteY6" fmla="*/ 639445 h 761102"/>
              <a:gd name="connsiteX7" fmla="*/ 795968 w 1005227"/>
              <a:gd name="connsiteY7" fmla="*/ 701757 h 761102"/>
              <a:gd name="connsiteX8" fmla="*/ 770746 w 1005227"/>
              <a:gd name="connsiteY8" fmla="*/ 738848 h 761102"/>
              <a:gd name="connsiteX9" fmla="*/ 727721 w 1005227"/>
              <a:gd name="connsiteY9" fmla="*/ 756651 h 761102"/>
              <a:gd name="connsiteX10" fmla="*/ 666150 w 1005227"/>
              <a:gd name="connsiteY10" fmla="*/ 761102 h 761102"/>
              <a:gd name="connsiteX11" fmla="*/ 605321 w 1005227"/>
              <a:gd name="connsiteY11" fmla="*/ 756651 h 761102"/>
              <a:gd name="connsiteX12" fmla="*/ 563779 w 1005227"/>
              <a:gd name="connsiteY12" fmla="*/ 738848 h 761102"/>
              <a:gd name="connsiteX13" fmla="*/ 539300 w 1005227"/>
              <a:gd name="connsiteY13" fmla="*/ 701757 h 761102"/>
              <a:gd name="connsiteX14" fmla="*/ 531140 w 1005227"/>
              <a:gd name="connsiteY14" fmla="*/ 639445 h 761102"/>
              <a:gd name="connsiteX15" fmla="*/ 535590 w 1005227"/>
              <a:gd name="connsiteY15" fmla="*/ 557103 h 761102"/>
              <a:gd name="connsiteX16" fmla="*/ 549685 w 1005227"/>
              <a:gd name="connsiteY16" fmla="*/ 485147 h 761102"/>
              <a:gd name="connsiteX17" fmla="*/ 576390 w 1005227"/>
              <a:gd name="connsiteY17" fmla="*/ 417642 h 761102"/>
              <a:gd name="connsiteX18" fmla="*/ 617190 w 1005227"/>
              <a:gd name="connsiteY18" fmla="*/ 347169 h 761102"/>
              <a:gd name="connsiteX19" fmla="*/ 817480 w 1005227"/>
              <a:gd name="connsiteY19" fmla="*/ 43025 h 761102"/>
              <a:gd name="connsiteX20" fmla="*/ 833800 w 1005227"/>
              <a:gd name="connsiteY20" fmla="*/ 23738 h 761102"/>
              <a:gd name="connsiteX21" fmla="*/ 856055 w 1005227"/>
              <a:gd name="connsiteY21" fmla="*/ 11127 h 761102"/>
              <a:gd name="connsiteX22" fmla="*/ 887953 w 1005227"/>
              <a:gd name="connsiteY22" fmla="*/ 2967 h 761102"/>
              <a:gd name="connsiteX23" fmla="*/ 933203 w 1005227"/>
              <a:gd name="connsiteY23" fmla="*/ 0 h 761102"/>
              <a:gd name="connsiteX24" fmla="*/ 402064 w 1005227"/>
              <a:gd name="connsiteY24" fmla="*/ 0 h 761102"/>
              <a:gd name="connsiteX25" fmla="*/ 441380 w 1005227"/>
              <a:gd name="connsiteY25" fmla="*/ 2225 h 761102"/>
              <a:gd name="connsiteX26" fmla="*/ 465118 w 1005227"/>
              <a:gd name="connsiteY26" fmla="*/ 9643 h 761102"/>
              <a:gd name="connsiteX27" fmla="*/ 473278 w 1005227"/>
              <a:gd name="connsiteY27" fmla="*/ 23738 h 761102"/>
              <a:gd name="connsiteX28" fmla="*/ 467343 w 1005227"/>
              <a:gd name="connsiteY28" fmla="*/ 44509 h 761102"/>
              <a:gd name="connsiteX29" fmla="*/ 272988 w 1005227"/>
              <a:gd name="connsiteY29" fmla="*/ 452507 h 761102"/>
              <a:gd name="connsiteX30" fmla="*/ 272988 w 1005227"/>
              <a:gd name="connsiteY30" fmla="*/ 639445 h 761102"/>
              <a:gd name="connsiteX31" fmla="*/ 264828 w 1005227"/>
              <a:gd name="connsiteY31" fmla="*/ 701757 h 761102"/>
              <a:gd name="connsiteX32" fmla="*/ 239606 w 1005227"/>
              <a:gd name="connsiteY32" fmla="*/ 738848 h 761102"/>
              <a:gd name="connsiteX33" fmla="*/ 196581 w 1005227"/>
              <a:gd name="connsiteY33" fmla="*/ 756651 h 761102"/>
              <a:gd name="connsiteX34" fmla="*/ 135010 w 1005227"/>
              <a:gd name="connsiteY34" fmla="*/ 761102 h 761102"/>
              <a:gd name="connsiteX35" fmla="*/ 74181 w 1005227"/>
              <a:gd name="connsiteY35" fmla="*/ 756651 h 761102"/>
              <a:gd name="connsiteX36" fmla="*/ 32640 w 1005227"/>
              <a:gd name="connsiteY36" fmla="*/ 738848 h 761102"/>
              <a:gd name="connsiteX37" fmla="*/ 8160 w 1005227"/>
              <a:gd name="connsiteY37" fmla="*/ 701757 h 761102"/>
              <a:gd name="connsiteX38" fmla="*/ 0 w 1005227"/>
              <a:gd name="connsiteY38" fmla="*/ 639445 h 761102"/>
              <a:gd name="connsiteX39" fmla="*/ 4451 w 1005227"/>
              <a:gd name="connsiteY39" fmla="*/ 557103 h 761102"/>
              <a:gd name="connsiteX40" fmla="*/ 18545 w 1005227"/>
              <a:gd name="connsiteY40" fmla="*/ 485147 h 761102"/>
              <a:gd name="connsiteX41" fmla="*/ 45251 w 1005227"/>
              <a:gd name="connsiteY41" fmla="*/ 417642 h 761102"/>
              <a:gd name="connsiteX42" fmla="*/ 86050 w 1005227"/>
              <a:gd name="connsiteY42" fmla="*/ 347169 h 761102"/>
              <a:gd name="connsiteX43" fmla="*/ 286341 w 1005227"/>
              <a:gd name="connsiteY43" fmla="*/ 43025 h 761102"/>
              <a:gd name="connsiteX44" fmla="*/ 302661 w 1005227"/>
              <a:gd name="connsiteY44" fmla="*/ 23738 h 761102"/>
              <a:gd name="connsiteX45" fmla="*/ 324915 w 1005227"/>
              <a:gd name="connsiteY45" fmla="*/ 11127 h 761102"/>
              <a:gd name="connsiteX46" fmla="*/ 356813 w 1005227"/>
              <a:gd name="connsiteY46" fmla="*/ 2967 h 761102"/>
              <a:gd name="connsiteX47" fmla="*/ 402064 w 1005227"/>
              <a:gd name="connsiteY47" fmla="*/ 0 h 76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5227" h="761102">
                <a:moveTo>
                  <a:pt x="933203" y="0"/>
                </a:moveTo>
                <a:cubicBezTo>
                  <a:pt x="949029" y="0"/>
                  <a:pt x="962381" y="741"/>
                  <a:pt x="973261" y="2225"/>
                </a:cubicBezTo>
                <a:cubicBezTo>
                  <a:pt x="984141" y="3709"/>
                  <a:pt x="992054" y="6181"/>
                  <a:pt x="997000" y="9643"/>
                </a:cubicBezTo>
                <a:cubicBezTo>
                  <a:pt x="1001945" y="13105"/>
                  <a:pt x="1004665" y="17803"/>
                  <a:pt x="1005160" y="23738"/>
                </a:cubicBezTo>
                <a:cubicBezTo>
                  <a:pt x="1005654" y="29672"/>
                  <a:pt x="1003429" y="36596"/>
                  <a:pt x="998483" y="44509"/>
                </a:cubicBezTo>
                <a:lnTo>
                  <a:pt x="804128" y="452507"/>
                </a:lnTo>
                <a:lnTo>
                  <a:pt x="804128" y="639445"/>
                </a:lnTo>
                <a:cubicBezTo>
                  <a:pt x="804128" y="665161"/>
                  <a:pt x="801408" y="685932"/>
                  <a:pt x="795968" y="701757"/>
                </a:cubicBezTo>
                <a:cubicBezTo>
                  <a:pt x="790528" y="717582"/>
                  <a:pt x="782120" y="729946"/>
                  <a:pt x="770746" y="738848"/>
                </a:cubicBezTo>
                <a:cubicBezTo>
                  <a:pt x="759371" y="747749"/>
                  <a:pt x="745030" y="753684"/>
                  <a:pt x="727721" y="756651"/>
                </a:cubicBezTo>
                <a:cubicBezTo>
                  <a:pt x="710412" y="759618"/>
                  <a:pt x="689888" y="761102"/>
                  <a:pt x="666150" y="761102"/>
                </a:cubicBezTo>
                <a:cubicBezTo>
                  <a:pt x="642412" y="761102"/>
                  <a:pt x="622136" y="759618"/>
                  <a:pt x="605321" y="756651"/>
                </a:cubicBezTo>
                <a:cubicBezTo>
                  <a:pt x="588507" y="753684"/>
                  <a:pt x="574659" y="747749"/>
                  <a:pt x="563779" y="738848"/>
                </a:cubicBezTo>
                <a:cubicBezTo>
                  <a:pt x="552899" y="729946"/>
                  <a:pt x="544739" y="717582"/>
                  <a:pt x="539300" y="701757"/>
                </a:cubicBezTo>
                <a:cubicBezTo>
                  <a:pt x="533860" y="685932"/>
                  <a:pt x="531140" y="665161"/>
                  <a:pt x="531140" y="639445"/>
                </a:cubicBezTo>
                <a:cubicBezTo>
                  <a:pt x="531140" y="609772"/>
                  <a:pt x="532623" y="582325"/>
                  <a:pt x="535590" y="557103"/>
                </a:cubicBezTo>
                <a:cubicBezTo>
                  <a:pt x="538558" y="531881"/>
                  <a:pt x="543256" y="507896"/>
                  <a:pt x="549685" y="485147"/>
                </a:cubicBezTo>
                <a:cubicBezTo>
                  <a:pt x="556114" y="462398"/>
                  <a:pt x="565016" y="439896"/>
                  <a:pt x="576390" y="417642"/>
                </a:cubicBezTo>
                <a:cubicBezTo>
                  <a:pt x="587765" y="395387"/>
                  <a:pt x="601365" y="371896"/>
                  <a:pt x="617190" y="347169"/>
                </a:cubicBezTo>
                <a:lnTo>
                  <a:pt x="817480" y="43025"/>
                </a:lnTo>
                <a:cubicBezTo>
                  <a:pt x="822426" y="35112"/>
                  <a:pt x="827866" y="28683"/>
                  <a:pt x="833800" y="23738"/>
                </a:cubicBezTo>
                <a:cubicBezTo>
                  <a:pt x="839735" y="18792"/>
                  <a:pt x="847153" y="14589"/>
                  <a:pt x="856055" y="11127"/>
                </a:cubicBezTo>
                <a:cubicBezTo>
                  <a:pt x="864956" y="7665"/>
                  <a:pt x="875589" y="4945"/>
                  <a:pt x="887953" y="2967"/>
                </a:cubicBezTo>
                <a:cubicBezTo>
                  <a:pt x="900316" y="989"/>
                  <a:pt x="915400" y="0"/>
                  <a:pt x="933203" y="0"/>
                </a:cubicBezTo>
                <a:close/>
                <a:moveTo>
                  <a:pt x="402064" y="0"/>
                </a:moveTo>
                <a:cubicBezTo>
                  <a:pt x="417889" y="0"/>
                  <a:pt x="430995" y="741"/>
                  <a:pt x="441380" y="2225"/>
                </a:cubicBezTo>
                <a:cubicBezTo>
                  <a:pt x="451765" y="3709"/>
                  <a:pt x="459678" y="6181"/>
                  <a:pt x="465118" y="9643"/>
                </a:cubicBezTo>
                <a:cubicBezTo>
                  <a:pt x="470558" y="13105"/>
                  <a:pt x="473278" y="17803"/>
                  <a:pt x="473278" y="23738"/>
                </a:cubicBezTo>
                <a:cubicBezTo>
                  <a:pt x="473278" y="29672"/>
                  <a:pt x="471300" y="36596"/>
                  <a:pt x="467343" y="44509"/>
                </a:cubicBezTo>
                <a:lnTo>
                  <a:pt x="272988" y="452507"/>
                </a:lnTo>
                <a:lnTo>
                  <a:pt x="272988" y="639445"/>
                </a:lnTo>
                <a:cubicBezTo>
                  <a:pt x="272988" y="665161"/>
                  <a:pt x="270268" y="685932"/>
                  <a:pt x="264828" y="701757"/>
                </a:cubicBezTo>
                <a:cubicBezTo>
                  <a:pt x="259388" y="717582"/>
                  <a:pt x="250981" y="729946"/>
                  <a:pt x="239606" y="738848"/>
                </a:cubicBezTo>
                <a:cubicBezTo>
                  <a:pt x="228232" y="747749"/>
                  <a:pt x="213890" y="753684"/>
                  <a:pt x="196581" y="756651"/>
                </a:cubicBezTo>
                <a:cubicBezTo>
                  <a:pt x="179272" y="759618"/>
                  <a:pt x="158748" y="761102"/>
                  <a:pt x="135010" y="761102"/>
                </a:cubicBezTo>
                <a:cubicBezTo>
                  <a:pt x="111272" y="761102"/>
                  <a:pt x="90996" y="759618"/>
                  <a:pt x="74181" y="756651"/>
                </a:cubicBezTo>
                <a:cubicBezTo>
                  <a:pt x="57367" y="753684"/>
                  <a:pt x="43520" y="747749"/>
                  <a:pt x="32640" y="738848"/>
                </a:cubicBezTo>
                <a:cubicBezTo>
                  <a:pt x="21760" y="729946"/>
                  <a:pt x="13600" y="717582"/>
                  <a:pt x="8160" y="701757"/>
                </a:cubicBezTo>
                <a:cubicBezTo>
                  <a:pt x="2720" y="685932"/>
                  <a:pt x="0" y="665161"/>
                  <a:pt x="0" y="639445"/>
                </a:cubicBezTo>
                <a:cubicBezTo>
                  <a:pt x="0" y="609772"/>
                  <a:pt x="1483" y="582325"/>
                  <a:pt x="4451" y="557103"/>
                </a:cubicBezTo>
                <a:cubicBezTo>
                  <a:pt x="7418" y="531881"/>
                  <a:pt x="12116" y="507896"/>
                  <a:pt x="18545" y="485147"/>
                </a:cubicBezTo>
                <a:cubicBezTo>
                  <a:pt x="24974" y="462398"/>
                  <a:pt x="33876" y="439896"/>
                  <a:pt x="45251" y="417642"/>
                </a:cubicBezTo>
                <a:cubicBezTo>
                  <a:pt x="56625" y="395387"/>
                  <a:pt x="70225" y="371896"/>
                  <a:pt x="86050" y="347169"/>
                </a:cubicBezTo>
                <a:lnTo>
                  <a:pt x="286341" y="43025"/>
                </a:lnTo>
                <a:cubicBezTo>
                  <a:pt x="291286" y="35112"/>
                  <a:pt x="296726" y="28683"/>
                  <a:pt x="302661" y="23738"/>
                </a:cubicBezTo>
                <a:cubicBezTo>
                  <a:pt x="308595" y="18792"/>
                  <a:pt x="316013" y="14589"/>
                  <a:pt x="324915" y="11127"/>
                </a:cubicBezTo>
                <a:cubicBezTo>
                  <a:pt x="333817" y="7665"/>
                  <a:pt x="344449" y="4945"/>
                  <a:pt x="356813" y="2967"/>
                </a:cubicBezTo>
                <a:cubicBezTo>
                  <a:pt x="369177" y="989"/>
                  <a:pt x="384260" y="0"/>
                  <a:pt x="402064" y="0"/>
                </a:cubicBezTo>
                <a:close/>
              </a:path>
            </a:pathLst>
          </a:custGeom>
          <a:solidFill>
            <a:srgbClr val="E84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noProof="1"/>
          </a:p>
        </p:txBody>
      </p:sp>
      <p:sp>
        <p:nvSpPr>
          <p:cNvPr id="11" name="Freeform: Shape 74">
            <a:extLst>
              <a:ext uri="{FF2B5EF4-FFF2-40B4-BE49-F238E27FC236}">
                <a16:creationId xmlns="" xmlns:a16="http://schemas.microsoft.com/office/drawing/2014/main" id="{F7C6F0DE-60CF-4656-AD38-C336D665F873}"/>
              </a:ext>
            </a:extLst>
          </p:cNvPr>
          <p:cNvSpPr/>
          <p:nvPr/>
        </p:nvSpPr>
        <p:spPr>
          <a:xfrm>
            <a:off x="8558199" y="5932657"/>
            <a:ext cx="757422" cy="543576"/>
          </a:xfrm>
          <a:custGeom>
            <a:avLst/>
            <a:gdLst>
              <a:gd name="connsiteX0" fmla="*/ 870232 w 1005242"/>
              <a:gd name="connsiteY0" fmla="*/ 0 h 761102"/>
              <a:gd name="connsiteX1" fmla="*/ 930319 w 1005242"/>
              <a:gd name="connsiteY1" fmla="*/ 4451 h 761102"/>
              <a:gd name="connsiteX2" fmla="*/ 972602 w 1005242"/>
              <a:gd name="connsiteY2" fmla="*/ 21512 h 761102"/>
              <a:gd name="connsiteX3" fmla="*/ 997082 w 1005242"/>
              <a:gd name="connsiteY3" fmla="*/ 57861 h 761102"/>
              <a:gd name="connsiteX4" fmla="*/ 1005242 w 1005242"/>
              <a:gd name="connsiteY4" fmla="*/ 120174 h 761102"/>
              <a:gd name="connsiteX5" fmla="*/ 1000792 w 1005242"/>
              <a:gd name="connsiteY5" fmla="*/ 203999 h 761102"/>
              <a:gd name="connsiteX6" fmla="*/ 986697 w 1005242"/>
              <a:gd name="connsiteY6" fmla="*/ 275955 h 761102"/>
              <a:gd name="connsiteX7" fmla="*/ 959992 w 1005242"/>
              <a:gd name="connsiteY7" fmla="*/ 343460 h 761102"/>
              <a:gd name="connsiteX8" fmla="*/ 919192 w 1005242"/>
              <a:gd name="connsiteY8" fmla="*/ 412449 h 761102"/>
              <a:gd name="connsiteX9" fmla="*/ 717418 w 1005242"/>
              <a:gd name="connsiteY9" fmla="*/ 716593 h 761102"/>
              <a:gd name="connsiteX10" fmla="*/ 701840 w 1005242"/>
              <a:gd name="connsiteY10" fmla="*/ 736622 h 761102"/>
              <a:gd name="connsiteX11" fmla="*/ 678844 w 1005242"/>
              <a:gd name="connsiteY11" fmla="*/ 749975 h 761102"/>
              <a:gd name="connsiteX12" fmla="*/ 647688 w 1005242"/>
              <a:gd name="connsiteY12" fmla="*/ 758135 h 761102"/>
              <a:gd name="connsiteX13" fmla="*/ 603179 w 1005242"/>
              <a:gd name="connsiteY13" fmla="*/ 761102 h 761102"/>
              <a:gd name="connsiteX14" fmla="*/ 563863 w 1005242"/>
              <a:gd name="connsiteY14" fmla="*/ 758877 h 761102"/>
              <a:gd name="connsiteX15" fmla="*/ 540124 w 1005242"/>
              <a:gd name="connsiteY15" fmla="*/ 750717 h 761102"/>
              <a:gd name="connsiteX16" fmla="*/ 531965 w 1005242"/>
              <a:gd name="connsiteY16" fmla="*/ 735880 h 761102"/>
              <a:gd name="connsiteX17" fmla="*/ 536415 w 1005242"/>
              <a:gd name="connsiteY17" fmla="*/ 713626 h 761102"/>
              <a:gd name="connsiteX18" fmla="*/ 732255 w 1005242"/>
              <a:gd name="connsiteY18" fmla="*/ 308595 h 761102"/>
              <a:gd name="connsiteX19" fmla="*/ 732255 w 1005242"/>
              <a:gd name="connsiteY19" fmla="*/ 120174 h 761102"/>
              <a:gd name="connsiteX20" fmla="*/ 739673 w 1005242"/>
              <a:gd name="connsiteY20" fmla="*/ 57861 h 761102"/>
              <a:gd name="connsiteX21" fmla="*/ 764153 w 1005242"/>
              <a:gd name="connsiteY21" fmla="*/ 21512 h 761102"/>
              <a:gd name="connsiteX22" fmla="*/ 807178 w 1005242"/>
              <a:gd name="connsiteY22" fmla="*/ 4451 h 761102"/>
              <a:gd name="connsiteX23" fmla="*/ 870232 w 1005242"/>
              <a:gd name="connsiteY23" fmla="*/ 0 h 761102"/>
              <a:gd name="connsiteX24" fmla="*/ 339093 w 1005242"/>
              <a:gd name="connsiteY24" fmla="*/ 0 h 761102"/>
              <a:gd name="connsiteX25" fmla="*/ 399921 w 1005242"/>
              <a:gd name="connsiteY25" fmla="*/ 4451 h 761102"/>
              <a:gd name="connsiteX26" fmla="*/ 441463 w 1005242"/>
              <a:gd name="connsiteY26" fmla="*/ 21512 h 761102"/>
              <a:gd name="connsiteX27" fmla="*/ 465943 w 1005242"/>
              <a:gd name="connsiteY27" fmla="*/ 57861 h 761102"/>
              <a:gd name="connsiteX28" fmla="*/ 474103 w 1005242"/>
              <a:gd name="connsiteY28" fmla="*/ 120174 h 761102"/>
              <a:gd name="connsiteX29" fmla="*/ 469652 w 1005242"/>
              <a:gd name="connsiteY29" fmla="*/ 203999 h 761102"/>
              <a:gd name="connsiteX30" fmla="*/ 455558 w 1005242"/>
              <a:gd name="connsiteY30" fmla="*/ 275955 h 761102"/>
              <a:gd name="connsiteX31" fmla="*/ 428852 w 1005242"/>
              <a:gd name="connsiteY31" fmla="*/ 343460 h 761102"/>
              <a:gd name="connsiteX32" fmla="*/ 388052 w 1005242"/>
              <a:gd name="connsiteY32" fmla="*/ 412449 h 761102"/>
              <a:gd name="connsiteX33" fmla="*/ 186279 w 1005242"/>
              <a:gd name="connsiteY33" fmla="*/ 716593 h 761102"/>
              <a:gd name="connsiteX34" fmla="*/ 170701 w 1005242"/>
              <a:gd name="connsiteY34" fmla="*/ 736622 h 761102"/>
              <a:gd name="connsiteX35" fmla="*/ 147704 w 1005242"/>
              <a:gd name="connsiteY35" fmla="*/ 749975 h 761102"/>
              <a:gd name="connsiteX36" fmla="*/ 116548 w 1005242"/>
              <a:gd name="connsiteY36" fmla="*/ 758135 h 761102"/>
              <a:gd name="connsiteX37" fmla="*/ 72039 w 1005242"/>
              <a:gd name="connsiteY37" fmla="*/ 761102 h 761102"/>
              <a:gd name="connsiteX38" fmla="*/ 31981 w 1005242"/>
              <a:gd name="connsiteY38" fmla="*/ 758877 h 761102"/>
              <a:gd name="connsiteX39" fmla="*/ 8243 w 1005242"/>
              <a:gd name="connsiteY39" fmla="*/ 750717 h 761102"/>
              <a:gd name="connsiteX40" fmla="*/ 83 w 1005242"/>
              <a:gd name="connsiteY40" fmla="*/ 735880 h 761102"/>
              <a:gd name="connsiteX41" fmla="*/ 5276 w 1005242"/>
              <a:gd name="connsiteY41" fmla="*/ 713626 h 761102"/>
              <a:gd name="connsiteX42" fmla="*/ 201115 w 1005242"/>
              <a:gd name="connsiteY42" fmla="*/ 308595 h 761102"/>
              <a:gd name="connsiteX43" fmla="*/ 201115 w 1005242"/>
              <a:gd name="connsiteY43" fmla="*/ 120174 h 761102"/>
              <a:gd name="connsiteX44" fmla="*/ 208533 w 1005242"/>
              <a:gd name="connsiteY44" fmla="*/ 57861 h 761102"/>
              <a:gd name="connsiteX45" fmla="*/ 233013 w 1005242"/>
              <a:gd name="connsiteY45" fmla="*/ 21512 h 761102"/>
              <a:gd name="connsiteX46" fmla="*/ 276038 w 1005242"/>
              <a:gd name="connsiteY46" fmla="*/ 4451 h 761102"/>
              <a:gd name="connsiteX47" fmla="*/ 339093 w 1005242"/>
              <a:gd name="connsiteY47" fmla="*/ 0 h 76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5242" h="761102">
                <a:moveTo>
                  <a:pt x="870232" y="0"/>
                </a:moveTo>
                <a:cubicBezTo>
                  <a:pt x="892981" y="0"/>
                  <a:pt x="913010" y="1483"/>
                  <a:pt x="930319" y="4451"/>
                </a:cubicBezTo>
                <a:cubicBezTo>
                  <a:pt x="947628" y="7418"/>
                  <a:pt x="961723" y="13105"/>
                  <a:pt x="972602" y="21512"/>
                </a:cubicBezTo>
                <a:cubicBezTo>
                  <a:pt x="983483" y="29919"/>
                  <a:pt x="991643" y="42036"/>
                  <a:pt x="997082" y="57861"/>
                </a:cubicBezTo>
                <a:cubicBezTo>
                  <a:pt x="1002523" y="73687"/>
                  <a:pt x="1005242" y="94458"/>
                  <a:pt x="1005242" y="120174"/>
                </a:cubicBezTo>
                <a:cubicBezTo>
                  <a:pt x="1005242" y="150835"/>
                  <a:pt x="1003759" y="178777"/>
                  <a:pt x="1000792" y="203999"/>
                </a:cubicBezTo>
                <a:cubicBezTo>
                  <a:pt x="997824" y="229221"/>
                  <a:pt x="993126" y="253206"/>
                  <a:pt x="986697" y="275955"/>
                </a:cubicBezTo>
                <a:cubicBezTo>
                  <a:pt x="980268" y="298704"/>
                  <a:pt x="971366" y="321206"/>
                  <a:pt x="959992" y="343460"/>
                </a:cubicBezTo>
                <a:cubicBezTo>
                  <a:pt x="948618" y="365715"/>
                  <a:pt x="935018" y="388711"/>
                  <a:pt x="919192" y="412449"/>
                </a:cubicBezTo>
                <a:lnTo>
                  <a:pt x="717418" y="716593"/>
                </a:lnTo>
                <a:cubicBezTo>
                  <a:pt x="713462" y="724506"/>
                  <a:pt x="708269" y="731182"/>
                  <a:pt x="701840" y="736622"/>
                </a:cubicBezTo>
                <a:cubicBezTo>
                  <a:pt x="695411" y="742062"/>
                  <a:pt x="687746" y="746513"/>
                  <a:pt x="678844" y="749975"/>
                </a:cubicBezTo>
                <a:cubicBezTo>
                  <a:pt x="669942" y="753437"/>
                  <a:pt x="659557" y="756157"/>
                  <a:pt x="647688" y="758135"/>
                </a:cubicBezTo>
                <a:cubicBezTo>
                  <a:pt x="635819" y="760113"/>
                  <a:pt x="620982" y="761102"/>
                  <a:pt x="603179" y="761102"/>
                </a:cubicBezTo>
                <a:cubicBezTo>
                  <a:pt x="587354" y="761102"/>
                  <a:pt x="574248" y="760360"/>
                  <a:pt x="563863" y="758877"/>
                </a:cubicBezTo>
                <a:cubicBezTo>
                  <a:pt x="553477" y="757393"/>
                  <a:pt x="545565" y="754673"/>
                  <a:pt x="540124" y="750717"/>
                </a:cubicBezTo>
                <a:cubicBezTo>
                  <a:pt x="534685" y="746760"/>
                  <a:pt x="531965" y="741815"/>
                  <a:pt x="531965" y="735880"/>
                </a:cubicBezTo>
                <a:cubicBezTo>
                  <a:pt x="531965" y="729946"/>
                  <a:pt x="533448" y="722528"/>
                  <a:pt x="536415" y="713626"/>
                </a:cubicBezTo>
                <a:lnTo>
                  <a:pt x="732255" y="308595"/>
                </a:lnTo>
                <a:lnTo>
                  <a:pt x="732255" y="120174"/>
                </a:lnTo>
                <a:cubicBezTo>
                  <a:pt x="732255" y="94458"/>
                  <a:pt x="734728" y="73687"/>
                  <a:pt x="739673" y="57861"/>
                </a:cubicBezTo>
                <a:cubicBezTo>
                  <a:pt x="744618" y="42036"/>
                  <a:pt x="752778" y="29919"/>
                  <a:pt x="764153" y="21512"/>
                </a:cubicBezTo>
                <a:cubicBezTo>
                  <a:pt x="775527" y="13105"/>
                  <a:pt x="789869" y="7418"/>
                  <a:pt x="807178" y="4451"/>
                </a:cubicBezTo>
                <a:cubicBezTo>
                  <a:pt x="824487" y="1483"/>
                  <a:pt x="845505" y="0"/>
                  <a:pt x="870232" y="0"/>
                </a:cubicBezTo>
                <a:close/>
                <a:moveTo>
                  <a:pt x="339093" y="0"/>
                </a:moveTo>
                <a:cubicBezTo>
                  <a:pt x="362831" y="0"/>
                  <a:pt x="383107" y="1483"/>
                  <a:pt x="399921" y="4451"/>
                </a:cubicBezTo>
                <a:cubicBezTo>
                  <a:pt x="416736" y="7418"/>
                  <a:pt x="430583" y="13105"/>
                  <a:pt x="441463" y="21512"/>
                </a:cubicBezTo>
                <a:cubicBezTo>
                  <a:pt x="452343" y="29919"/>
                  <a:pt x="460503" y="42036"/>
                  <a:pt x="465943" y="57861"/>
                </a:cubicBezTo>
                <a:cubicBezTo>
                  <a:pt x="471383" y="73687"/>
                  <a:pt x="474103" y="94458"/>
                  <a:pt x="474103" y="120174"/>
                </a:cubicBezTo>
                <a:cubicBezTo>
                  <a:pt x="474103" y="150835"/>
                  <a:pt x="472619" y="178777"/>
                  <a:pt x="469652" y="203999"/>
                </a:cubicBezTo>
                <a:cubicBezTo>
                  <a:pt x="466685" y="229221"/>
                  <a:pt x="461987" y="253206"/>
                  <a:pt x="455558" y="275955"/>
                </a:cubicBezTo>
                <a:cubicBezTo>
                  <a:pt x="449129" y="298704"/>
                  <a:pt x="440227" y="321206"/>
                  <a:pt x="428852" y="343460"/>
                </a:cubicBezTo>
                <a:cubicBezTo>
                  <a:pt x="417478" y="365715"/>
                  <a:pt x="403878" y="388711"/>
                  <a:pt x="388052" y="412449"/>
                </a:cubicBezTo>
                <a:lnTo>
                  <a:pt x="186279" y="716593"/>
                </a:lnTo>
                <a:cubicBezTo>
                  <a:pt x="182322" y="724506"/>
                  <a:pt x="177130" y="731182"/>
                  <a:pt x="170701" y="736622"/>
                </a:cubicBezTo>
                <a:cubicBezTo>
                  <a:pt x="164272" y="742062"/>
                  <a:pt x="156606" y="746513"/>
                  <a:pt x="147704" y="749975"/>
                </a:cubicBezTo>
                <a:cubicBezTo>
                  <a:pt x="138803" y="753437"/>
                  <a:pt x="128417" y="756157"/>
                  <a:pt x="116548" y="758135"/>
                </a:cubicBezTo>
                <a:cubicBezTo>
                  <a:pt x="104679" y="760113"/>
                  <a:pt x="89843" y="761102"/>
                  <a:pt x="72039" y="761102"/>
                </a:cubicBezTo>
                <a:cubicBezTo>
                  <a:pt x="56214" y="761102"/>
                  <a:pt x="42861" y="760360"/>
                  <a:pt x="31981" y="758877"/>
                </a:cubicBezTo>
                <a:cubicBezTo>
                  <a:pt x="21101" y="757393"/>
                  <a:pt x="13189" y="754673"/>
                  <a:pt x="8243" y="750717"/>
                </a:cubicBezTo>
                <a:cubicBezTo>
                  <a:pt x="3298" y="746760"/>
                  <a:pt x="578" y="741815"/>
                  <a:pt x="83" y="735880"/>
                </a:cubicBezTo>
                <a:cubicBezTo>
                  <a:pt x="-411" y="729946"/>
                  <a:pt x="1320" y="722528"/>
                  <a:pt x="5276" y="713626"/>
                </a:cubicBezTo>
                <a:lnTo>
                  <a:pt x="201115" y="308595"/>
                </a:lnTo>
                <a:lnTo>
                  <a:pt x="201115" y="120174"/>
                </a:lnTo>
                <a:cubicBezTo>
                  <a:pt x="201115" y="94458"/>
                  <a:pt x="203588" y="73687"/>
                  <a:pt x="208533" y="57861"/>
                </a:cubicBezTo>
                <a:cubicBezTo>
                  <a:pt x="213479" y="42036"/>
                  <a:pt x="221639" y="29919"/>
                  <a:pt x="233013" y="21512"/>
                </a:cubicBezTo>
                <a:cubicBezTo>
                  <a:pt x="244388" y="13105"/>
                  <a:pt x="258729" y="7418"/>
                  <a:pt x="276038" y="4451"/>
                </a:cubicBezTo>
                <a:cubicBezTo>
                  <a:pt x="293348" y="1483"/>
                  <a:pt x="314366" y="0"/>
                  <a:pt x="339093" y="0"/>
                </a:cubicBezTo>
                <a:close/>
              </a:path>
            </a:pathLst>
          </a:custGeom>
          <a:solidFill>
            <a:srgbClr val="E848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noProof="1"/>
          </a:p>
        </p:txBody>
      </p:sp>
    </p:spTree>
    <p:extLst>
      <p:ext uri="{BB962C8B-B14F-4D97-AF65-F5344CB8AC3E}">
        <p14:creationId xmlns:p14="http://schemas.microsoft.com/office/powerpoint/2010/main" val="294961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99" y="978102"/>
            <a:ext cx="8166647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our teachers say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D413C-26F5-4FF4-8DE6-4C725F8F8675}"/>
              </a:ext>
            </a:extLst>
          </p:cNvPr>
          <p:cNvSpPr txBox="1"/>
          <p:nvPr/>
        </p:nvSpPr>
        <p:spPr>
          <a:xfrm>
            <a:off x="6110129" y="6469465"/>
            <a:ext cx="66420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1400" b="1" i="0" dirty="0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@_ScienceCapital  @</a:t>
            </a:r>
            <a:r>
              <a:rPr lang="en-GB" sz="1400" b="1" i="0" dirty="0" err="1">
                <a:solidFill>
                  <a:srgbClr val="5B708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PrimarySciCap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584" y="672043"/>
            <a:ext cx="1886949" cy="1368703"/>
          </a:xfrm>
          <a:prstGeom prst="rect">
            <a:avLst/>
          </a:prstGeom>
        </p:spPr>
      </p:pic>
      <p:sp>
        <p:nvSpPr>
          <p:cNvPr id="9" name="Freeform: Shape 72">
            <a:extLst>
              <a:ext uri="{FF2B5EF4-FFF2-40B4-BE49-F238E27FC236}">
                <a16:creationId xmlns="" xmlns:a16="http://schemas.microsoft.com/office/drawing/2014/main" id="{284CBF33-0F96-4C13-AD04-4B75E2AA12AE}"/>
              </a:ext>
            </a:extLst>
          </p:cNvPr>
          <p:cNvSpPr/>
          <p:nvPr/>
        </p:nvSpPr>
        <p:spPr>
          <a:xfrm>
            <a:off x="2934529" y="2778746"/>
            <a:ext cx="6322942" cy="3536831"/>
          </a:xfrm>
          <a:custGeom>
            <a:avLst/>
            <a:gdLst>
              <a:gd name="connsiteX0" fmla="*/ 0 w 8004412"/>
              <a:gd name="connsiteY0" fmla="*/ 565966 h 3268525"/>
              <a:gd name="connsiteX1" fmla="*/ 123389 w 8004412"/>
              <a:gd name="connsiteY1" fmla="*/ 565966 h 3268525"/>
              <a:gd name="connsiteX2" fmla="*/ 120769 w 8004412"/>
              <a:gd name="connsiteY2" fmla="*/ 591950 h 3268525"/>
              <a:gd name="connsiteX3" fmla="*/ 120769 w 8004412"/>
              <a:gd name="connsiteY3" fmla="*/ 2676576 h 3268525"/>
              <a:gd name="connsiteX4" fmla="*/ 591950 w 8004412"/>
              <a:gd name="connsiteY4" fmla="*/ 3147757 h 3268525"/>
              <a:gd name="connsiteX5" fmla="*/ 6707306 w 8004412"/>
              <a:gd name="connsiteY5" fmla="*/ 3147757 h 3268525"/>
              <a:gd name="connsiteX6" fmla="*/ 6707306 w 8004412"/>
              <a:gd name="connsiteY6" fmla="*/ 3268525 h 3268525"/>
              <a:gd name="connsiteX7" fmla="*/ 544765 w 8004412"/>
              <a:gd name="connsiteY7" fmla="*/ 3268525 h 3268525"/>
              <a:gd name="connsiteX8" fmla="*/ 0 w 8004412"/>
              <a:gd name="connsiteY8" fmla="*/ 2723760 h 3268525"/>
              <a:gd name="connsiteX9" fmla="*/ 1297106 w 8004412"/>
              <a:gd name="connsiteY9" fmla="*/ 0 h 3268525"/>
              <a:gd name="connsiteX10" fmla="*/ 7459647 w 8004412"/>
              <a:gd name="connsiteY10" fmla="*/ 0 h 3268525"/>
              <a:gd name="connsiteX11" fmla="*/ 8004412 w 8004412"/>
              <a:gd name="connsiteY11" fmla="*/ 544765 h 3268525"/>
              <a:gd name="connsiteX12" fmla="*/ 8004412 w 8004412"/>
              <a:gd name="connsiteY12" fmla="*/ 2702559 h 3268525"/>
              <a:gd name="connsiteX13" fmla="*/ 7881024 w 8004412"/>
              <a:gd name="connsiteY13" fmla="*/ 2702559 h 3268525"/>
              <a:gd name="connsiteX14" fmla="*/ 7883643 w 8004412"/>
              <a:gd name="connsiteY14" fmla="*/ 2676576 h 3268525"/>
              <a:gd name="connsiteX15" fmla="*/ 7883643 w 8004412"/>
              <a:gd name="connsiteY15" fmla="*/ 591950 h 3268525"/>
              <a:gd name="connsiteX16" fmla="*/ 7412462 w 8004412"/>
              <a:gd name="connsiteY16" fmla="*/ 120769 h 3268525"/>
              <a:gd name="connsiteX17" fmla="*/ 1297106 w 8004412"/>
              <a:gd name="connsiteY17" fmla="*/ 120769 h 326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4412" h="3268525">
                <a:moveTo>
                  <a:pt x="0" y="565966"/>
                </a:moveTo>
                <a:lnTo>
                  <a:pt x="123389" y="565966"/>
                </a:lnTo>
                <a:lnTo>
                  <a:pt x="120769" y="591950"/>
                </a:lnTo>
                <a:lnTo>
                  <a:pt x="120769" y="2676576"/>
                </a:lnTo>
                <a:cubicBezTo>
                  <a:pt x="120769" y="2936802"/>
                  <a:pt x="331724" y="3147757"/>
                  <a:pt x="591950" y="3147757"/>
                </a:cubicBezTo>
                <a:lnTo>
                  <a:pt x="6707306" y="3147757"/>
                </a:lnTo>
                <a:lnTo>
                  <a:pt x="6707306" y="3268525"/>
                </a:lnTo>
                <a:lnTo>
                  <a:pt x="544765" y="3268525"/>
                </a:lnTo>
                <a:cubicBezTo>
                  <a:pt x="243900" y="3268525"/>
                  <a:pt x="0" y="3024625"/>
                  <a:pt x="0" y="2723760"/>
                </a:cubicBezTo>
                <a:close/>
                <a:moveTo>
                  <a:pt x="1297106" y="0"/>
                </a:moveTo>
                <a:lnTo>
                  <a:pt x="7459647" y="0"/>
                </a:lnTo>
                <a:cubicBezTo>
                  <a:pt x="7760512" y="0"/>
                  <a:pt x="8004412" y="243900"/>
                  <a:pt x="8004412" y="544765"/>
                </a:cubicBezTo>
                <a:lnTo>
                  <a:pt x="8004412" y="2702559"/>
                </a:lnTo>
                <a:lnTo>
                  <a:pt x="7881024" y="2702559"/>
                </a:lnTo>
                <a:lnTo>
                  <a:pt x="7883643" y="2676576"/>
                </a:lnTo>
                <a:lnTo>
                  <a:pt x="7883643" y="591950"/>
                </a:lnTo>
                <a:cubicBezTo>
                  <a:pt x="7883643" y="331724"/>
                  <a:pt x="7672688" y="120769"/>
                  <a:pt x="7412462" y="120769"/>
                </a:cubicBezTo>
                <a:lnTo>
                  <a:pt x="1297106" y="120769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0060" tIns="457200" rIns="48006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73">
            <a:extLst>
              <a:ext uri="{FF2B5EF4-FFF2-40B4-BE49-F238E27FC236}">
                <a16:creationId xmlns="" xmlns:a16="http://schemas.microsoft.com/office/drawing/2014/main" id="{C0D20BC1-9E0B-4FD0-9940-9B719731DAFC}"/>
              </a:ext>
            </a:extLst>
          </p:cNvPr>
          <p:cNvSpPr/>
          <p:nvPr/>
        </p:nvSpPr>
        <p:spPr>
          <a:xfrm>
            <a:off x="2576059" y="2470969"/>
            <a:ext cx="834356" cy="675294"/>
          </a:xfrm>
          <a:custGeom>
            <a:avLst/>
            <a:gdLst>
              <a:gd name="connsiteX0" fmla="*/ 933203 w 1005227"/>
              <a:gd name="connsiteY0" fmla="*/ 0 h 761102"/>
              <a:gd name="connsiteX1" fmla="*/ 973261 w 1005227"/>
              <a:gd name="connsiteY1" fmla="*/ 2225 h 761102"/>
              <a:gd name="connsiteX2" fmla="*/ 997000 w 1005227"/>
              <a:gd name="connsiteY2" fmla="*/ 9643 h 761102"/>
              <a:gd name="connsiteX3" fmla="*/ 1005160 w 1005227"/>
              <a:gd name="connsiteY3" fmla="*/ 23738 h 761102"/>
              <a:gd name="connsiteX4" fmla="*/ 998483 w 1005227"/>
              <a:gd name="connsiteY4" fmla="*/ 44509 h 761102"/>
              <a:gd name="connsiteX5" fmla="*/ 804128 w 1005227"/>
              <a:gd name="connsiteY5" fmla="*/ 452507 h 761102"/>
              <a:gd name="connsiteX6" fmla="*/ 804128 w 1005227"/>
              <a:gd name="connsiteY6" fmla="*/ 639445 h 761102"/>
              <a:gd name="connsiteX7" fmla="*/ 795968 w 1005227"/>
              <a:gd name="connsiteY7" fmla="*/ 701757 h 761102"/>
              <a:gd name="connsiteX8" fmla="*/ 770746 w 1005227"/>
              <a:gd name="connsiteY8" fmla="*/ 738848 h 761102"/>
              <a:gd name="connsiteX9" fmla="*/ 727721 w 1005227"/>
              <a:gd name="connsiteY9" fmla="*/ 756651 h 761102"/>
              <a:gd name="connsiteX10" fmla="*/ 666150 w 1005227"/>
              <a:gd name="connsiteY10" fmla="*/ 761102 h 761102"/>
              <a:gd name="connsiteX11" fmla="*/ 605321 w 1005227"/>
              <a:gd name="connsiteY11" fmla="*/ 756651 h 761102"/>
              <a:gd name="connsiteX12" fmla="*/ 563779 w 1005227"/>
              <a:gd name="connsiteY12" fmla="*/ 738848 h 761102"/>
              <a:gd name="connsiteX13" fmla="*/ 539300 w 1005227"/>
              <a:gd name="connsiteY13" fmla="*/ 701757 h 761102"/>
              <a:gd name="connsiteX14" fmla="*/ 531140 w 1005227"/>
              <a:gd name="connsiteY14" fmla="*/ 639445 h 761102"/>
              <a:gd name="connsiteX15" fmla="*/ 535590 w 1005227"/>
              <a:gd name="connsiteY15" fmla="*/ 557103 h 761102"/>
              <a:gd name="connsiteX16" fmla="*/ 549685 w 1005227"/>
              <a:gd name="connsiteY16" fmla="*/ 485147 h 761102"/>
              <a:gd name="connsiteX17" fmla="*/ 576390 w 1005227"/>
              <a:gd name="connsiteY17" fmla="*/ 417642 h 761102"/>
              <a:gd name="connsiteX18" fmla="*/ 617190 w 1005227"/>
              <a:gd name="connsiteY18" fmla="*/ 347169 h 761102"/>
              <a:gd name="connsiteX19" fmla="*/ 817480 w 1005227"/>
              <a:gd name="connsiteY19" fmla="*/ 43025 h 761102"/>
              <a:gd name="connsiteX20" fmla="*/ 833800 w 1005227"/>
              <a:gd name="connsiteY20" fmla="*/ 23738 h 761102"/>
              <a:gd name="connsiteX21" fmla="*/ 856055 w 1005227"/>
              <a:gd name="connsiteY21" fmla="*/ 11127 h 761102"/>
              <a:gd name="connsiteX22" fmla="*/ 887953 w 1005227"/>
              <a:gd name="connsiteY22" fmla="*/ 2967 h 761102"/>
              <a:gd name="connsiteX23" fmla="*/ 933203 w 1005227"/>
              <a:gd name="connsiteY23" fmla="*/ 0 h 761102"/>
              <a:gd name="connsiteX24" fmla="*/ 402064 w 1005227"/>
              <a:gd name="connsiteY24" fmla="*/ 0 h 761102"/>
              <a:gd name="connsiteX25" fmla="*/ 441380 w 1005227"/>
              <a:gd name="connsiteY25" fmla="*/ 2225 h 761102"/>
              <a:gd name="connsiteX26" fmla="*/ 465118 w 1005227"/>
              <a:gd name="connsiteY26" fmla="*/ 9643 h 761102"/>
              <a:gd name="connsiteX27" fmla="*/ 473278 w 1005227"/>
              <a:gd name="connsiteY27" fmla="*/ 23738 h 761102"/>
              <a:gd name="connsiteX28" fmla="*/ 467343 w 1005227"/>
              <a:gd name="connsiteY28" fmla="*/ 44509 h 761102"/>
              <a:gd name="connsiteX29" fmla="*/ 272988 w 1005227"/>
              <a:gd name="connsiteY29" fmla="*/ 452507 h 761102"/>
              <a:gd name="connsiteX30" fmla="*/ 272988 w 1005227"/>
              <a:gd name="connsiteY30" fmla="*/ 639445 h 761102"/>
              <a:gd name="connsiteX31" fmla="*/ 264828 w 1005227"/>
              <a:gd name="connsiteY31" fmla="*/ 701757 h 761102"/>
              <a:gd name="connsiteX32" fmla="*/ 239606 w 1005227"/>
              <a:gd name="connsiteY32" fmla="*/ 738848 h 761102"/>
              <a:gd name="connsiteX33" fmla="*/ 196581 w 1005227"/>
              <a:gd name="connsiteY33" fmla="*/ 756651 h 761102"/>
              <a:gd name="connsiteX34" fmla="*/ 135010 w 1005227"/>
              <a:gd name="connsiteY34" fmla="*/ 761102 h 761102"/>
              <a:gd name="connsiteX35" fmla="*/ 74181 w 1005227"/>
              <a:gd name="connsiteY35" fmla="*/ 756651 h 761102"/>
              <a:gd name="connsiteX36" fmla="*/ 32640 w 1005227"/>
              <a:gd name="connsiteY36" fmla="*/ 738848 h 761102"/>
              <a:gd name="connsiteX37" fmla="*/ 8160 w 1005227"/>
              <a:gd name="connsiteY37" fmla="*/ 701757 h 761102"/>
              <a:gd name="connsiteX38" fmla="*/ 0 w 1005227"/>
              <a:gd name="connsiteY38" fmla="*/ 639445 h 761102"/>
              <a:gd name="connsiteX39" fmla="*/ 4451 w 1005227"/>
              <a:gd name="connsiteY39" fmla="*/ 557103 h 761102"/>
              <a:gd name="connsiteX40" fmla="*/ 18545 w 1005227"/>
              <a:gd name="connsiteY40" fmla="*/ 485147 h 761102"/>
              <a:gd name="connsiteX41" fmla="*/ 45251 w 1005227"/>
              <a:gd name="connsiteY41" fmla="*/ 417642 h 761102"/>
              <a:gd name="connsiteX42" fmla="*/ 86050 w 1005227"/>
              <a:gd name="connsiteY42" fmla="*/ 347169 h 761102"/>
              <a:gd name="connsiteX43" fmla="*/ 286341 w 1005227"/>
              <a:gd name="connsiteY43" fmla="*/ 43025 h 761102"/>
              <a:gd name="connsiteX44" fmla="*/ 302661 w 1005227"/>
              <a:gd name="connsiteY44" fmla="*/ 23738 h 761102"/>
              <a:gd name="connsiteX45" fmla="*/ 324915 w 1005227"/>
              <a:gd name="connsiteY45" fmla="*/ 11127 h 761102"/>
              <a:gd name="connsiteX46" fmla="*/ 356813 w 1005227"/>
              <a:gd name="connsiteY46" fmla="*/ 2967 h 761102"/>
              <a:gd name="connsiteX47" fmla="*/ 402064 w 1005227"/>
              <a:gd name="connsiteY47" fmla="*/ 0 h 76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5227" h="761102">
                <a:moveTo>
                  <a:pt x="933203" y="0"/>
                </a:moveTo>
                <a:cubicBezTo>
                  <a:pt x="949029" y="0"/>
                  <a:pt x="962381" y="741"/>
                  <a:pt x="973261" y="2225"/>
                </a:cubicBezTo>
                <a:cubicBezTo>
                  <a:pt x="984141" y="3709"/>
                  <a:pt x="992054" y="6181"/>
                  <a:pt x="997000" y="9643"/>
                </a:cubicBezTo>
                <a:cubicBezTo>
                  <a:pt x="1001945" y="13105"/>
                  <a:pt x="1004665" y="17803"/>
                  <a:pt x="1005160" y="23738"/>
                </a:cubicBezTo>
                <a:cubicBezTo>
                  <a:pt x="1005654" y="29672"/>
                  <a:pt x="1003429" y="36596"/>
                  <a:pt x="998483" y="44509"/>
                </a:cubicBezTo>
                <a:lnTo>
                  <a:pt x="804128" y="452507"/>
                </a:lnTo>
                <a:lnTo>
                  <a:pt x="804128" y="639445"/>
                </a:lnTo>
                <a:cubicBezTo>
                  <a:pt x="804128" y="665161"/>
                  <a:pt x="801408" y="685932"/>
                  <a:pt x="795968" y="701757"/>
                </a:cubicBezTo>
                <a:cubicBezTo>
                  <a:pt x="790528" y="717582"/>
                  <a:pt x="782120" y="729946"/>
                  <a:pt x="770746" y="738848"/>
                </a:cubicBezTo>
                <a:cubicBezTo>
                  <a:pt x="759371" y="747749"/>
                  <a:pt x="745030" y="753684"/>
                  <a:pt x="727721" y="756651"/>
                </a:cubicBezTo>
                <a:cubicBezTo>
                  <a:pt x="710412" y="759618"/>
                  <a:pt x="689888" y="761102"/>
                  <a:pt x="666150" y="761102"/>
                </a:cubicBezTo>
                <a:cubicBezTo>
                  <a:pt x="642412" y="761102"/>
                  <a:pt x="622136" y="759618"/>
                  <a:pt x="605321" y="756651"/>
                </a:cubicBezTo>
                <a:cubicBezTo>
                  <a:pt x="588507" y="753684"/>
                  <a:pt x="574659" y="747749"/>
                  <a:pt x="563779" y="738848"/>
                </a:cubicBezTo>
                <a:cubicBezTo>
                  <a:pt x="552899" y="729946"/>
                  <a:pt x="544739" y="717582"/>
                  <a:pt x="539300" y="701757"/>
                </a:cubicBezTo>
                <a:cubicBezTo>
                  <a:pt x="533860" y="685932"/>
                  <a:pt x="531140" y="665161"/>
                  <a:pt x="531140" y="639445"/>
                </a:cubicBezTo>
                <a:cubicBezTo>
                  <a:pt x="531140" y="609772"/>
                  <a:pt x="532623" y="582325"/>
                  <a:pt x="535590" y="557103"/>
                </a:cubicBezTo>
                <a:cubicBezTo>
                  <a:pt x="538558" y="531881"/>
                  <a:pt x="543256" y="507896"/>
                  <a:pt x="549685" y="485147"/>
                </a:cubicBezTo>
                <a:cubicBezTo>
                  <a:pt x="556114" y="462398"/>
                  <a:pt x="565016" y="439896"/>
                  <a:pt x="576390" y="417642"/>
                </a:cubicBezTo>
                <a:cubicBezTo>
                  <a:pt x="587765" y="395387"/>
                  <a:pt x="601365" y="371896"/>
                  <a:pt x="617190" y="347169"/>
                </a:cubicBezTo>
                <a:lnTo>
                  <a:pt x="817480" y="43025"/>
                </a:lnTo>
                <a:cubicBezTo>
                  <a:pt x="822426" y="35112"/>
                  <a:pt x="827866" y="28683"/>
                  <a:pt x="833800" y="23738"/>
                </a:cubicBezTo>
                <a:cubicBezTo>
                  <a:pt x="839735" y="18792"/>
                  <a:pt x="847153" y="14589"/>
                  <a:pt x="856055" y="11127"/>
                </a:cubicBezTo>
                <a:cubicBezTo>
                  <a:pt x="864956" y="7665"/>
                  <a:pt x="875589" y="4945"/>
                  <a:pt x="887953" y="2967"/>
                </a:cubicBezTo>
                <a:cubicBezTo>
                  <a:pt x="900316" y="989"/>
                  <a:pt x="915400" y="0"/>
                  <a:pt x="933203" y="0"/>
                </a:cubicBezTo>
                <a:close/>
                <a:moveTo>
                  <a:pt x="402064" y="0"/>
                </a:moveTo>
                <a:cubicBezTo>
                  <a:pt x="417889" y="0"/>
                  <a:pt x="430995" y="741"/>
                  <a:pt x="441380" y="2225"/>
                </a:cubicBezTo>
                <a:cubicBezTo>
                  <a:pt x="451765" y="3709"/>
                  <a:pt x="459678" y="6181"/>
                  <a:pt x="465118" y="9643"/>
                </a:cubicBezTo>
                <a:cubicBezTo>
                  <a:pt x="470558" y="13105"/>
                  <a:pt x="473278" y="17803"/>
                  <a:pt x="473278" y="23738"/>
                </a:cubicBezTo>
                <a:cubicBezTo>
                  <a:pt x="473278" y="29672"/>
                  <a:pt x="471300" y="36596"/>
                  <a:pt x="467343" y="44509"/>
                </a:cubicBezTo>
                <a:lnTo>
                  <a:pt x="272988" y="452507"/>
                </a:lnTo>
                <a:lnTo>
                  <a:pt x="272988" y="639445"/>
                </a:lnTo>
                <a:cubicBezTo>
                  <a:pt x="272988" y="665161"/>
                  <a:pt x="270268" y="685932"/>
                  <a:pt x="264828" y="701757"/>
                </a:cubicBezTo>
                <a:cubicBezTo>
                  <a:pt x="259388" y="717582"/>
                  <a:pt x="250981" y="729946"/>
                  <a:pt x="239606" y="738848"/>
                </a:cubicBezTo>
                <a:cubicBezTo>
                  <a:pt x="228232" y="747749"/>
                  <a:pt x="213890" y="753684"/>
                  <a:pt x="196581" y="756651"/>
                </a:cubicBezTo>
                <a:cubicBezTo>
                  <a:pt x="179272" y="759618"/>
                  <a:pt x="158748" y="761102"/>
                  <a:pt x="135010" y="761102"/>
                </a:cubicBezTo>
                <a:cubicBezTo>
                  <a:pt x="111272" y="761102"/>
                  <a:pt x="90996" y="759618"/>
                  <a:pt x="74181" y="756651"/>
                </a:cubicBezTo>
                <a:cubicBezTo>
                  <a:pt x="57367" y="753684"/>
                  <a:pt x="43520" y="747749"/>
                  <a:pt x="32640" y="738848"/>
                </a:cubicBezTo>
                <a:cubicBezTo>
                  <a:pt x="21760" y="729946"/>
                  <a:pt x="13600" y="717582"/>
                  <a:pt x="8160" y="701757"/>
                </a:cubicBezTo>
                <a:cubicBezTo>
                  <a:pt x="2720" y="685932"/>
                  <a:pt x="0" y="665161"/>
                  <a:pt x="0" y="639445"/>
                </a:cubicBezTo>
                <a:cubicBezTo>
                  <a:pt x="0" y="609772"/>
                  <a:pt x="1483" y="582325"/>
                  <a:pt x="4451" y="557103"/>
                </a:cubicBezTo>
                <a:cubicBezTo>
                  <a:pt x="7418" y="531881"/>
                  <a:pt x="12116" y="507896"/>
                  <a:pt x="18545" y="485147"/>
                </a:cubicBezTo>
                <a:cubicBezTo>
                  <a:pt x="24974" y="462398"/>
                  <a:pt x="33876" y="439896"/>
                  <a:pt x="45251" y="417642"/>
                </a:cubicBezTo>
                <a:cubicBezTo>
                  <a:pt x="56625" y="395387"/>
                  <a:pt x="70225" y="371896"/>
                  <a:pt x="86050" y="347169"/>
                </a:cubicBezTo>
                <a:lnTo>
                  <a:pt x="286341" y="43025"/>
                </a:lnTo>
                <a:cubicBezTo>
                  <a:pt x="291286" y="35112"/>
                  <a:pt x="296726" y="28683"/>
                  <a:pt x="302661" y="23738"/>
                </a:cubicBezTo>
                <a:cubicBezTo>
                  <a:pt x="308595" y="18792"/>
                  <a:pt x="316013" y="14589"/>
                  <a:pt x="324915" y="11127"/>
                </a:cubicBezTo>
                <a:cubicBezTo>
                  <a:pt x="333817" y="7665"/>
                  <a:pt x="344449" y="4945"/>
                  <a:pt x="356813" y="2967"/>
                </a:cubicBezTo>
                <a:cubicBezTo>
                  <a:pt x="369177" y="989"/>
                  <a:pt x="384260" y="0"/>
                  <a:pt x="402064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noProof="1"/>
          </a:p>
        </p:txBody>
      </p:sp>
      <p:sp>
        <p:nvSpPr>
          <p:cNvPr id="11" name="Freeform: Shape 74">
            <a:extLst>
              <a:ext uri="{FF2B5EF4-FFF2-40B4-BE49-F238E27FC236}">
                <a16:creationId xmlns="" xmlns:a16="http://schemas.microsoft.com/office/drawing/2014/main" id="{F7C6F0DE-60CF-4656-AD38-C336D665F873}"/>
              </a:ext>
            </a:extLst>
          </p:cNvPr>
          <p:cNvSpPr/>
          <p:nvPr/>
        </p:nvSpPr>
        <p:spPr>
          <a:xfrm>
            <a:off x="8558199" y="5932657"/>
            <a:ext cx="757422" cy="543576"/>
          </a:xfrm>
          <a:custGeom>
            <a:avLst/>
            <a:gdLst>
              <a:gd name="connsiteX0" fmla="*/ 870232 w 1005242"/>
              <a:gd name="connsiteY0" fmla="*/ 0 h 761102"/>
              <a:gd name="connsiteX1" fmla="*/ 930319 w 1005242"/>
              <a:gd name="connsiteY1" fmla="*/ 4451 h 761102"/>
              <a:gd name="connsiteX2" fmla="*/ 972602 w 1005242"/>
              <a:gd name="connsiteY2" fmla="*/ 21512 h 761102"/>
              <a:gd name="connsiteX3" fmla="*/ 997082 w 1005242"/>
              <a:gd name="connsiteY3" fmla="*/ 57861 h 761102"/>
              <a:gd name="connsiteX4" fmla="*/ 1005242 w 1005242"/>
              <a:gd name="connsiteY4" fmla="*/ 120174 h 761102"/>
              <a:gd name="connsiteX5" fmla="*/ 1000792 w 1005242"/>
              <a:gd name="connsiteY5" fmla="*/ 203999 h 761102"/>
              <a:gd name="connsiteX6" fmla="*/ 986697 w 1005242"/>
              <a:gd name="connsiteY6" fmla="*/ 275955 h 761102"/>
              <a:gd name="connsiteX7" fmla="*/ 959992 w 1005242"/>
              <a:gd name="connsiteY7" fmla="*/ 343460 h 761102"/>
              <a:gd name="connsiteX8" fmla="*/ 919192 w 1005242"/>
              <a:gd name="connsiteY8" fmla="*/ 412449 h 761102"/>
              <a:gd name="connsiteX9" fmla="*/ 717418 w 1005242"/>
              <a:gd name="connsiteY9" fmla="*/ 716593 h 761102"/>
              <a:gd name="connsiteX10" fmla="*/ 701840 w 1005242"/>
              <a:gd name="connsiteY10" fmla="*/ 736622 h 761102"/>
              <a:gd name="connsiteX11" fmla="*/ 678844 w 1005242"/>
              <a:gd name="connsiteY11" fmla="*/ 749975 h 761102"/>
              <a:gd name="connsiteX12" fmla="*/ 647688 w 1005242"/>
              <a:gd name="connsiteY12" fmla="*/ 758135 h 761102"/>
              <a:gd name="connsiteX13" fmla="*/ 603179 w 1005242"/>
              <a:gd name="connsiteY13" fmla="*/ 761102 h 761102"/>
              <a:gd name="connsiteX14" fmla="*/ 563863 w 1005242"/>
              <a:gd name="connsiteY14" fmla="*/ 758877 h 761102"/>
              <a:gd name="connsiteX15" fmla="*/ 540124 w 1005242"/>
              <a:gd name="connsiteY15" fmla="*/ 750717 h 761102"/>
              <a:gd name="connsiteX16" fmla="*/ 531965 w 1005242"/>
              <a:gd name="connsiteY16" fmla="*/ 735880 h 761102"/>
              <a:gd name="connsiteX17" fmla="*/ 536415 w 1005242"/>
              <a:gd name="connsiteY17" fmla="*/ 713626 h 761102"/>
              <a:gd name="connsiteX18" fmla="*/ 732255 w 1005242"/>
              <a:gd name="connsiteY18" fmla="*/ 308595 h 761102"/>
              <a:gd name="connsiteX19" fmla="*/ 732255 w 1005242"/>
              <a:gd name="connsiteY19" fmla="*/ 120174 h 761102"/>
              <a:gd name="connsiteX20" fmla="*/ 739673 w 1005242"/>
              <a:gd name="connsiteY20" fmla="*/ 57861 h 761102"/>
              <a:gd name="connsiteX21" fmla="*/ 764153 w 1005242"/>
              <a:gd name="connsiteY21" fmla="*/ 21512 h 761102"/>
              <a:gd name="connsiteX22" fmla="*/ 807178 w 1005242"/>
              <a:gd name="connsiteY22" fmla="*/ 4451 h 761102"/>
              <a:gd name="connsiteX23" fmla="*/ 870232 w 1005242"/>
              <a:gd name="connsiteY23" fmla="*/ 0 h 761102"/>
              <a:gd name="connsiteX24" fmla="*/ 339093 w 1005242"/>
              <a:gd name="connsiteY24" fmla="*/ 0 h 761102"/>
              <a:gd name="connsiteX25" fmla="*/ 399921 w 1005242"/>
              <a:gd name="connsiteY25" fmla="*/ 4451 h 761102"/>
              <a:gd name="connsiteX26" fmla="*/ 441463 w 1005242"/>
              <a:gd name="connsiteY26" fmla="*/ 21512 h 761102"/>
              <a:gd name="connsiteX27" fmla="*/ 465943 w 1005242"/>
              <a:gd name="connsiteY27" fmla="*/ 57861 h 761102"/>
              <a:gd name="connsiteX28" fmla="*/ 474103 w 1005242"/>
              <a:gd name="connsiteY28" fmla="*/ 120174 h 761102"/>
              <a:gd name="connsiteX29" fmla="*/ 469652 w 1005242"/>
              <a:gd name="connsiteY29" fmla="*/ 203999 h 761102"/>
              <a:gd name="connsiteX30" fmla="*/ 455558 w 1005242"/>
              <a:gd name="connsiteY30" fmla="*/ 275955 h 761102"/>
              <a:gd name="connsiteX31" fmla="*/ 428852 w 1005242"/>
              <a:gd name="connsiteY31" fmla="*/ 343460 h 761102"/>
              <a:gd name="connsiteX32" fmla="*/ 388052 w 1005242"/>
              <a:gd name="connsiteY32" fmla="*/ 412449 h 761102"/>
              <a:gd name="connsiteX33" fmla="*/ 186279 w 1005242"/>
              <a:gd name="connsiteY33" fmla="*/ 716593 h 761102"/>
              <a:gd name="connsiteX34" fmla="*/ 170701 w 1005242"/>
              <a:gd name="connsiteY34" fmla="*/ 736622 h 761102"/>
              <a:gd name="connsiteX35" fmla="*/ 147704 w 1005242"/>
              <a:gd name="connsiteY35" fmla="*/ 749975 h 761102"/>
              <a:gd name="connsiteX36" fmla="*/ 116548 w 1005242"/>
              <a:gd name="connsiteY36" fmla="*/ 758135 h 761102"/>
              <a:gd name="connsiteX37" fmla="*/ 72039 w 1005242"/>
              <a:gd name="connsiteY37" fmla="*/ 761102 h 761102"/>
              <a:gd name="connsiteX38" fmla="*/ 31981 w 1005242"/>
              <a:gd name="connsiteY38" fmla="*/ 758877 h 761102"/>
              <a:gd name="connsiteX39" fmla="*/ 8243 w 1005242"/>
              <a:gd name="connsiteY39" fmla="*/ 750717 h 761102"/>
              <a:gd name="connsiteX40" fmla="*/ 83 w 1005242"/>
              <a:gd name="connsiteY40" fmla="*/ 735880 h 761102"/>
              <a:gd name="connsiteX41" fmla="*/ 5276 w 1005242"/>
              <a:gd name="connsiteY41" fmla="*/ 713626 h 761102"/>
              <a:gd name="connsiteX42" fmla="*/ 201115 w 1005242"/>
              <a:gd name="connsiteY42" fmla="*/ 308595 h 761102"/>
              <a:gd name="connsiteX43" fmla="*/ 201115 w 1005242"/>
              <a:gd name="connsiteY43" fmla="*/ 120174 h 761102"/>
              <a:gd name="connsiteX44" fmla="*/ 208533 w 1005242"/>
              <a:gd name="connsiteY44" fmla="*/ 57861 h 761102"/>
              <a:gd name="connsiteX45" fmla="*/ 233013 w 1005242"/>
              <a:gd name="connsiteY45" fmla="*/ 21512 h 761102"/>
              <a:gd name="connsiteX46" fmla="*/ 276038 w 1005242"/>
              <a:gd name="connsiteY46" fmla="*/ 4451 h 761102"/>
              <a:gd name="connsiteX47" fmla="*/ 339093 w 1005242"/>
              <a:gd name="connsiteY47" fmla="*/ 0 h 76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5242" h="761102">
                <a:moveTo>
                  <a:pt x="870232" y="0"/>
                </a:moveTo>
                <a:cubicBezTo>
                  <a:pt x="892981" y="0"/>
                  <a:pt x="913010" y="1483"/>
                  <a:pt x="930319" y="4451"/>
                </a:cubicBezTo>
                <a:cubicBezTo>
                  <a:pt x="947628" y="7418"/>
                  <a:pt x="961723" y="13105"/>
                  <a:pt x="972602" y="21512"/>
                </a:cubicBezTo>
                <a:cubicBezTo>
                  <a:pt x="983483" y="29919"/>
                  <a:pt x="991643" y="42036"/>
                  <a:pt x="997082" y="57861"/>
                </a:cubicBezTo>
                <a:cubicBezTo>
                  <a:pt x="1002523" y="73687"/>
                  <a:pt x="1005242" y="94458"/>
                  <a:pt x="1005242" y="120174"/>
                </a:cubicBezTo>
                <a:cubicBezTo>
                  <a:pt x="1005242" y="150835"/>
                  <a:pt x="1003759" y="178777"/>
                  <a:pt x="1000792" y="203999"/>
                </a:cubicBezTo>
                <a:cubicBezTo>
                  <a:pt x="997824" y="229221"/>
                  <a:pt x="993126" y="253206"/>
                  <a:pt x="986697" y="275955"/>
                </a:cubicBezTo>
                <a:cubicBezTo>
                  <a:pt x="980268" y="298704"/>
                  <a:pt x="971366" y="321206"/>
                  <a:pt x="959992" y="343460"/>
                </a:cubicBezTo>
                <a:cubicBezTo>
                  <a:pt x="948618" y="365715"/>
                  <a:pt x="935018" y="388711"/>
                  <a:pt x="919192" y="412449"/>
                </a:cubicBezTo>
                <a:lnTo>
                  <a:pt x="717418" y="716593"/>
                </a:lnTo>
                <a:cubicBezTo>
                  <a:pt x="713462" y="724506"/>
                  <a:pt x="708269" y="731182"/>
                  <a:pt x="701840" y="736622"/>
                </a:cubicBezTo>
                <a:cubicBezTo>
                  <a:pt x="695411" y="742062"/>
                  <a:pt x="687746" y="746513"/>
                  <a:pt x="678844" y="749975"/>
                </a:cubicBezTo>
                <a:cubicBezTo>
                  <a:pt x="669942" y="753437"/>
                  <a:pt x="659557" y="756157"/>
                  <a:pt x="647688" y="758135"/>
                </a:cubicBezTo>
                <a:cubicBezTo>
                  <a:pt x="635819" y="760113"/>
                  <a:pt x="620982" y="761102"/>
                  <a:pt x="603179" y="761102"/>
                </a:cubicBezTo>
                <a:cubicBezTo>
                  <a:pt x="587354" y="761102"/>
                  <a:pt x="574248" y="760360"/>
                  <a:pt x="563863" y="758877"/>
                </a:cubicBezTo>
                <a:cubicBezTo>
                  <a:pt x="553477" y="757393"/>
                  <a:pt x="545565" y="754673"/>
                  <a:pt x="540124" y="750717"/>
                </a:cubicBezTo>
                <a:cubicBezTo>
                  <a:pt x="534685" y="746760"/>
                  <a:pt x="531965" y="741815"/>
                  <a:pt x="531965" y="735880"/>
                </a:cubicBezTo>
                <a:cubicBezTo>
                  <a:pt x="531965" y="729946"/>
                  <a:pt x="533448" y="722528"/>
                  <a:pt x="536415" y="713626"/>
                </a:cubicBezTo>
                <a:lnTo>
                  <a:pt x="732255" y="308595"/>
                </a:lnTo>
                <a:lnTo>
                  <a:pt x="732255" y="120174"/>
                </a:lnTo>
                <a:cubicBezTo>
                  <a:pt x="732255" y="94458"/>
                  <a:pt x="734728" y="73687"/>
                  <a:pt x="739673" y="57861"/>
                </a:cubicBezTo>
                <a:cubicBezTo>
                  <a:pt x="744618" y="42036"/>
                  <a:pt x="752778" y="29919"/>
                  <a:pt x="764153" y="21512"/>
                </a:cubicBezTo>
                <a:cubicBezTo>
                  <a:pt x="775527" y="13105"/>
                  <a:pt x="789869" y="7418"/>
                  <a:pt x="807178" y="4451"/>
                </a:cubicBezTo>
                <a:cubicBezTo>
                  <a:pt x="824487" y="1483"/>
                  <a:pt x="845505" y="0"/>
                  <a:pt x="870232" y="0"/>
                </a:cubicBezTo>
                <a:close/>
                <a:moveTo>
                  <a:pt x="339093" y="0"/>
                </a:moveTo>
                <a:cubicBezTo>
                  <a:pt x="362831" y="0"/>
                  <a:pt x="383107" y="1483"/>
                  <a:pt x="399921" y="4451"/>
                </a:cubicBezTo>
                <a:cubicBezTo>
                  <a:pt x="416736" y="7418"/>
                  <a:pt x="430583" y="13105"/>
                  <a:pt x="441463" y="21512"/>
                </a:cubicBezTo>
                <a:cubicBezTo>
                  <a:pt x="452343" y="29919"/>
                  <a:pt x="460503" y="42036"/>
                  <a:pt x="465943" y="57861"/>
                </a:cubicBezTo>
                <a:cubicBezTo>
                  <a:pt x="471383" y="73687"/>
                  <a:pt x="474103" y="94458"/>
                  <a:pt x="474103" y="120174"/>
                </a:cubicBezTo>
                <a:cubicBezTo>
                  <a:pt x="474103" y="150835"/>
                  <a:pt x="472619" y="178777"/>
                  <a:pt x="469652" y="203999"/>
                </a:cubicBezTo>
                <a:cubicBezTo>
                  <a:pt x="466685" y="229221"/>
                  <a:pt x="461987" y="253206"/>
                  <a:pt x="455558" y="275955"/>
                </a:cubicBezTo>
                <a:cubicBezTo>
                  <a:pt x="449129" y="298704"/>
                  <a:pt x="440227" y="321206"/>
                  <a:pt x="428852" y="343460"/>
                </a:cubicBezTo>
                <a:cubicBezTo>
                  <a:pt x="417478" y="365715"/>
                  <a:pt x="403878" y="388711"/>
                  <a:pt x="388052" y="412449"/>
                </a:cubicBezTo>
                <a:lnTo>
                  <a:pt x="186279" y="716593"/>
                </a:lnTo>
                <a:cubicBezTo>
                  <a:pt x="182322" y="724506"/>
                  <a:pt x="177130" y="731182"/>
                  <a:pt x="170701" y="736622"/>
                </a:cubicBezTo>
                <a:cubicBezTo>
                  <a:pt x="164272" y="742062"/>
                  <a:pt x="156606" y="746513"/>
                  <a:pt x="147704" y="749975"/>
                </a:cubicBezTo>
                <a:cubicBezTo>
                  <a:pt x="138803" y="753437"/>
                  <a:pt x="128417" y="756157"/>
                  <a:pt x="116548" y="758135"/>
                </a:cubicBezTo>
                <a:cubicBezTo>
                  <a:pt x="104679" y="760113"/>
                  <a:pt x="89843" y="761102"/>
                  <a:pt x="72039" y="761102"/>
                </a:cubicBezTo>
                <a:cubicBezTo>
                  <a:pt x="56214" y="761102"/>
                  <a:pt x="42861" y="760360"/>
                  <a:pt x="31981" y="758877"/>
                </a:cubicBezTo>
                <a:cubicBezTo>
                  <a:pt x="21101" y="757393"/>
                  <a:pt x="13189" y="754673"/>
                  <a:pt x="8243" y="750717"/>
                </a:cubicBezTo>
                <a:cubicBezTo>
                  <a:pt x="3298" y="746760"/>
                  <a:pt x="578" y="741815"/>
                  <a:pt x="83" y="735880"/>
                </a:cubicBezTo>
                <a:cubicBezTo>
                  <a:pt x="-411" y="729946"/>
                  <a:pt x="1320" y="722528"/>
                  <a:pt x="5276" y="713626"/>
                </a:cubicBezTo>
                <a:lnTo>
                  <a:pt x="201115" y="308595"/>
                </a:lnTo>
                <a:lnTo>
                  <a:pt x="201115" y="120174"/>
                </a:lnTo>
                <a:cubicBezTo>
                  <a:pt x="201115" y="94458"/>
                  <a:pt x="203588" y="73687"/>
                  <a:pt x="208533" y="57861"/>
                </a:cubicBezTo>
                <a:cubicBezTo>
                  <a:pt x="213479" y="42036"/>
                  <a:pt x="221639" y="29919"/>
                  <a:pt x="233013" y="21512"/>
                </a:cubicBezTo>
                <a:cubicBezTo>
                  <a:pt x="244388" y="13105"/>
                  <a:pt x="258729" y="7418"/>
                  <a:pt x="276038" y="4451"/>
                </a:cubicBezTo>
                <a:cubicBezTo>
                  <a:pt x="293348" y="1483"/>
                  <a:pt x="314366" y="0"/>
                  <a:pt x="339093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noProof="1"/>
          </a:p>
        </p:txBody>
      </p:sp>
      <p:sp>
        <p:nvSpPr>
          <p:cNvPr id="3" name="Rectangle 2"/>
          <p:cNvSpPr/>
          <p:nvPr/>
        </p:nvSpPr>
        <p:spPr>
          <a:xfrm>
            <a:off x="3910691" y="3400041"/>
            <a:ext cx="50262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“It’s been the best professional development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I’ve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done. In ten years of teaching, I think it’s the only thing that has really, really made me evaluate my practice.” (Year 6 teacher, South Coast)</a:t>
            </a:r>
          </a:p>
        </p:txBody>
      </p:sp>
    </p:spTree>
    <p:extLst>
      <p:ext uri="{BB962C8B-B14F-4D97-AF65-F5344CB8AC3E}">
        <p14:creationId xmlns:p14="http://schemas.microsoft.com/office/powerpoint/2010/main" val="120630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009" y="270736"/>
            <a:ext cx="8166647" cy="1062644"/>
          </a:xfrm>
        </p:spPr>
        <p:txBody>
          <a:bodyPr anchor="b"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Concluding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points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4619" y="1570009"/>
            <a:ext cx="1090378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SzPts val="1800"/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of intentionally foregrounding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equity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not doing so is not ‘neutral’</a:t>
            </a:r>
          </a:p>
          <a:p>
            <a:pPr marL="342900" lvl="0" indent="-342900">
              <a:buSzPts val="1800"/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It’s not what you do but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HOW and WHY that you do it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values and mind set are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Equity Compass and (P)SCTA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 for everyone: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focus on critical reflection about power and injustice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 be applied to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curriculum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approach focuses on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changing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practice, not children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valuing the identities, experiences, histories and ideas of all children in the class and changing how science is represented, taught and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Small changes can make a difference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but they need to be incorporated as standard practice (not ‘one-offs’)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Equity Compass and PSCTA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approach supports teachers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use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for supporting children’s voice, agency and active citizenship, rather than seeing the value of learning science as being only in the supply of future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scientists.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compass and (P)SCTA supports young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people’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critical STEM agency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taking action on issues that matter to them and their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329" y="176577"/>
            <a:ext cx="2328629" cy="115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4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78532AE1-3E02-470C-B898-A0C62F2E99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EFC09D2-72D2-4174-A2DF-1017D0FEBD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20912" y="685800"/>
            <a:ext cx="6048935" cy="5486400"/>
          </a:xfrm>
          <a:prstGeom prst="rect">
            <a:avLst/>
          </a:pr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908" y="39996"/>
            <a:ext cx="10346060" cy="1065313"/>
          </a:xfrm>
        </p:spPr>
        <p:txBody>
          <a:bodyPr anchor="b">
            <a:normAutofit/>
          </a:bodyPr>
          <a:lstStyle/>
          <a:p>
            <a:pPr algn="ctr"/>
            <a:r>
              <a:rPr lang="en-GB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details and </a:t>
            </a:r>
            <a:r>
              <a:rPr lang="en-GB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GB" sz="32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08" y="3429000"/>
            <a:ext cx="5019740" cy="2784584"/>
          </a:xfrm>
        </p:spPr>
        <p:txBody>
          <a:bodyPr anchor="t">
            <a:normAutofit fontScale="92500" lnSpcReduction="20000"/>
          </a:bodyPr>
          <a:lstStyle/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Capital Teaching Approach</a:t>
            </a:r>
          </a:p>
          <a:p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your own 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 copy </a:t>
            </a:r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GB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Science Capital Teaching </a:t>
            </a:r>
            <a:r>
              <a:rPr lang="en-GB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Teacher handbook </a:t>
            </a:r>
            <a:r>
              <a:rPr lang="mr-IN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–</a:t>
            </a:r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please sign up using this link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228600">
              <a:buNone/>
            </a:pPr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Original URL: https://forms.gle/7tm9LK61hwwAXnCS6. Click or tap if you trust this link."/>
              </a:rPr>
              <a:t>https://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Original URL: https://forms.gle/7tm9LK61hwwAXnCS6. Click or tap if you trust this link."/>
              </a:rPr>
              <a:t>forms.gle/7tm9LK61hwwAXnCS6</a:t>
            </a:r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Science Capital Teaching Approach 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Handbook and resources:</a:t>
            </a:r>
          </a:p>
          <a:p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discovery.ucl.ac.uk/id/eprint/10080166/1/the-science-capital-teaching-approach-pack-for-teachers.pdf</a:t>
            </a:r>
            <a:endParaRPr lang="en-GB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28600">
              <a:buNone/>
            </a:pPr>
            <a:endParaRPr lang="en-GB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28600">
              <a:buNone/>
            </a:pPr>
            <a:endParaRPr lang="en-GB" sz="17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28600">
              <a:buNone/>
            </a:pPr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54" y="1529272"/>
            <a:ext cx="1356236" cy="1918418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25" y="1537134"/>
            <a:ext cx="1350678" cy="19105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5795" y="3620963"/>
            <a:ext cx="491705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Compass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the 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Compass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teachers: </a:t>
            </a:r>
            <a:r>
              <a:rPr lang="en-GB" sz="2000" dirty="0">
                <a:hlinkClick r:id="rId6"/>
              </a:rPr>
              <a:t>http://</a:t>
            </a:r>
            <a:r>
              <a:rPr lang="en-GB" sz="2000" dirty="0" smtClean="0">
                <a:hlinkClick r:id="rId6"/>
              </a:rPr>
              <a:t>yestem.org/wp-content/uploads/2021/09/Equity-Compass-Teacher-Edition.pdf</a:t>
            </a: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 animation explaining the Equity Compass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www.youtube.com/watch?v=WE4ksRCEoyA</a:t>
            </a:r>
            <a:endParaRPr lang="en-GB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E0FBBCA-F176-4D5E-B226-DB35BDF41C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5150" y="1462525"/>
            <a:ext cx="1355988" cy="193863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901" y="1537134"/>
            <a:ext cx="2337342" cy="186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u="sng" dirty="0" smtClean="0">
              <a:cs typeface="Arial" panose="020B0604020202020204" pitchFamily="34" charset="0"/>
              <a:hlinkClick r:id="rId2"/>
            </a:endParaRPr>
          </a:p>
          <a:p>
            <a:endParaRPr lang="en-GB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534839" y="241539"/>
          <a:ext cx="10818960" cy="6159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6320"/>
                <a:gridCol w="3606320"/>
                <a:gridCol w="3606320"/>
              </a:tblGrid>
              <a:tr h="632801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Contact</a:t>
                      </a:r>
                      <a:r>
                        <a:rPr lang="en-GB" sz="2400" baseline="0" dirty="0" smtClean="0"/>
                        <a:t> our projects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Twitter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Website</a:t>
                      </a:r>
                      <a:endParaRPr lang="en-GB" sz="2400" dirty="0"/>
                    </a:p>
                  </a:txBody>
                  <a:tcPr/>
                </a:tc>
              </a:tr>
              <a:tr h="14638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ASPIRES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ASPIRESscience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3"/>
                        </a:rPr>
                        <a:t>https://www.ucl.ac.uk/ioe/departments-and-centres/departments/education-practice-and-society/aspires-research</a:t>
                      </a:r>
                      <a:endParaRPr lang="en-GB" dirty="0"/>
                    </a:p>
                  </a:txBody>
                  <a:tcPr/>
                </a:tc>
              </a:tr>
              <a:tr h="1130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YESTEM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yestem_UK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u="sng" dirty="0" smtClean="0">
                          <a:cs typeface="Arial" panose="020B0604020202020204" pitchFamily="34" charset="0"/>
                          <a:hlinkClick r:id="rId2"/>
                        </a:rPr>
                        <a:t>www.ucl.ac.uk/ioe-yestem</a:t>
                      </a:r>
                      <a:endParaRPr lang="en-GB" dirty="0" smtClean="0">
                        <a:cs typeface="Arial" panose="020B0604020202020204" pitchFamily="34" charset="0"/>
                      </a:endParaRPr>
                    </a:p>
                    <a:p>
                      <a:endParaRPr lang="en-GB" dirty="0"/>
                    </a:p>
                  </a:txBody>
                  <a:tcPr/>
                </a:tc>
              </a:tr>
              <a:tr h="119390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Making Spaces</a:t>
                      </a:r>
                    </a:p>
                    <a:p>
                      <a:endParaRPr lang="en-GB" sz="2400" dirty="0" smtClean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@M4kingSpaces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m4kingspaces.org</a:t>
                      </a:r>
                      <a:endParaRPr lang="en-GB" dirty="0"/>
                    </a:p>
                  </a:txBody>
                  <a:tcPr/>
                </a:tc>
              </a:tr>
              <a:tr h="17383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/>
                        <a:t>Primary Science Capital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@</a:t>
                      </a:r>
                      <a:r>
                        <a:rPr lang="en-GB" dirty="0" err="1" smtClean="0"/>
                        <a:t>PrimarySciCap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hlinkClick r:id="rId6"/>
                        </a:rPr>
                        <a:t>https://www.ucl.ac.uk/ioe/departments-and-centres/departments/education-practice-and-society/science-capital-research/primary-science-capital-project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5"/>
          <a:stretch/>
        </p:blipFill>
        <p:spPr>
          <a:xfrm>
            <a:off x="2032511" y="2520898"/>
            <a:ext cx="1657385" cy="9040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088" y="5320760"/>
            <a:ext cx="1178630" cy="8562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37" y="313269"/>
            <a:ext cx="496774" cy="496774"/>
          </a:xfrm>
          <a:prstGeom prst="rect">
            <a:avLst/>
          </a:prstGeom>
        </p:spPr>
      </p:pic>
      <p:pic>
        <p:nvPicPr>
          <p:cNvPr id="1026" name="Picture 2" descr="ASPIRES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88" y="1017917"/>
            <a:ext cx="1178630" cy="117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49" y="558926"/>
            <a:ext cx="8925772" cy="1062644"/>
          </a:xfrm>
        </p:spPr>
        <p:txBody>
          <a:bodyPr anchor="b">
            <a:normAutofit fontScale="90000"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Many children like science but do not want to be a scientist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83753" y="5657671"/>
            <a:ext cx="1976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* Only asked of Y13 students studying at least one science A level </a:t>
            </a:r>
          </a:p>
          <a:p>
            <a:r>
              <a:rPr lang="en-GB" sz="1200" dirty="0"/>
              <a:t>** Y13 data is weighted to national A level science entries</a:t>
            </a:r>
          </a:p>
        </p:txBody>
      </p:sp>
      <p:graphicFrame>
        <p:nvGraphicFramePr>
          <p:cNvPr id="1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82809"/>
              </p:ext>
            </p:extLst>
          </p:nvPr>
        </p:nvGraphicFramePr>
        <p:xfrm>
          <a:off x="1268549" y="1880558"/>
          <a:ext cx="8079792" cy="4977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Slide" r:id="rId3" imgW="959980" imgH="718663" progId="PowerPoint.Slide.12">
                  <p:embed/>
                </p:oleObj>
              </mc:Choice>
              <mc:Fallback>
                <p:oleObj name="Slide" r:id="rId3" imgW="959980" imgH="718663" progId="PowerPoint.Slide.12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549" y="1880558"/>
                        <a:ext cx="8079792" cy="497744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Google Shape;136;p18" descr="ASPIRES log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33583" y="345672"/>
            <a:ext cx="1526968" cy="1534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4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factors shape these patterns?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5431" y="2438400"/>
            <a:ext cx="6835505" cy="4076867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Research by the ASPIRES project* shows that there are many interconnecting factors that shape the perception that science is ‘not for me’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Social injustices, school science practices and popular representations of science play an important role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research also highlighted the role of ‘science capital’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878" r="446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A7F400EE-A8A5-48AF-B4D6-291B52C6F0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255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280030" y="4992138"/>
            <a:ext cx="52718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ASPIRES (2019) report: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 invalidUrl="https://discovery.ucl.ac.uk/id/eprint/10092041/15/Moote_9538 UCL Aspires 2 report full online version.pdf"/>
              </a:rPr>
              <a:t>https://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 invalidUrl="https://discovery.ucl.ac.uk/id/eprint/10092041/15/Moote_9538 UCL Aspires 2 report full online version.pdf"/>
              </a:rPr>
              <a:t>discovery.ucl.ac.uk/id/eprint/10092041/15/Moote_9538%20UCL%20Aspires%202%20report%20full%20online%20version.pdf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pic>
        <p:nvPicPr>
          <p:cNvPr id="8" name="Google Shape;136;p18" descr="ASPIRES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49550" y="305986"/>
            <a:ext cx="1081488" cy="1034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07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5317" y="2642686"/>
            <a:ext cx="3194630" cy="132556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Key factors shaping science participation, age 10-19</a:t>
            </a:r>
            <a:endParaRPr lang="en-GB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="" xmlns:a16="http://schemas.microsoft.com/office/drawing/2014/main" id="{533DE010-7CFA-5349-AD32-FCBE062AB9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8374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06306" y="5174505"/>
            <a:ext cx="33326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ASPIRES (2019) report: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 invalidUrl="https://discovery.ucl.ac.uk/id/eprint/10092041/15/Moote_9538 UCL Aspires 2 report full online version.pdf"/>
              </a:rPr>
              <a:t>https://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 invalidUrl="https://discovery.ucl.ac.uk/id/eprint/10092041/15/Moote_9538 UCL Aspires 2 report full online version.pdf"/>
              </a:rPr>
              <a:t>discovery.ucl.ac.uk/id/eprint/10092041/15/Moote_9538%20UCL%20Aspires%202%20report%20full%20online%20version.pdf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pic>
        <p:nvPicPr>
          <p:cNvPr id="7" name="Google Shape;136;p18" descr="ASPIRES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4178" y="160532"/>
            <a:ext cx="1564780" cy="1275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2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Science Capital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47624" y="2741109"/>
            <a:ext cx="5853508" cy="3320668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Developed in ASPIRES project and since extended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‘Science capital’ is a ‘conceptual holdall’, combining socialised dispositions and science-related cultural and social capital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whose science capital is valued, supported and recognised are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significantly more likely to aspire to and participate in post-16 science and have a ‘science identity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2" r="7517" b="2"/>
          <a:stretch/>
        </p:blipFill>
        <p:spPr>
          <a:xfrm>
            <a:off x="7353526" y="2558567"/>
            <a:ext cx="3473977" cy="346348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889" y="176577"/>
            <a:ext cx="2536069" cy="12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6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Main areas of science capital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47624" y="2732759"/>
            <a:ext cx="5732738" cy="383849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Science literacy (“what you know”)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Science-related attitudes and values (“how you think”)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Out of school science behaviours (“What you do”)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Science at home (“who you know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2" r="7517" b="2"/>
          <a:stretch/>
        </p:blipFill>
        <p:spPr>
          <a:xfrm>
            <a:off x="7439867" y="2446421"/>
            <a:ext cx="3473977" cy="346348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Picture 4" descr="https://lh6.googleusercontent.com/cyNLn1DR9CR-SzDxT_KQTO9R58rQiioT5zQ4qHTZ99508cdgPbnwy2W2GT_oQkU27K4scz60eht8XJoeocLmZm7ES5uobbNnaiVLlmc4DfuCjNi6kLkt9gMf9jECau0cJijR-yI4=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889" y="176577"/>
            <a:ext cx="2536069" cy="12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5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Science capital and families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47624" y="2701379"/>
            <a:ext cx="9804406" cy="3838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Produces sense of whether science is for ‘people like me’, or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290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other day in the car we were laughing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chemical symbols and things, so I guess it does come into the discussion quite subliminally really” (Mother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-34290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Science is just where it’s at in my family” (Davina, student)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4290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 suppose in everyday life you don’t get that much to do with it [science]” (Mother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indent="-34290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They never talk about science” (Jack, student)</a:t>
            </a:r>
          </a:p>
        </p:txBody>
      </p:sp>
      <p:pic>
        <p:nvPicPr>
          <p:cNvPr id="10" name="Google Shape;136;p18" descr="ASPIRES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69640" y="345070"/>
            <a:ext cx="1564780" cy="1275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88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Science capital and school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39B7FDC9-F0CE-43A7-9F2A-83DD09DC34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47624" y="2701378"/>
            <a:ext cx="9804406" cy="3921975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Schools and teachers make a big difference to the extent that young people’s science capital (identity, interests, experiences) are recognised, valued and realised, or not, in the classroom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Evidence suggests that even when some children have extensive science capital from home, this can be mitigated and negated by school science – even highly interested and competent young people (but especially girls and those from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minoritised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communities) can come to see science as ‘not for me’.</a:t>
            </a:r>
          </a:p>
        </p:txBody>
      </p:sp>
      <p:pic>
        <p:nvPicPr>
          <p:cNvPr id="10" name="Google Shape;136;p18" descr="ASPIRES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24915" y="345069"/>
            <a:ext cx="1564780" cy="1275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1617</Words>
  <Application>Microsoft Office PowerPoint</Application>
  <PresentationFormat>Widescreen</PresentationFormat>
  <Paragraphs>143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Mangal</vt:lpstr>
      <vt:lpstr>Office Theme</vt:lpstr>
      <vt:lpstr>Slide</vt:lpstr>
      <vt:lpstr>PowerPoint Presentation</vt:lpstr>
      <vt:lpstr>Background </vt:lpstr>
      <vt:lpstr>Many children like science but do not want to be a scientist</vt:lpstr>
      <vt:lpstr>What factors shape these patterns?</vt:lpstr>
      <vt:lpstr>Key factors shaping science participation, age 10-19</vt:lpstr>
      <vt:lpstr>Science Capital</vt:lpstr>
      <vt:lpstr>Main areas of science capital</vt:lpstr>
      <vt:lpstr>Science capital and families</vt:lpstr>
      <vt:lpstr>Science capital and school</vt:lpstr>
      <vt:lpstr>What can schools do?</vt:lpstr>
      <vt:lpstr>Science Capital Teaching Approach</vt:lpstr>
      <vt:lpstr>Background to the approach</vt:lpstr>
      <vt:lpstr>The Primary Science Capital Teaching Approach</vt:lpstr>
      <vt:lpstr>Bedrock of good science teaching practice</vt:lpstr>
      <vt:lpstr>Foundation: Broadening what and who counts</vt:lpstr>
      <vt:lpstr>Foundation: Broadening what and who counts</vt:lpstr>
      <vt:lpstr>Pillar: Personalise and Localise</vt:lpstr>
      <vt:lpstr>Pillar: Meaningfully Elicit, Value, Link &amp; Extend</vt:lpstr>
      <vt:lpstr>Pillar: Building science capital</vt:lpstr>
      <vt:lpstr>Impact of the Approach</vt:lpstr>
      <vt:lpstr>PowerPoint Presentation</vt:lpstr>
      <vt:lpstr>What our teachers say </vt:lpstr>
      <vt:lpstr>What our teachers say </vt:lpstr>
      <vt:lpstr>Concluding points</vt:lpstr>
      <vt:lpstr>Contact details and resources</vt:lpstr>
      <vt:lpstr>PowerPoint Presentation</vt:lpstr>
    </vt:vector>
  </TitlesOfParts>
  <Company>King's College London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Archer</dc:creator>
  <cp:lastModifiedBy>Louise Archer</cp:lastModifiedBy>
  <cp:revision>80</cp:revision>
  <dcterms:created xsi:type="dcterms:W3CDTF">2021-09-27T15:04:29Z</dcterms:created>
  <dcterms:modified xsi:type="dcterms:W3CDTF">2021-10-22T16:27:36Z</dcterms:modified>
</cp:coreProperties>
</file>