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Lato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Lato-regular.fntdata"/><Relationship Id="rId10" Type="http://schemas.openxmlformats.org/officeDocument/2006/relationships/slide" Target="slides/slide5.xml"/><Relationship Id="rId13" Type="http://schemas.openxmlformats.org/officeDocument/2006/relationships/font" Target="fonts/Lato-italic.fntdata"/><Relationship Id="rId12" Type="http://schemas.openxmlformats.org/officeDocument/2006/relationships/font" Target="fonts/Lato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La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01337f992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01337f992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fc380cc6e9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fc380cc6e9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fc380cc6e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fc380cc6e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04b51c698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04b51c698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04b51c6984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04b51c6984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3350" y="4158325"/>
            <a:ext cx="3617299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572000" y="1163400"/>
            <a:ext cx="3743400" cy="28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“ESTRATEGIAS PARA FACILITAR LA MOTIVACIÓN DEL ALUMNADO”</a:t>
            </a:r>
            <a:endParaRPr b="1" sz="2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Gwyn Wansbrough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Facilitadora, Formadora de Docentes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www.gwynwansbrough.com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649" y="1425713"/>
            <a:ext cx="3743299" cy="24949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 b="41830" l="0" r="0" t="0"/>
          <a:stretch/>
        </p:blipFill>
        <p:spPr>
          <a:xfrm>
            <a:off x="72575" y="96900"/>
            <a:ext cx="2008300" cy="499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3350" y="4158325"/>
            <a:ext cx="3617299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709225" y="773700"/>
            <a:ext cx="78774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¿QUÉ TAN FAMILIAR ES PARA TI LA FACILITACIÓN</a:t>
            </a:r>
            <a:r>
              <a:rPr lang="en" sz="3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?</a:t>
            </a:r>
            <a:endParaRPr sz="3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9302" y="1722475"/>
            <a:ext cx="4478899" cy="2304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5">
            <a:alphaModFix/>
          </a:blip>
          <a:srcRect b="41830" l="0" r="0" t="0"/>
          <a:stretch/>
        </p:blipFill>
        <p:spPr>
          <a:xfrm>
            <a:off x="72575" y="96900"/>
            <a:ext cx="2008300" cy="499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3350" y="4158325"/>
            <a:ext cx="3617299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404350" y="865375"/>
            <a:ext cx="8110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💡</a:t>
            </a:r>
            <a:r>
              <a:rPr b="1" lang="en" sz="3000">
                <a:latin typeface="Lato"/>
                <a:ea typeface="Lato"/>
                <a:cs typeface="Lato"/>
                <a:sym typeface="Lato"/>
              </a:rPr>
              <a:t>PROFESOR “FACILITADOR”</a:t>
            </a:r>
            <a:r>
              <a:rPr lang="en" sz="3000">
                <a:solidFill>
                  <a:schemeClr val="dk1"/>
                </a:solidFill>
              </a:rPr>
              <a:t>💡</a:t>
            </a:r>
            <a:endParaRPr b="1"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2959750" y="22450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/>
          <p:nvPr/>
        </p:nvSpPr>
        <p:spPr>
          <a:xfrm>
            <a:off x="2225500" y="1603551"/>
            <a:ext cx="4468500" cy="2255148"/>
          </a:xfrm>
          <a:prstGeom prst="cloud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Un guía que cree las condiciones de seguridad, inclusión, y conexión para aumentar la participación, la motivación, y el aprendizaje del alumno.</a:t>
            </a:r>
            <a:endParaRPr sz="19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4">
            <a:alphaModFix/>
          </a:blip>
          <a:srcRect b="41830" l="0" r="0" t="0"/>
          <a:stretch/>
        </p:blipFill>
        <p:spPr>
          <a:xfrm>
            <a:off x="72575" y="96900"/>
            <a:ext cx="2008300" cy="499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3350" y="4158325"/>
            <a:ext cx="3617299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0" y="715275"/>
            <a:ext cx="9144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REFLEXIONES </a:t>
            </a:r>
            <a:r>
              <a:rPr lang="en" sz="30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-</a:t>
            </a:r>
            <a:r>
              <a:rPr lang="en" sz="30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TÉCNICAS DE FACILITACIÓN</a:t>
            </a:r>
            <a:endParaRPr sz="3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9300" y="1329402"/>
            <a:ext cx="5242949" cy="2697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 rotWithShape="1">
          <a:blip r:embed="rId5">
            <a:alphaModFix/>
          </a:blip>
          <a:srcRect b="41830" l="0" r="0" t="0"/>
          <a:stretch/>
        </p:blipFill>
        <p:spPr>
          <a:xfrm>
            <a:off x="72575" y="96900"/>
            <a:ext cx="2008300" cy="499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3350" y="4158325"/>
            <a:ext cx="3617299" cy="7715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/>
        </p:nvSpPr>
        <p:spPr>
          <a:xfrm>
            <a:off x="4684225" y="1905363"/>
            <a:ext cx="3579600" cy="17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📜</a:t>
            </a: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Co-crear acuerdos 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⚡</a:t>
            </a: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Variar los métodos 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💡</a:t>
            </a: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Utilizar el juego y la creatividad 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🌱</a:t>
            </a: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 Compartir tus propias experiencias </a:t>
            </a:r>
            <a:endParaRPr sz="1500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👂</a:t>
            </a:r>
            <a:r>
              <a:rPr lang="en" sz="15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Escuchar con empatía </a:t>
            </a:r>
            <a:endParaRPr sz="15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404350" y="900488"/>
            <a:ext cx="8110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Lato"/>
                <a:ea typeface="Lato"/>
                <a:cs typeface="Lato"/>
                <a:sym typeface="Lato"/>
              </a:rPr>
              <a:t>10 ESTRATEGIAS PARA FACILITAR LA MOTIVACIÓN DEL ALUMNADO</a:t>
            </a:r>
            <a:endParaRPr b="1"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90" name="Google Shape;90;p17"/>
          <p:cNvSpPr txBox="1"/>
          <p:nvPr/>
        </p:nvSpPr>
        <p:spPr>
          <a:xfrm>
            <a:off x="992400" y="2135475"/>
            <a:ext cx="35796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3862"/>
                </a:solidFill>
                <a:latin typeface="Lato"/>
                <a:ea typeface="Lato"/>
                <a:cs typeface="Lato"/>
                <a:sym typeface="Lato"/>
              </a:rPr>
              <a:t>⭕ </a:t>
            </a: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Crear seguridad psicológica </a:t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🗣️Asegurar la inclusión y la participación </a:t>
            </a:r>
            <a:endParaRPr sz="1700">
              <a:solidFill>
                <a:schemeClr val="dk1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3862"/>
                </a:solidFill>
                <a:latin typeface="Lato"/>
                <a:ea typeface="Lato"/>
                <a:cs typeface="Lato"/>
                <a:sym typeface="Lato"/>
              </a:rPr>
              <a:t>🤝</a:t>
            </a: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Fomentar la cohesión del grupo </a:t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🙋</a:t>
            </a: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Involucrar a los estudiantes </a:t>
            </a:r>
            <a:endParaRPr sz="1500">
              <a:solidFill>
                <a:schemeClr val="dk1"/>
              </a:solidFill>
              <a:highlight>
                <a:schemeClr val="lt1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🎯</a:t>
            </a:r>
            <a:r>
              <a:rPr lang="en" sz="1500">
                <a:solidFill>
                  <a:schemeClr val="dk1"/>
                </a:solidFill>
                <a:highlight>
                  <a:schemeClr val="lt1"/>
                </a:highlight>
                <a:latin typeface="Lato"/>
                <a:ea typeface="Lato"/>
                <a:cs typeface="Lato"/>
                <a:sym typeface="Lato"/>
              </a:rPr>
              <a:t> Compartir objetivos "relevantes”</a:t>
            </a:r>
            <a:endParaRPr sz="1600"/>
          </a:p>
        </p:txBody>
      </p:sp>
      <p:pic>
        <p:nvPicPr>
          <p:cNvPr id="91" name="Google Shape;91;p17"/>
          <p:cNvPicPr preferRelativeResize="0"/>
          <p:nvPr/>
        </p:nvPicPr>
        <p:blipFill rotWithShape="1">
          <a:blip r:embed="rId4">
            <a:alphaModFix/>
          </a:blip>
          <a:srcRect b="41830" l="0" r="0" t="0"/>
          <a:stretch/>
        </p:blipFill>
        <p:spPr>
          <a:xfrm>
            <a:off x="72575" y="96900"/>
            <a:ext cx="2008300" cy="499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